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436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11D78-0FB7-4535-969C-EFC54245A42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4348B-6DCF-4063-A5C6-D8E3A93CE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D4B24A2-9A48-4228-953D-D17C06035AC5}" type="datetime1">
              <a:rPr lang="en-US" smtClean="0"/>
              <a:t>12/5/2013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777D-4E70-4183-9DAB-A06097BC0A17}" type="datetime1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485F14-8A61-4131-9420-33184C129064}" type="datetime1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826F-DE60-4883-BDD9-9A27A568F7E5}" type="datetime1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68CC-D187-4110-80D3-6492655784CF}" type="datetime1">
              <a:rPr lang="en-US" smtClean="0"/>
              <a:t>12/5/2013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B5643D-C6AD-4ED7-92B8-6E700FE24D0B}" type="datetime1">
              <a:rPr lang="en-US" smtClean="0"/>
              <a:t>12/5/2013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3AC0DE-1CEF-4294-B057-39FB0167F335}" type="datetime1">
              <a:rPr lang="en-US" smtClean="0"/>
              <a:t>12/5/2013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C73A-06D3-4300-B766-488175954433}" type="datetime1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89E-1391-4600-9443-12A7E4C8C50B}" type="datetime1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2A3A-8854-4C2C-A572-020076BDBD2F}" type="datetime1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3C32D4-DD01-4383-BC25-A9B1A287D0B7}" type="datetime1">
              <a:rPr lang="en-US" smtClean="0"/>
              <a:t>12/5/2013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B1E5BD-7CA5-4AA1-B86E-59A66C5E2079}" type="datetime1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GCNACC\ALL%20SESSION\new%20session\PPL\SYLLABUS\CS25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GCNACC\ALL%20SESSION\new%20session\PPL\Lesson%20Plan\CS-255_Programming%20Language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GCNACC\ALL%20SESSION\new%20session\PPL\time%20table%20nad%20lab%20group\time%20tabl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038600"/>
            <a:ext cx="6858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CS-255</a:t>
            </a:r>
            <a:br>
              <a:rPr lang="en-US" dirty="0" smtClean="0"/>
            </a:br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Introduction to Programming languages</a:t>
            </a:r>
          </a:p>
          <a:p>
            <a:r>
              <a:rPr lang="en-US" dirty="0"/>
              <a:t>Programming Concepts and paradigms, </a:t>
            </a:r>
            <a:endParaRPr lang="en-US" dirty="0" smtClean="0"/>
          </a:p>
          <a:p>
            <a:r>
              <a:rPr lang="en-US" dirty="0" smtClean="0"/>
              <a:t>Syntax</a:t>
            </a:r>
            <a:r>
              <a:rPr lang="en-US" dirty="0"/>
              <a:t>, semantics, and pragmatics, </a:t>
            </a:r>
            <a:endParaRPr lang="en-US" dirty="0" smtClean="0"/>
          </a:p>
          <a:p>
            <a:r>
              <a:rPr lang="en-US" dirty="0" smtClean="0"/>
              <a:t>Language </a:t>
            </a:r>
            <a:r>
              <a:rPr lang="en-US" dirty="0"/>
              <a:t>processors, </a:t>
            </a:r>
            <a:endParaRPr lang="en-US" dirty="0" smtClean="0"/>
          </a:p>
          <a:p>
            <a:r>
              <a:rPr lang="en-US" dirty="0" smtClean="0"/>
              <a:t>Historical </a:t>
            </a:r>
            <a:r>
              <a:rPr lang="en-US" dirty="0"/>
              <a:t>development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Reasons </a:t>
            </a:r>
            <a:r>
              <a:rPr lang="en-US" dirty="0"/>
              <a:t>for Studying Concepts of Programming </a:t>
            </a:r>
            <a:r>
              <a:rPr lang="en-US" dirty="0" smtClean="0"/>
              <a:t>Languages.</a:t>
            </a:r>
          </a:p>
          <a:p>
            <a:r>
              <a:rPr lang="en-US" dirty="0" smtClean="0"/>
              <a:t>Programming </a:t>
            </a:r>
            <a:r>
              <a:rPr lang="en-US" dirty="0"/>
              <a:t>Domains, </a:t>
            </a:r>
            <a:endParaRPr lang="en-US" dirty="0" smtClean="0"/>
          </a:p>
          <a:p>
            <a:r>
              <a:rPr lang="en-US" dirty="0"/>
              <a:t>Influences on Language </a:t>
            </a:r>
            <a:r>
              <a:rPr lang="en-US" dirty="0" smtClean="0"/>
              <a:t>Design.</a:t>
            </a:r>
          </a:p>
          <a:p>
            <a:r>
              <a:rPr lang="en-US" dirty="0" smtClean="0"/>
              <a:t>Language Categories.</a:t>
            </a:r>
          </a:p>
          <a:p>
            <a:r>
              <a:rPr lang="en-US" dirty="0" smtClean="0"/>
              <a:t>Language </a:t>
            </a:r>
            <a:r>
              <a:rPr lang="en-US" dirty="0"/>
              <a:t>Design </a:t>
            </a:r>
            <a:r>
              <a:rPr lang="en-US" dirty="0" smtClean="0"/>
              <a:t>Trade-Offs.</a:t>
            </a:r>
          </a:p>
          <a:p>
            <a:r>
              <a:rPr lang="en-US" dirty="0" smtClean="0"/>
              <a:t>Implementation </a:t>
            </a:r>
            <a:r>
              <a:rPr lang="en-US" dirty="0"/>
              <a:t>Methods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Programming Environments.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9020"/>
            <a:ext cx="5725883" cy="365125"/>
          </a:xfrm>
        </p:spPr>
        <p:txBody>
          <a:bodyPr/>
          <a:lstStyle/>
          <a:p>
            <a:pPr algn="l"/>
            <a:r>
              <a:rPr lang="en-US" dirty="0" smtClean="0"/>
              <a:t>Harish Tiwari, SPSU,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5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Learning </a:t>
            </a:r>
            <a:r>
              <a:rPr lang="en-US" dirty="0"/>
              <a:t>the </a:t>
            </a:r>
            <a:r>
              <a:rPr lang="en-US" dirty="0" smtClean="0"/>
              <a:t>different </a:t>
            </a:r>
            <a:r>
              <a:rPr lang="en-US" dirty="0"/>
              <a:t>techniques in the different </a:t>
            </a:r>
            <a:r>
              <a:rPr lang="en-US" dirty="0" smtClean="0"/>
              <a:t>paradigms.</a:t>
            </a:r>
          </a:p>
          <a:p>
            <a:pPr algn="just"/>
            <a:r>
              <a:rPr lang="en-US" dirty="0" smtClean="0"/>
              <a:t>what </a:t>
            </a:r>
            <a:r>
              <a:rPr lang="en-US" dirty="0"/>
              <a:t>semantic and compiling issues come up in the various languages considered.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course introduces Imperative Languages, functional programming, declarative programming and semantics of object-oriented programming.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534400" cy="44958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Mid-term </a:t>
            </a:r>
            <a:r>
              <a:rPr lang="en-US" dirty="0"/>
              <a:t>Examination I	 – 	25 marks</a:t>
            </a:r>
          </a:p>
          <a:p>
            <a:r>
              <a:rPr lang="en-US" dirty="0" smtClean="0"/>
              <a:t>Mid-term </a:t>
            </a:r>
            <a:r>
              <a:rPr lang="en-US" dirty="0"/>
              <a:t>Examination II 	– 	25 marks</a:t>
            </a:r>
          </a:p>
          <a:p>
            <a:r>
              <a:rPr lang="en-US" dirty="0" smtClean="0"/>
              <a:t>End-term </a:t>
            </a:r>
            <a:r>
              <a:rPr lang="en-US" dirty="0"/>
              <a:t>Examination 	</a:t>
            </a:r>
            <a:r>
              <a:rPr lang="en-US" dirty="0" smtClean="0"/>
              <a:t>	– </a:t>
            </a:r>
            <a:r>
              <a:rPr lang="en-US" dirty="0"/>
              <a:t>	100 </a:t>
            </a:r>
            <a:r>
              <a:rPr lang="en-US" dirty="0" smtClean="0"/>
              <a:t>marks.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Total Theory Marks		-	150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 (Practical exam)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534400" cy="44958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Evaluation </a:t>
            </a:r>
            <a:r>
              <a:rPr lang="en-US" dirty="0"/>
              <a:t>Criteria	Mid </a:t>
            </a:r>
            <a:r>
              <a:rPr lang="en-US" dirty="0" smtClean="0"/>
              <a:t>Term</a:t>
            </a:r>
            <a:r>
              <a:rPr lang="en-US" dirty="0"/>
              <a:t>	End Term 	Total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/>
              <a:t>	</a:t>
            </a:r>
          </a:p>
          <a:p>
            <a:r>
              <a:rPr lang="en-US" dirty="0" smtClean="0"/>
              <a:t>Practical </a:t>
            </a:r>
            <a:r>
              <a:rPr lang="en-US" dirty="0"/>
              <a:t>Files	</a:t>
            </a:r>
            <a:r>
              <a:rPr lang="en-US" dirty="0" smtClean="0"/>
              <a:t>	10</a:t>
            </a:r>
            <a:r>
              <a:rPr lang="en-US" dirty="0"/>
              <a:t>	</a:t>
            </a:r>
            <a:r>
              <a:rPr lang="en-US" dirty="0" smtClean="0"/>
              <a:t>	10</a:t>
            </a:r>
            <a:r>
              <a:rPr lang="en-US" dirty="0"/>
              <a:t>	</a:t>
            </a:r>
            <a:r>
              <a:rPr lang="en-US" dirty="0" smtClean="0"/>
              <a:t>	20</a:t>
            </a:r>
            <a:endParaRPr lang="en-US" dirty="0"/>
          </a:p>
          <a:p>
            <a:r>
              <a:rPr lang="en-US" dirty="0" smtClean="0"/>
              <a:t>Lab </a:t>
            </a:r>
            <a:r>
              <a:rPr lang="en-US" dirty="0"/>
              <a:t>Attendance	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-		10</a:t>
            </a:r>
            <a:r>
              <a:rPr lang="en-US" dirty="0"/>
              <a:t>	</a:t>
            </a:r>
            <a:r>
              <a:rPr lang="en-US" dirty="0" smtClean="0"/>
              <a:t>	10</a:t>
            </a:r>
            <a:endParaRPr lang="en-US" dirty="0"/>
          </a:p>
          <a:p>
            <a:r>
              <a:rPr lang="en-US" dirty="0" smtClean="0"/>
              <a:t>Viva</a:t>
            </a:r>
            <a:r>
              <a:rPr lang="en-US" dirty="0"/>
              <a:t>	</a:t>
            </a:r>
            <a:r>
              <a:rPr lang="en-US" dirty="0" smtClean="0"/>
              <a:t>		10</a:t>
            </a:r>
            <a:r>
              <a:rPr lang="en-US" dirty="0"/>
              <a:t>	</a:t>
            </a:r>
            <a:r>
              <a:rPr lang="en-US" dirty="0" smtClean="0"/>
              <a:t>	20</a:t>
            </a:r>
            <a:r>
              <a:rPr lang="en-US" dirty="0"/>
              <a:t>	</a:t>
            </a:r>
            <a:r>
              <a:rPr lang="en-US" dirty="0" smtClean="0"/>
              <a:t>	30</a:t>
            </a:r>
            <a:endParaRPr lang="en-US" dirty="0"/>
          </a:p>
          <a:p>
            <a:r>
              <a:rPr lang="en-US" dirty="0" smtClean="0"/>
              <a:t>Lab </a:t>
            </a:r>
            <a:r>
              <a:rPr lang="en-US" dirty="0"/>
              <a:t>Written Work	</a:t>
            </a:r>
            <a:r>
              <a:rPr lang="en-US" dirty="0" smtClean="0"/>
              <a:t>10</a:t>
            </a:r>
            <a:r>
              <a:rPr lang="en-US" dirty="0"/>
              <a:t>	</a:t>
            </a:r>
            <a:r>
              <a:rPr lang="en-US" dirty="0" smtClean="0"/>
              <a:t>	30</a:t>
            </a:r>
            <a:r>
              <a:rPr lang="en-US" dirty="0"/>
              <a:t>	</a:t>
            </a:r>
            <a:r>
              <a:rPr lang="en-US" dirty="0" smtClean="0"/>
              <a:t>	40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TOTAL Practical Marks	</a:t>
            </a:r>
            <a:r>
              <a:rPr lang="en-US" dirty="0"/>
              <a:t>	100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of the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SYLLABUS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Document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Time Table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and Reference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/>
              <a:t>Text </a:t>
            </a:r>
            <a:r>
              <a:rPr lang="en-US" b="1" u="sng" dirty="0" smtClean="0"/>
              <a:t>Book</a:t>
            </a:r>
            <a:endParaRPr lang="en-US" dirty="0" smtClean="0"/>
          </a:p>
          <a:p>
            <a:pPr marL="0" indent="0">
              <a:buNone/>
            </a:pPr>
            <a:r>
              <a:rPr lang="en-US" cap="all" dirty="0" smtClean="0"/>
              <a:t>	</a:t>
            </a:r>
            <a:r>
              <a:rPr lang="en-US" sz="2600" cap="all" dirty="0" smtClean="0"/>
              <a:t>D</a:t>
            </a:r>
            <a:r>
              <a:rPr lang="en-US" sz="2600" cap="all" dirty="0"/>
              <a:t>. A. </a:t>
            </a:r>
            <a:r>
              <a:rPr lang="en-US" sz="2600" cap="all" dirty="0" smtClean="0"/>
              <a:t>Watt.</a:t>
            </a:r>
          </a:p>
          <a:p>
            <a:pPr marL="320040" lvl="1" indent="0">
              <a:buNone/>
            </a:pPr>
            <a:r>
              <a:rPr lang="en-US" sz="2200" dirty="0" smtClean="0"/>
              <a:t>	Programming </a:t>
            </a:r>
            <a:r>
              <a:rPr lang="en-US" sz="2200" dirty="0"/>
              <a:t>Languages and Paradigms</a:t>
            </a:r>
            <a:r>
              <a:rPr lang="en-US" sz="2200" i="1" cap="all" dirty="0"/>
              <a:t>, </a:t>
            </a:r>
            <a:endParaRPr lang="en-US" sz="2200" i="1" cap="all" dirty="0" smtClean="0"/>
          </a:p>
          <a:p>
            <a:pPr marL="320040" lvl="1" indent="0">
              <a:buNone/>
            </a:pPr>
            <a:r>
              <a:rPr lang="en-US" sz="2200" cap="all" dirty="0" smtClean="0"/>
              <a:t>	Prentice-Hall</a:t>
            </a:r>
            <a:r>
              <a:rPr lang="en-US" sz="2200" cap="all" dirty="0"/>
              <a:t>, 1990</a:t>
            </a:r>
            <a:r>
              <a:rPr lang="en-US" sz="2200" cap="all" dirty="0" smtClean="0"/>
              <a:t>.</a:t>
            </a:r>
          </a:p>
          <a:p>
            <a:pPr marL="320040" lvl="1" indent="0">
              <a:buNone/>
            </a:pPr>
            <a:endParaRPr lang="en-US" dirty="0"/>
          </a:p>
          <a:p>
            <a:r>
              <a:rPr lang="en-US" b="1" u="sng" dirty="0"/>
              <a:t>Reference Books</a:t>
            </a:r>
            <a:endParaRPr lang="en-US" dirty="0"/>
          </a:p>
          <a:p>
            <a:pPr marL="0" indent="0">
              <a:buNone/>
            </a:pPr>
            <a:r>
              <a:rPr lang="en-US" sz="2200" cap="all" dirty="0" smtClean="0"/>
              <a:t>	David </a:t>
            </a:r>
            <a:r>
              <a:rPr lang="en-US" sz="2200" cap="all" dirty="0"/>
              <a:t>A. </a:t>
            </a:r>
            <a:r>
              <a:rPr lang="en-US" sz="2200" cap="all" dirty="0" smtClean="0"/>
              <a:t>Watt</a:t>
            </a:r>
          </a:p>
          <a:p>
            <a:pPr marL="0" indent="0">
              <a:buNone/>
            </a:pPr>
            <a:r>
              <a:rPr lang="en-US" sz="2200" cap="all" dirty="0"/>
              <a:t>	</a:t>
            </a:r>
            <a:r>
              <a:rPr lang="en-US" sz="2200" dirty="0" smtClean="0"/>
              <a:t>Programming Language Design Concepts</a:t>
            </a:r>
            <a:r>
              <a:rPr lang="en-US" sz="2200" cap="all" dirty="0" smtClean="0"/>
              <a:t>.</a:t>
            </a:r>
          </a:p>
          <a:p>
            <a:pPr marL="0" indent="0">
              <a:buNone/>
            </a:pPr>
            <a:r>
              <a:rPr lang="en-US" sz="2200" cap="all" dirty="0"/>
              <a:t>	</a:t>
            </a:r>
            <a:r>
              <a:rPr lang="en-US" sz="2200" cap="all" dirty="0" smtClean="0"/>
              <a:t>John </a:t>
            </a:r>
            <a:r>
              <a:rPr lang="en-US" sz="2200" cap="all" dirty="0"/>
              <a:t>Wiley &amp; Sons </a:t>
            </a:r>
            <a:r>
              <a:rPr lang="en-US" sz="2200" cap="all" dirty="0" smtClean="0"/>
              <a:t>Ltd.</a:t>
            </a:r>
          </a:p>
          <a:p>
            <a:pPr marL="514350" indent="-514350">
              <a:buFont typeface="+mj-lt"/>
              <a:buAutoNum type="arabicPeriod"/>
            </a:pPr>
            <a:endParaRPr lang="en-US" cap="all" dirty="0" smtClean="0"/>
          </a:p>
          <a:p>
            <a:pPr marL="0" indent="0">
              <a:buNone/>
            </a:pPr>
            <a:r>
              <a:rPr lang="en-US" sz="2200" cap="all" dirty="0" smtClean="0"/>
              <a:t>	Robert </a:t>
            </a:r>
            <a:r>
              <a:rPr lang="en-US" sz="2200" cap="all" dirty="0"/>
              <a:t>W. </a:t>
            </a:r>
            <a:r>
              <a:rPr lang="en-US" sz="2200" cap="all" dirty="0" err="1"/>
              <a:t>Sebesta</a:t>
            </a:r>
            <a:r>
              <a:rPr lang="en-US" sz="2200" cap="all" dirty="0"/>
              <a:t>, </a:t>
            </a:r>
            <a:endParaRPr lang="en-US" sz="2200" cap="all" dirty="0" smtClean="0"/>
          </a:p>
          <a:p>
            <a:pPr marL="0" indent="0">
              <a:buNone/>
            </a:pPr>
            <a:r>
              <a:rPr lang="en-US" sz="2600" dirty="0" smtClean="0"/>
              <a:t>	Concepts Of Programming Languages</a:t>
            </a:r>
            <a:r>
              <a:rPr lang="en-US" cap="all" dirty="0" smtClean="0"/>
              <a:t>, </a:t>
            </a:r>
          </a:p>
          <a:p>
            <a:pPr marL="0" indent="0">
              <a:buNone/>
            </a:pPr>
            <a:r>
              <a:rPr lang="en-US" cap="all" dirty="0" smtClean="0"/>
              <a:t>	Tenth </a:t>
            </a:r>
            <a:r>
              <a:rPr lang="en-US" cap="all" dirty="0"/>
              <a:t>Edition, </a:t>
            </a:r>
            <a:r>
              <a:rPr lang="en-US" cap="all" dirty="0" smtClean="0"/>
              <a:t>Pearson</a:t>
            </a:r>
            <a:endParaRPr lang="en-US" cap="all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2999" y="-1143001"/>
            <a:ext cx="6858001" cy="9144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366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</TotalTime>
  <Words>182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 CS-255 Programming Languages</vt:lpstr>
      <vt:lpstr>Introduction to subject</vt:lpstr>
      <vt:lpstr>Evaluation Criteria </vt:lpstr>
      <vt:lpstr>Evaluation Criteria (Practical exam)</vt:lpstr>
      <vt:lpstr>Syllabus of the subject</vt:lpstr>
      <vt:lpstr>Lesson Plan</vt:lpstr>
      <vt:lpstr>Class Schedule</vt:lpstr>
      <vt:lpstr>Text and Reference Books</vt:lpstr>
      <vt:lpstr>PowerPoint Presentation</vt:lpstr>
      <vt:lpstr>UNIT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CS-255 Programming Languages</dc:title>
  <dc:creator>Harish Tiwari</dc:creator>
  <cp:lastModifiedBy>Harish Tiwari</cp:lastModifiedBy>
  <cp:revision>15</cp:revision>
  <dcterms:created xsi:type="dcterms:W3CDTF">2006-08-16T00:00:00Z</dcterms:created>
  <dcterms:modified xsi:type="dcterms:W3CDTF">2013-12-05T10:35:49Z</dcterms:modified>
</cp:coreProperties>
</file>