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9"/>
  </p:notesMasterIdLst>
  <p:sldIdLst>
    <p:sldId id="256" r:id="rId2"/>
    <p:sldId id="263" r:id="rId3"/>
    <p:sldId id="264" r:id="rId4"/>
    <p:sldId id="265" r:id="rId5"/>
    <p:sldId id="266" r:id="rId6"/>
    <p:sldId id="273" r:id="rId7"/>
    <p:sldId id="274" r:id="rId8"/>
    <p:sldId id="267" r:id="rId9"/>
    <p:sldId id="268" r:id="rId10"/>
    <p:sldId id="269" r:id="rId11"/>
    <p:sldId id="275" r:id="rId12"/>
    <p:sldId id="276" r:id="rId13"/>
    <p:sldId id="270" r:id="rId14"/>
    <p:sldId id="277" r:id="rId15"/>
    <p:sldId id="271" r:id="rId16"/>
    <p:sldId id="278"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02"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011D78-0FB7-4535-969C-EFC54245A428}" type="datetimeFigureOut">
              <a:rPr lang="en-US" smtClean="0"/>
              <a:t>1/27/2019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24348B-6DCF-4063-A5C6-D8E3A93CED01}" type="slidenum">
              <a:rPr lang="en-US" smtClean="0"/>
              <a:t>‹#›</a:t>
            </a:fld>
            <a:endParaRPr lang="en-US"/>
          </a:p>
        </p:txBody>
      </p:sp>
    </p:spTree>
    <p:extLst>
      <p:ext uri="{BB962C8B-B14F-4D97-AF65-F5344CB8AC3E}">
        <p14:creationId xmlns:p14="http://schemas.microsoft.com/office/powerpoint/2010/main" val="2880151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31"/>
          <p:cNvSpPr>
            <a:spLocks noGrp="1" noChangeArrowheads="1"/>
          </p:cNvSpPr>
          <p:nvPr>
            <p:ph type="sldNum" sz="quarter" idx="5"/>
          </p:nvPr>
        </p:nvSpPr>
        <p:spPr>
          <a:noFill/>
        </p:spPr>
        <p:txBody>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fld id="{9F25C9B8-297C-4F4A-A555-67C8A675902B}" type="slidenum">
              <a:rPr lang="en-US" sz="1200"/>
              <a:pPr/>
              <a:t>3</a:t>
            </a:fld>
            <a:endParaRPr lang="en-US" sz="120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31"/>
          <p:cNvSpPr>
            <a:spLocks noGrp="1" noChangeArrowheads="1"/>
          </p:cNvSpPr>
          <p:nvPr>
            <p:ph type="sldNum" sz="quarter" idx="5"/>
          </p:nvPr>
        </p:nvSpPr>
        <p:spPr>
          <a:noFill/>
        </p:spPr>
        <p:txBody>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fld id="{78072504-2AF5-4D2C-8683-8856146FE0F7}" type="slidenum">
              <a:rPr lang="en-US" sz="1200"/>
              <a:pPr/>
              <a:t>12</a:t>
            </a:fld>
            <a:endParaRPr lang="en-US" sz="120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31"/>
          <p:cNvSpPr>
            <a:spLocks noGrp="1" noChangeArrowheads="1"/>
          </p:cNvSpPr>
          <p:nvPr>
            <p:ph type="sldNum" sz="quarter" idx="5"/>
          </p:nvPr>
        </p:nvSpPr>
        <p:spPr>
          <a:noFill/>
        </p:spPr>
        <p:txBody>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fld id="{6D23D2F9-AEAB-4222-A1F1-81CCDA2E9F69}" type="slidenum">
              <a:rPr lang="en-US" sz="1200"/>
              <a:pPr/>
              <a:t>13</a:t>
            </a:fld>
            <a:endParaRPr lang="en-US" sz="120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31"/>
          <p:cNvSpPr>
            <a:spLocks noGrp="1" noChangeArrowheads="1"/>
          </p:cNvSpPr>
          <p:nvPr>
            <p:ph type="sldNum" sz="quarter" idx="5"/>
          </p:nvPr>
        </p:nvSpPr>
        <p:spPr>
          <a:noFill/>
        </p:spPr>
        <p:txBody>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fld id="{6D23D2F9-AEAB-4222-A1F1-81CCDA2E9F69}" type="slidenum">
              <a:rPr lang="en-US" sz="1200"/>
              <a:pPr/>
              <a:t>14</a:t>
            </a:fld>
            <a:endParaRPr lang="en-US" sz="120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31"/>
          <p:cNvSpPr>
            <a:spLocks noGrp="1" noChangeArrowheads="1"/>
          </p:cNvSpPr>
          <p:nvPr>
            <p:ph type="sldNum" sz="quarter" idx="5"/>
          </p:nvPr>
        </p:nvSpPr>
        <p:spPr>
          <a:noFill/>
        </p:spPr>
        <p:txBody>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fld id="{19AF8CCE-02FA-4302-BF38-0003E643FC08}" type="slidenum">
              <a:rPr lang="en-US" sz="1200"/>
              <a:pPr/>
              <a:t>15</a:t>
            </a:fld>
            <a:endParaRPr lang="en-US" sz="120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31"/>
          <p:cNvSpPr>
            <a:spLocks noGrp="1" noChangeArrowheads="1"/>
          </p:cNvSpPr>
          <p:nvPr>
            <p:ph type="sldNum" sz="quarter" idx="5"/>
          </p:nvPr>
        </p:nvSpPr>
        <p:spPr>
          <a:noFill/>
        </p:spPr>
        <p:txBody>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fld id="{19AF8CCE-02FA-4302-BF38-0003E643FC08}" type="slidenum">
              <a:rPr lang="en-US" sz="1200"/>
              <a:pPr/>
              <a:t>16</a:t>
            </a:fld>
            <a:endParaRPr lang="en-US" sz="120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031"/>
          <p:cNvSpPr>
            <a:spLocks noGrp="1" noChangeArrowheads="1"/>
          </p:cNvSpPr>
          <p:nvPr>
            <p:ph type="sldNum" sz="quarter" idx="5"/>
          </p:nvPr>
        </p:nvSpPr>
        <p:spPr>
          <a:noFill/>
        </p:spPr>
        <p:txBody>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fld id="{A74448C0-E3A6-48BA-9E5F-31004981CFE6}" type="slidenum">
              <a:rPr lang="en-US" sz="1200"/>
              <a:pPr/>
              <a:t>17</a:t>
            </a:fld>
            <a:endParaRPr lang="en-US" sz="120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031"/>
          <p:cNvSpPr>
            <a:spLocks noGrp="1" noChangeArrowheads="1"/>
          </p:cNvSpPr>
          <p:nvPr>
            <p:ph type="sldNum" sz="quarter" idx="5"/>
          </p:nvPr>
        </p:nvSpPr>
        <p:spPr>
          <a:noFill/>
        </p:spPr>
        <p:txBody>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fld id="{D5CD89BE-1DFD-4A8E-B6CD-A79FC50434D2}" type="slidenum">
              <a:rPr lang="en-US" sz="1200"/>
              <a:pPr/>
              <a:t>4</a:t>
            </a:fld>
            <a:endParaRPr lang="en-US" sz="120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31"/>
          <p:cNvSpPr>
            <a:spLocks noGrp="1" noChangeArrowheads="1"/>
          </p:cNvSpPr>
          <p:nvPr>
            <p:ph type="sldNum" sz="quarter" idx="5"/>
          </p:nvPr>
        </p:nvSpPr>
        <p:spPr>
          <a:noFill/>
        </p:spPr>
        <p:txBody>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fld id="{D9B893C0-919C-4051-A666-CE7EF0897B05}" type="slidenum">
              <a:rPr lang="en-US" sz="1200"/>
              <a:pPr/>
              <a:t>5</a:t>
            </a:fld>
            <a:endParaRPr lang="en-US" sz="12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31"/>
          <p:cNvSpPr>
            <a:spLocks noGrp="1" noChangeArrowheads="1"/>
          </p:cNvSpPr>
          <p:nvPr>
            <p:ph type="sldNum" sz="quarter" idx="5"/>
          </p:nvPr>
        </p:nvSpPr>
        <p:spPr>
          <a:noFill/>
        </p:spPr>
        <p:txBody>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fld id="{D9B893C0-919C-4051-A666-CE7EF0897B05}" type="slidenum">
              <a:rPr lang="en-US" sz="1200"/>
              <a:pPr/>
              <a:t>6</a:t>
            </a:fld>
            <a:endParaRPr lang="en-US" sz="12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31"/>
          <p:cNvSpPr>
            <a:spLocks noGrp="1" noChangeArrowheads="1"/>
          </p:cNvSpPr>
          <p:nvPr>
            <p:ph type="sldNum" sz="quarter" idx="5"/>
          </p:nvPr>
        </p:nvSpPr>
        <p:spPr>
          <a:noFill/>
        </p:spPr>
        <p:txBody>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fld id="{D9B893C0-919C-4051-A666-CE7EF0897B05}" type="slidenum">
              <a:rPr lang="en-US" sz="1200"/>
              <a:pPr/>
              <a:t>7</a:t>
            </a:fld>
            <a:endParaRPr lang="en-US" sz="12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031"/>
          <p:cNvSpPr>
            <a:spLocks noGrp="1" noChangeArrowheads="1"/>
          </p:cNvSpPr>
          <p:nvPr>
            <p:ph type="sldNum" sz="quarter" idx="5"/>
          </p:nvPr>
        </p:nvSpPr>
        <p:spPr>
          <a:noFill/>
        </p:spPr>
        <p:txBody>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fld id="{B8D24DC6-0A13-488B-BA4D-35B79FB48B99}" type="slidenum">
              <a:rPr lang="en-US" sz="1200"/>
              <a:pPr/>
              <a:t>8</a:t>
            </a:fld>
            <a:endParaRPr lang="en-US" sz="1200"/>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031"/>
          <p:cNvSpPr>
            <a:spLocks noGrp="1" noChangeArrowheads="1"/>
          </p:cNvSpPr>
          <p:nvPr>
            <p:ph type="sldNum" sz="quarter" idx="5"/>
          </p:nvPr>
        </p:nvSpPr>
        <p:spPr>
          <a:noFill/>
        </p:spPr>
        <p:txBody>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fld id="{97E76156-D1A7-4CC8-988B-008B1EC39C98}" type="slidenum">
              <a:rPr lang="en-US" sz="1200"/>
              <a:pPr/>
              <a:t>9</a:t>
            </a:fld>
            <a:endParaRPr lang="en-US" sz="120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31"/>
          <p:cNvSpPr>
            <a:spLocks noGrp="1" noChangeArrowheads="1"/>
          </p:cNvSpPr>
          <p:nvPr>
            <p:ph type="sldNum" sz="quarter" idx="5"/>
          </p:nvPr>
        </p:nvSpPr>
        <p:spPr>
          <a:noFill/>
        </p:spPr>
        <p:txBody>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fld id="{78072504-2AF5-4D2C-8683-8856146FE0F7}" type="slidenum">
              <a:rPr lang="en-US" sz="1200"/>
              <a:pPr/>
              <a:t>10</a:t>
            </a:fld>
            <a:endParaRPr lang="en-US" sz="120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31"/>
          <p:cNvSpPr>
            <a:spLocks noGrp="1" noChangeArrowheads="1"/>
          </p:cNvSpPr>
          <p:nvPr>
            <p:ph type="sldNum" sz="quarter" idx="5"/>
          </p:nvPr>
        </p:nvSpPr>
        <p:spPr>
          <a:noFill/>
        </p:spPr>
        <p:txBody>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fld id="{78072504-2AF5-4D2C-8683-8856146FE0F7}" type="slidenum">
              <a:rPr lang="en-US" sz="1200"/>
              <a:pPr/>
              <a:t>11</a:t>
            </a:fld>
            <a:endParaRPr lang="en-US" sz="120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2D4B24A2-9A48-4228-953D-D17C06035AC5}" type="datetime1">
              <a:rPr lang="en-US" smtClean="0"/>
              <a:t>1/27/2019</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r>
              <a:rPr lang="en-US" smtClean="0"/>
              <a:t>Harish Tiwari, SPSU, Udaipur</a:t>
            </a:r>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E55777D-4E70-4183-9DAB-A06097BC0A17}" type="datetime1">
              <a:rPr lang="en-US" smtClean="0"/>
              <a:t>1/27/2019</a:t>
            </a:fld>
            <a:endParaRPr lang="en-US"/>
          </a:p>
        </p:txBody>
      </p:sp>
      <p:sp>
        <p:nvSpPr>
          <p:cNvPr id="5" name="Footer Placeholder 4"/>
          <p:cNvSpPr>
            <a:spLocks noGrp="1"/>
          </p:cNvSpPr>
          <p:nvPr>
            <p:ph type="ftr" sz="quarter" idx="11"/>
          </p:nvPr>
        </p:nvSpPr>
        <p:spPr/>
        <p:txBody>
          <a:bodyPr/>
          <a:lstStyle/>
          <a:p>
            <a:r>
              <a:rPr lang="en-US" smtClean="0"/>
              <a:t>Harish Tiwari, SPSU, Udaipur</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D3485F14-8A61-4131-9420-33184C129064}" type="datetime1">
              <a:rPr lang="en-US" smtClean="0"/>
              <a:t>1/27/2019</a:t>
            </a:fld>
            <a:endParaRPr lang="en-US"/>
          </a:p>
        </p:txBody>
      </p:sp>
      <p:sp>
        <p:nvSpPr>
          <p:cNvPr id="5" name="Footer Placeholder 4"/>
          <p:cNvSpPr>
            <a:spLocks noGrp="1"/>
          </p:cNvSpPr>
          <p:nvPr>
            <p:ph type="ftr" sz="quarter" idx="11"/>
          </p:nvPr>
        </p:nvSpPr>
        <p:spPr>
          <a:xfrm>
            <a:off x="457201" y="6248207"/>
            <a:ext cx="5573483" cy="365125"/>
          </a:xfrm>
        </p:spPr>
        <p:txBody>
          <a:bodyPr/>
          <a:lstStyle/>
          <a:p>
            <a:r>
              <a:rPr lang="en-US" smtClean="0"/>
              <a:t>Harish Tiwari, SPSU, Udaipur</a:t>
            </a:r>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6A6826F-DE60-4883-BDD9-9A27A568F7E5}" type="datetime1">
              <a:rPr lang="en-US" smtClean="0"/>
              <a:t>1/27/2019</a:t>
            </a:fld>
            <a:endParaRPr lang="en-US"/>
          </a:p>
        </p:txBody>
      </p:sp>
      <p:sp>
        <p:nvSpPr>
          <p:cNvPr id="5" name="Footer Placeholder 4"/>
          <p:cNvSpPr>
            <a:spLocks noGrp="1"/>
          </p:cNvSpPr>
          <p:nvPr>
            <p:ph type="ftr" sz="quarter" idx="11"/>
          </p:nvPr>
        </p:nvSpPr>
        <p:spPr/>
        <p:txBody>
          <a:bodyPr/>
          <a:lstStyle/>
          <a:p>
            <a:r>
              <a:rPr lang="en-US" smtClean="0"/>
              <a:t>Harish Tiwari, SPSU, Udaipur</a:t>
            </a:r>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CBB468CC-D187-4110-80D3-6492655784CF}" type="datetime1">
              <a:rPr lang="en-US" smtClean="0"/>
              <a:t>1/27/2019</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r>
              <a:rPr lang="en-US" smtClean="0"/>
              <a:t>Harish Tiwari, SPSU, Udaipur</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0AB5643D-C6AD-4ED7-92B8-6E700FE24D0B}" type="datetime1">
              <a:rPr lang="en-US" smtClean="0"/>
              <a:t>1/27/2019</a:t>
            </a:fld>
            <a:endParaRPr lang="en-US"/>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r>
              <a:rPr lang="en-US" smtClean="0"/>
              <a:t>Harish Tiwari, SPSU, Udaipur</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6C3AC0DE-1CEF-4294-B057-39FB0167F335}" type="datetime1">
              <a:rPr lang="en-US" smtClean="0"/>
              <a:t>1/27/2019</a:t>
            </a:fld>
            <a:endParaRPr lang="en-US"/>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r>
              <a:rPr lang="en-US" smtClean="0"/>
              <a:t>Harish Tiwari, SPSU, Udaipur</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EBAC73A-06D3-4300-B766-488175954433}" type="datetime1">
              <a:rPr lang="en-US" smtClean="0"/>
              <a:t>1/27/2019</a:t>
            </a:fld>
            <a:endParaRPr lang="en-US"/>
          </a:p>
        </p:txBody>
      </p:sp>
      <p:sp>
        <p:nvSpPr>
          <p:cNvPr id="4" name="Footer Placeholder 3"/>
          <p:cNvSpPr>
            <a:spLocks noGrp="1"/>
          </p:cNvSpPr>
          <p:nvPr>
            <p:ph type="ftr" sz="quarter" idx="11"/>
          </p:nvPr>
        </p:nvSpPr>
        <p:spPr/>
        <p:txBody>
          <a:bodyPr/>
          <a:lstStyle/>
          <a:p>
            <a:r>
              <a:rPr lang="en-US" smtClean="0"/>
              <a:t>Harish Tiwari, SPSU, Udaipur</a:t>
            </a:r>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73989E-1391-4600-9443-12A7E4C8C50B}" type="datetime1">
              <a:rPr lang="en-US" smtClean="0"/>
              <a:t>1/27/2019</a:t>
            </a:fld>
            <a:endParaRPr lang="en-US"/>
          </a:p>
        </p:txBody>
      </p:sp>
      <p:sp>
        <p:nvSpPr>
          <p:cNvPr id="3" name="Footer Placeholder 2"/>
          <p:cNvSpPr>
            <a:spLocks noGrp="1"/>
          </p:cNvSpPr>
          <p:nvPr>
            <p:ph type="ftr" sz="quarter" idx="11"/>
          </p:nvPr>
        </p:nvSpPr>
        <p:spPr/>
        <p:txBody>
          <a:bodyPr/>
          <a:lstStyle/>
          <a:p>
            <a:r>
              <a:rPr lang="en-US" smtClean="0"/>
              <a:t>Harish Tiwari, SPSU, Udaipur</a:t>
            </a: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DD12A3A-8854-4C2C-A572-020076BDBD2F}" type="datetime1">
              <a:rPr lang="en-US" smtClean="0"/>
              <a:t>1/27/2019</a:t>
            </a:fld>
            <a:endParaRPr lang="en-US"/>
          </a:p>
        </p:txBody>
      </p:sp>
      <p:sp>
        <p:nvSpPr>
          <p:cNvPr id="6" name="Footer Placeholder 5"/>
          <p:cNvSpPr>
            <a:spLocks noGrp="1"/>
          </p:cNvSpPr>
          <p:nvPr>
            <p:ph type="ftr" sz="quarter" idx="11"/>
          </p:nvPr>
        </p:nvSpPr>
        <p:spPr/>
        <p:txBody>
          <a:bodyPr/>
          <a:lstStyle/>
          <a:p>
            <a:r>
              <a:rPr lang="en-US" smtClean="0"/>
              <a:t>Harish Tiwari, SPSU, Udaipur</a:t>
            </a:r>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EA3C32D4-DD01-4383-BC25-A9B1A287D0B7}" type="datetime1">
              <a:rPr lang="en-US" smtClean="0"/>
              <a:t>1/27/2019</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r>
              <a:rPr lang="en-US" smtClean="0"/>
              <a:t>Harish Tiwari, SPSU, Udaipur</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61B1E5BD-7CA5-4AA1-B86E-59A66C5E2079}" type="datetime1">
              <a:rPr lang="en-US" smtClean="0"/>
              <a:t>1/27/2019</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r>
              <a:rPr lang="en-US" smtClean="0"/>
              <a:t>Harish Tiwari, SPSU, Udaipur</a:t>
            </a:r>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4038600"/>
            <a:ext cx="6858000" cy="1828800"/>
          </a:xfrm>
        </p:spPr>
        <p:txBody>
          <a:bodyPr>
            <a:normAutofit fontScale="90000"/>
          </a:bodyPr>
          <a:lstStyle/>
          <a:p>
            <a:r>
              <a:rPr lang="en-US" dirty="0" smtClean="0"/>
              <a:t/>
            </a:r>
            <a:br>
              <a:rPr lang="en-US" dirty="0" smtClean="0"/>
            </a:br>
            <a:r>
              <a:rPr lang="en-US" dirty="0" smtClean="0"/>
              <a:t>CS-255</a:t>
            </a:r>
            <a:br>
              <a:rPr lang="en-US" dirty="0" smtClean="0"/>
            </a:br>
            <a:r>
              <a:rPr lang="en-US" dirty="0" smtClean="0"/>
              <a:t>Programming Languages</a:t>
            </a:r>
            <a:endParaRPr lang="en-US" dirty="0"/>
          </a:p>
        </p:txBody>
      </p:sp>
      <p:sp>
        <p:nvSpPr>
          <p:cNvPr id="3" name="Subtitle 2"/>
          <p:cNvSpPr>
            <a:spLocks noGrp="1"/>
          </p:cNvSpPr>
          <p:nvPr>
            <p:ph type="subTitle" idx="1"/>
          </p:nvPr>
        </p:nvSpPr>
        <p:spPr/>
        <p:txBody>
          <a:bodyPr>
            <a:normAutofit fontScale="77500" lnSpcReduction="20000"/>
          </a:bodyPr>
          <a:lstStyle/>
          <a:p>
            <a:r>
              <a:rPr lang="en-US" dirty="0" smtClean="0"/>
              <a:t>HARISH TIWARI, SCHOOL OF ENGINEERING, </a:t>
            </a:r>
          </a:p>
          <a:p>
            <a:r>
              <a:rPr lang="en-US" dirty="0" smtClean="0"/>
              <a:t>SIR PADAMPAT SINGHANIA UNIVERSITY, UDAIPUR</a:t>
            </a:r>
            <a:endParaRPr lang="en-US" dirty="0"/>
          </a:p>
        </p:txBody>
      </p:sp>
    </p:spTree>
    <p:extLst>
      <p:ext uri="{BB962C8B-B14F-4D97-AF65-F5344CB8AC3E}">
        <p14:creationId xmlns:p14="http://schemas.microsoft.com/office/powerpoint/2010/main" val="4824422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normAutofit fontScale="85000" lnSpcReduction="20000"/>
          </a:bodyPr>
          <a:lstStyle/>
          <a:p>
            <a:pPr>
              <a:defRPr/>
            </a:pPr>
            <a:r>
              <a:rPr lang="en-US"/>
              <a:t>1-</a:t>
            </a:r>
            <a:fld id="{33C8B2CA-C63C-40C5-8777-D739D2661674}" type="slidenum">
              <a:rPr lang="en-US"/>
              <a:pPr>
                <a:defRPr/>
              </a:pPr>
              <a:t>10</a:t>
            </a:fld>
            <a:endParaRPr lang="en-US"/>
          </a:p>
        </p:txBody>
      </p:sp>
      <p:sp>
        <p:nvSpPr>
          <p:cNvPr id="7171" name="Rectangle 2"/>
          <p:cNvSpPr>
            <a:spLocks noGrp="1" noChangeArrowheads="1"/>
          </p:cNvSpPr>
          <p:nvPr>
            <p:ph type="title"/>
          </p:nvPr>
        </p:nvSpPr>
        <p:spPr>
          <a:xfrm>
            <a:off x="0" y="0"/>
            <a:ext cx="9144000" cy="1268413"/>
          </a:xfrm>
          <a:solidFill>
            <a:schemeClr val="folHlink"/>
          </a:solidFill>
        </p:spPr>
        <p:txBody>
          <a:bodyPr/>
          <a:lstStyle/>
          <a:p>
            <a:r>
              <a:rPr lang="en-US" b="1" smtClean="0"/>
              <a:t>Syntax, semantics, and pragmatics</a:t>
            </a:r>
          </a:p>
        </p:txBody>
      </p:sp>
      <p:sp>
        <p:nvSpPr>
          <p:cNvPr id="167939" name="Rectangle 3"/>
          <p:cNvSpPr>
            <a:spLocks noGrp="1" noChangeArrowheads="1"/>
          </p:cNvSpPr>
          <p:nvPr>
            <p:ph type="body" idx="1"/>
          </p:nvPr>
        </p:nvSpPr>
        <p:spPr>
          <a:xfrm>
            <a:off x="685800" y="1524000"/>
            <a:ext cx="7772400" cy="4648200"/>
          </a:xfrm>
        </p:spPr>
        <p:txBody>
          <a:bodyPr>
            <a:normAutofit fontScale="77500" lnSpcReduction="20000"/>
          </a:bodyPr>
          <a:lstStyle/>
          <a:p>
            <a:pPr algn="just"/>
            <a:r>
              <a:rPr lang="en-US" dirty="0" smtClean="0"/>
              <a:t>Every </a:t>
            </a:r>
            <a:r>
              <a:rPr lang="en-US" dirty="0"/>
              <a:t>programming language has syntax, semantics, and pragmatics. </a:t>
            </a:r>
          </a:p>
          <a:p>
            <a:pPr algn="just"/>
            <a:r>
              <a:rPr lang="en-US" dirty="0"/>
              <a:t>N</a:t>
            </a:r>
            <a:r>
              <a:rPr lang="en-US" dirty="0" smtClean="0"/>
              <a:t>atural </a:t>
            </a:r>
            <a:r>
              <a:rPr lang="en-US" dirty="0"/>
              <a:t>languages also have syntax and semantics, </a:t>
            </a:r>
            <a:endParaRPr lang="en-US" dirty="0" smtClean="0"/>
          </a:p>
          <a:p>
            <a:pPr algn="just"/>
            <a:r>
              <a:rPr lang="en-US" dirty="0" smtClean="0"/>
              <a:t>but </a:t>
            </a:r>
            <a:r>
              <a:rPr lang="en-US" dirty="0"/>
              <a:t>pragmatics </a:t>
            </a:r>
            <a:r>
              <a:rPr lang="en-US" dirty="0" smtClean="0"/>
              <a:t>is unique </a:t>
            </a:r>
            <a:r>
              <a:rPr lang="en-US" dirty="0"/>
              <a:t>to programming languages</a:t>
            </a:r>
            <a:r>
              <a:rPr lang="en-US" dirty="0" smtClean="0"/>
              <a:t>.</a:t>
            </a:r>
          </a:p>
          <a:p>
            <a:pPr marL="0" indent="0" algn="just">
              <a:buNone/>
            </a:pPr>
            <a:endParaRPr lang="en-US" dirty="0"/>
          </a:p>
          <a:p>
            <a:pPr marL="0" indent="0" algn="just">
              <a:buNone/>
            </a:pPr>
            <a:endParaRPr lang="en-US" dirty="0" smtClean="0"/>
          </a:p>
          <a:p>
            <a:r>
              <a:rPr lang="en-US" dirty="0"/>
              <a:t>A PL’s syntax –” </a:t>
            </a:r>
            <a:r>
              <a:rPr lang="en-US" b="1" dirty="0"/>
              <a:t>form of programs</a:t>
            </a:r>
            <a:r>
              <a:rPr lang="en-US" dirty="0"/>
              <a:t>” </a:t>
            </a:r>
          </a:p>
          <a:p>
            <a:pPr lvl="1"/>
            <a:r>
              <a:rPr lang="en-US" sz="2900" dirty="0"/>
              <a:t>how expressions, commands, declarations, and other constructs must be arranged to make a well-formed program.</a:t>
            </a:r>
          </a:p>
          <a:p>
            <a:pPr lvl="1"/>
            <a:r>
              <a:rPr lang="en-US" sz="2900" dirty="0"/>
              <a:t>Syntax influences </a:t>
            </a:r>
          </a:p>
          <a:p>
            <a:pPr lvl="2"/>
            <a:r>
              <a:rPr lang="en-US" sz="2900" dirty="0"/>
              <a:t>how programs are written by the programmer.</a:t>
            </a:r>
          </a:p>
          <a:p>
            <a:pPr lvl="2"/>
            <a:r>
              <a:rPr lang="en-US" sz="2900" dirty="0"/>
              <a:t>How programs are read by other programmers.</a:t>
            </a:r>
          </a:p>
          <a:p>
            <a:pPr lvl="2"/>
            <a:r>
              <a:rPr lang="en-US" sz="2900" dirty="0"/>
              <a:t>How programs are parsed by the computer.</a:t>
            </a:r>
            <a:endParaRPr lang="en-AU" sz="2900" dirty="0"/>
          </a:p>
          <a:p>
            <a:pPr algn="just"/>
            <a:endParaRPr lang="en-US" dirty="0" smtClean="0"/>
          </a:p>
        </p:txBody>
      </p:sp>
    </p:spTree>
    <p:extLst>
      <p:ext uri="{BB962C8B-B14F-4D97-AF65-F5344CB8AC3E}">
        <p14:creationId xmlns:p14="http://schemas.microsoft.com/office/powerpoint/2010/main" val="27891351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679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679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679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67939">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167939">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167939">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167939">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167939">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16793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39"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normAutofit fontScale="85000" lnSpcReduction="20000"/>
          </a:bodyPr>
          <a:lstStyle/>
          <a:p>
            <a:pPr>
              <a:defRPr/>
            </a:pPr>
            <a:r>
              <a:rPr lang="en-US"/>
              <a:t>1-</a:t>
            </a:r>
            <a:fld id="{33C8B2CA-C63C-40C5-8777-D739D2661674}" type="slidenum">
              <a:rPr lang="en-US"/>
              <a:pPr>
                <a:defRPr/>
              </a:pPr>
              <a:t>11</a:t>
            </a:fld>
            <a:endParaRPr lang="en-US"/>
          </a:p>
        </p:txBody>
      </p:sp>
      <p:sp>
        <p:nvSpPr>
          <p:cNvPr id="7171" name="Rectangle 2"/>
          <p:cNvSpPr>
            <a:spLocks noGrp="1" noChangeArrowheads="1"/>
          </p:cNvSpPr>
          <p:nvPr>
            <p:ph type="title"/>
          </p:nvPr>
        </p:nvSpPr>
        <p:spPr>
          <a:xfrm>
            <a:off x="0" y="0"/>
            <a:ext cx="9144000" cy="1268413"/>
          </a:xfrm>
          <a:solidFill>
            <a:schemeClr val="folHlink"/>
          </a:solidFill>
        </p:spPr>
        <p:txBody>
          <a:bodyPr/>
          <a:lstStyle/>
          <a:p>
            <a:r>
              <a:rPr lang="en-US" b="1" smtClean="0"/>
              <a:t>Syntax, semantics, and pragmatics</a:t>
            </a:r>
          </a:p>
        </p:txBody>
      </p:sp>
      <p:sp>
        <p:nvSpPr>
          <p:cNvPr id="167939" name="Rectangle 3"/>
          <p:cNvSpPr>
            <a:spLocks noGrp="1" noChangeArrowheads="1"/>
          </p:cNvSpPr>
          <p:nvPr>
            <p:ph type="body" idx="1"/>
          </p:nvPr>
        </p:nvSpPr>
        <p:spPr>
          <a:xfrm>
            <a:off x="685800" y="1524000"/>
            <a:ext cx="7772400" cy="4648200"/>
          </a:xfrm>
        </p:spPr>
        <p:txBody>
          <a:bodyPr>
            <a:noAutofit/>
          </a:bodyPr>
          <a:lstStyle/>
          <a:p>
            <a:r>
              <a:rPr lang="en-US" sz="2200" dirty="0" smtClean="0"/>
              <a:t>A PL’s </a:t>
            </a:r>
            <a:r>
              <a:rPr lang="en-US" sz="2200" b="1" dirty="0" smtClean="0"/>
              <a:t>semantics</a:t>
            </a:r>
            <a:r>
              <a:rPr lang="en-US" sz="2200" dirty="0" smtClean="0"/>
              <a:t> – “</a:t>
            </a:r>
            <a:r>
              <a:rPr lang="en-US" sz="2200" b="1" i="1" dirty="0" smtClean="0"/>
              <a:t>meaning</a:t>
            </a:r>
            <a:r>
              <a:rPr lang="en-US" sz="2200" b="1" dirty="0" smtClean="0"/>
              <a:t> of (well-formed) programs</a:t>
            </a:r>
            <a:r>
              <a:rPr lang="en-US" sz="2200" dirty="0" smtClean="0"/>
              <a:t>” </a:t>
            </a:r>
          </a:p>
          <a:p>
            <a:pPr lvl="1"/>
            <a:r>
              <a:rPr lang="en-US" sz="2200" dirty="0" smtClean="0"/>
              <a:t> how a program may be expected to behave when executed on a computer.</a:t>
            </a:r>
          </a:p>
          <a:p>
            <a:pPr lvl="1"/>
            <a:r>
              <a:rPr lang="en-US" sz="2200" dirty="0" smtClean="0"/>
              <a:t>Semantics </a:t>
            </a:r>
            <a:r>
              <a:rPr lang="en-US" sz="2200" dirty="0"/>
              <a:t>determines </a:t>
            </a:r>
            <a:endParaRPr lang="en-US" sz="2200" dirty="0" smtClean="0"/>
          </a:p>
          <a:p>
            <a:pPr lvl="2"/>
            <a:r>
              <a:rPr lang="en-US" sz="2200" dirty="0" smtClean="0"/>
              <a:t>How programs </a:t>
            </a:r>
            <a:r>
              <a:rPr lang="en-US" sz="2200" dirty="0"/>
              <a:t>are </a:t>
            </a:r>
            <a:r>
              <a:rPr lang="en-US" sz="2200" i="1" dirty="0"/>
              <a:t>composed </a:t>
            </a:r>
            <a:r>
              <a:rPr lang="en-US" sz="2200" dirty="0"/>
              <a:t>by the </a:t>
            </a:r>
            <a:r>
              <a:rPr lang="en-US" sz="2200" dirty="0" smtClean="0"/>
              <a:t>programmer.</a:t>
            </a:r>
          </a:p>
          <a:p>
            <a:pPr lvl="2"/>
            <a:r>
              <a:rPr lang="en-US" sz="2200" dirty="0"/>
              <a:t>How programs are </a:t>
            </a:r>
            <a:r>
              <a:rPr lang="en-US" sz="2200" i="1" dirty="0" smtClean="0"/>
              <a:t>understood </a:t>
            </a:r>
            <a:r>
              <a:rPr lang="en-US" sz="2200" dirty="0"/>
              <a:t>by other </a:t>
            </a:r>
            <a:r>
              <a:rPr lang="en-US" sz="2200" dirty="0" smtClean="0"/>
              <a:t>programmers,</a:t>
            </a:r>
          </a:p>
          <a:p>
            <a:pPr lvl="2"/>
            <a:r>
              <a:rPr lang="en-US" sz="2200" dirty="0"/>
              <a:t>How programs are </a:t>
            </a:r>
            <a:r>
              <a:rPr lang="en-US" sz="2200" i="1" dirty="0" smtClean="0"/>
              <a:t>interpreted </a:t>
            </a:r>
            <a:r>
              <a:rPr lang="en-US" sz="2200" dirty="0"/>
              <a:t>by the computer.</a:t>
            </a:r>
            <a:endParaRPr lang="en-AU" sz="2200" dirty="0" smtClean="0"/>
          </a:p>
          <a:p>
            <a:r>
              <a:rPr lang="en-US" sz="2200" dirty="0" smtClean="0"/>
              <a:t>A PL’s </a:t>
            </a:r>
            <a:r>
              <a:rPr lang="en-US" sz="2200" b="1" dirty="0" smtClean="0"/>
              <a:t>pragmatics</a:t>
            </a:r>
            <a:r>
              <a:rPr lang="en-US" sz="2200" dirty="0"/>
              <a:t> </a:t>
            </a:r>
            <a:r>
              <a:rPr lang="en-US" sz="2200" dirty="0" smtClean="0"/>
              <a:t>–” </a:t>
            </a:r>
            <a:r>
              <a:rPr lang="en-US" sz="2200" b="1" dirty="0" smtClean="0"/>
              <a:t>the way in which the PL is intended to be used in practice</a:t>
            </a:r>
            <a:r>
              <a:rPr lang="en-US" sz="2200" dirty="0" smtClean="0"/>
              <a:t>.”</a:t>
            </a:r>
          </a:p>
          <a:p>
            <a:pPr lvl="1"/>
            <a:r>
              <a:rPr lang="en-US" sz="2200" dirty="0" smtClean="0"/>
              <a:t>Pragmatics include the paradigm(s) supported by the PL.</a:t>
            </a:r>
          </a:p>
          <a:p>
            <a:pPr lvl="1"/>
            <a:r>
              <a:rPr lang="en-US" sz="2200" dirty="0" smtClean="0"/>
              <a:t>Pragmatics </a:t>
            </a:r>
            <a:r>
              <a:rPr lang="en-US" sz="2200" dirty="0"/>
              <a:t>influences </a:t>
            </a:r>
            <a:endParaRPr lang="en-US" sz="2200" dirty="0" smtClean="0"/>
          </a:p>
          <a:p>
            <a:pPr lvl="2"/>
            <a:r>
              <a:rPr lang="en-US" sz="2200" dirty="0" smtClean="0"/>
              <a:t>how </a:t>
            </a:r>
            <a:r>
              <a:rPr lang="en-US" sz="2200" dirty="0"/>
              <a:t>programmers </a:t>
            </a:r>
            <a:r>
              <a:rPr lang="en-US" sz="2200" dirty="0" smtClean="0"/>
              <a:t>are expected </a:t>
            </a:r>
            <a:r>
              <a:rPr lang="en-US" sz="2200" dirty="0"/>
              <a:t>to </a:t>
            </a:r>
            <a:r>
              <a:rPr lang="en-US" sz="2200" dirty="0" smtClean="0"/>
              <a:t>design.</a:t>
            </a:r>
          </a:p>
          <a:p>
            <a:pPr lvl="2"/>
            <a:r>
              <a:rPr lang="en-US" sz="2200" dirty="0"/>
              <a:t>how programmers are </a:t>
            </a:r>
            <a:r>
              <a:rPr lang="en-US" sz="2200" dirty="0" smtClean="0"/>
              <a:t>implement </a:t>
            </a:r>
            <a:r>
              <a:rPr lang="en-US" sz="2200" dirty="0"/>
              <a:t>programs in practice.</a:t>
            </a:r>
            <a:endParaRPr lang="en-US" sz="2200" dirty="0" smtClean="0"/>
          </a:p>
        </p:txBody>
      </p:sp>
    </p:spTree>
    <p:extLst>
      <p:ext uri="{BB962C8B-B14F-4D97-AF65-F5344CB8AC3E}">
        <p14:creationId xmlns:p14="http://schemas.microsoft.com/office/powerpoint/2010/main" val="20106129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6793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16793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16793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167939">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167939">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167939">
                                            <p:txEl>
                                              <p:pRg st="5" end="5"/>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167939">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167939">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167939">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167939">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16793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39"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normAutofit fontScale="85000" lnSpcReduction="20000"/>
          </a:bodyPr>
          <a:lstStyle/>
          <a:p>
            <a:pPr>
              <a:defRPr/>
            </a:pPr>
            <a:r>
              <a:rPr lang="en-US"/>
              <a:t>1-</a:t>
            </a:r>
            <a:fld id="{33C8B2CA-C63C-40C5-8777-D739D2661674}" type="slidenum">
              <a:rPr lang="en-US"/>
              <a:pPr>
                <a:defRPr/>
              </a:pPr>
              <a:t>12</a:t>
            </a:fld>
            <a:endParaRPr lang="en-US"/>
          </a:p>
        </p:txBody>
      </p:sp>
      <p:sp>
        <p:nvSpPr>
          <p:cNvPr id="7171" name="Rectangle 2"/>
          <p:cNvSpPr>
            <a:spLocks noGrp="1" noChangeArrowheads="1"/>
          </p:cNvSpPr>
          <p:nvPr>
            <p:ph type="title"/>
          </p:nvPr>
        </p:nvSpPr>
        <p:spPr>
          <a:xfrm>
            <a:off x="0" y="0"/>
            <a:ext cx="9144000" cy="1268413"/>
          </a:xfrm>
          <a:solidFill>
            <a:schemeClr val="folHlink"/>
          </a:solidFill>
        </p:spPr>
        <p:txBody>
          <a:bodyPr/>
          <a:lstStyle/>
          <a:p>
            <a:r>
              <a:rPr lang="en-US" b="1" smtClean="0"/>
              <a:t>Syntax, semantics, and pragmatics</a:t>
            </a:r>
          </a:p>
        </p:txBody>
      </p:sp>
      <p:sp>
        <p:nvSpPr>
          <p:cNvPr id="167939" name="Rectangle 3"/>
          <p:cNvSpPr>
            <a:spLocks noGrp="1" noChangeArrowheads="1"/>
          </p:cNvSpPr>
          <p:nvPr>
            <p:ph type="body" idx="1"/>
          </p:nvPr>
        </p:nvSpPr>
        <p:spPr>
          <a:xfrm>
            <a:off x="228600" y="1371600"/>
            <a:ext cx="8763000" cy="4800600"/>
          </a:xfrm>
        </p:spPr>
        <p:txBody>
          <a:bodyPr>
            <a:noAutofit/>
          </a:bodyPr>
          <a:lstStyle/>
          <a:p>
            <a:r>
              <a:rPr lang="en-US" sz="2400" dirty="0"/>
              <a:t>H</a:t>
            </a:r>
            <a:r>
              <a:rPr lang="en-US" sz="2400" dirty="0" smtClean="0"/>
              <a:t>ow </a:t>
            </a:r>
            <a:r>
              <a:rPr lang="en-US" sz="2400" dirty="0"/>
              <a:t>an expert programmer thinks, given </a:t>
            </a:r>
            <a:r>
              <a:rPr lang="en-US" sz="2400" dirty="0" smtClean="0"/>
              <a:t>a programming </a:t>
            </a:r>
            <a:r>
              <a:rPr lang="en-US" sz="2400" dirty="0"/>
              <a:t>problem to solve. </a:t>
            </a:r>
            <a:endParaRPr lang="en-US" sz="2400" dirty="0" smtClean="0"/>
          </a:p>
          <a:p>
            <a:r>
              <a:rPr lang="en-US" sz="2400" dirty="0" smtClean="0"/>
              <a:t>Firstly</a:t>
            </a:r>
            <a:r>
              <a:rPr lang="en-US" sz="2400" dirty="0"/>
              <a:t>, </a:t>
            </a:r>
            <a:endParaRPr lang="en-US" sz="2400" dirty="0" smtClean="0"/>
          </a:p>
          <a:p>
            <a:pPr lvl="1"/>
            <a:r>
              <a:rPr lang="en-US" sz="2100" dirty="0" smtClean="0"/>
              <a:t>the </a:t>
            </a:r>
            <a:r>
              <a:rPr lang="en-US" sz="2100" dirty="0"/>
              <a:t>programmer decomposes the </a:t>
            </a:r>
            <a:r>
              <a:rPr lang="en-US" sz="2100" dirty="0" smtClean="0"/>
              <a:t>problem.</a:t>
            </a:r>
          </a:p>
          <a:p>
            <a:pPr lvl="1"/>
            <a:r>
              <a:rPr lang="en-US" sz="2100" dirty="0" smtClean="0"/>
              <a:t>identifying </a:t>
            </a:r>
            <a:r>
              <a:rPr lang="en-US" sz="2100" dirty="0"/>
              <a:t>suitable program units (procedures, packages, abstract </a:t>
            </a:r>
            <a:r>
              <a:rPr lang="en-US" sz="2100" dirty="0" smtClean="0"/>
              <a:t>types, or </a:t>
            </a:r>
            <a:r>
              <a:rPr lang="en-US" sz="2100" dirty="0"/>
              <a:t>classes). </a:t>
            </a:r>
            <a:endParaRPr lang="en-US" sz="2100" dirty="0" smtClean="0"/>
          </a:p>
          <a:p>
            <a:r>
              <a:rPr lang="en-US" sz="2400" dirty="0" smtClean="0"/>
              <a:t>Secondly</a:t>
            </a:r>
          </a:p>
          <a:p>
            <a:pPr lvl="1"/>
            <a:r>
              <a:rPr lang="en-US" sz="2100" dirty="0" smtClean="0"/>
              <a:t>the </a:t>
            </a:r>
            <a:r>
              <a:rPr lang="en-US" sz="2100" dirty="0"/>
              <a:t>programmer conceives a suitable implementation </a:t>
            </a:r>
            <a:r>
              <a:rPr lang="en-US" sz="2100" dirty="0" smtClean="0"/>
              <a:t>of each </a:t>
            </a:r>
            <a:r>
              <a:rPr lang="en-US" sz="2100" dirty="0"/>
              <a:t>program </a:t>
            </a:r>
            <a:r>
              <a:rPr lang="en-US" sz="2100" dirty="0" smtClean="0"/>
              <a:t>unit.</a:t>
            </a:r>
          </a:p>
          <a:p>
            <a:pPr lvl="1"/>
            <a:r>
              <a:rPr lang="en-US" sz="2100" dirty="0" smtClean="0"/>
              <a:t>deploying </a:t>
            </a:r>
            <a:r>
              <a:rPr lang="en-US" sz="2100" dirty="0"/>
              <a:t>language concepts such as types, control </a:t>
            </a:r>
            <a:r>
              <a:rPr lang="en-US" sz="2100" dirty="0" smtClean="0"/>
              <a:t>structures, exceptions</a:t>
            </a:r>
            <a:r>
              <a:rPr lang="en-US" sz="2100" dirty="0"/>
              <a:t>, and so on. </a:t>
            </a:r>
            <a:endParaRPr lang="en-US" sz="2100" dirty="0" smtClean="0"/>
          </a:p>
          <a:p>
            <a:r>
              <a:rPr lang="en-US" sz="2400" dirty="0" smtClean="0"/>
              <a:t>Lastly</a:t>
            </a:r>
            <a:r>
              <a:rPr lang="en-US" sz="2400" dirty="0"/>
              <a:t>, </a:t>
            </a:r>
            <a:endParaRPr lang="en-US" sz="2400" dirty="0" smtClean="0"/>
          </a:p>
          <a:p>
            <a:pPr lvl="1"/>
            <a:r>
              <a:rPr lang="en-US" sz="2100" dirty="0" smtClean="0"/>
              <a:t>the </a:t>
            </a:r>
            <a:r>
              <a:rPr lang="en-US" sz="2100" dirty="0"/>
              <a:t>programmer codes each program unit. Only </a:t>
            </a:r>
            <a:r>
              <a:rPr lang="en-US" sz="2100" dirty="0" smtClean="0"/>
              <a:t>at this last stage does the programming language’s syntax become relevant.</a:t>
            </a:r>
            <a:endParaRPr lang="en-US" sz="1900" dirty="0" smtClean="0"/>
          </a:p>
        </p:txBody>
      </p:sp>
    </p:spTree>
    <p:extLst>
      <p:ext uri="{BB962C8B-B14F-4D97-AF65-F5344CB8AC3E}">
        <p14:creationId xmlns:p14="http://schemas.microsoft.com/office/powerpoint/2010/main" val="35754011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679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6793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16793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16793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67939">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167939">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167939">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67939">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16793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39"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normAutofit fontScale="85000" lnSpcReduction="20000"/>
          </a:bodyPr>
          <a:lstStyle/>
          <a:p>
            <a:pPr>
              <a:defRPr/>
            </a:pPr>
            <a:r>
              <a:rPr lang="en-US"/>
              <a:t>1-</a:t>
            </a:r>
            <a:fld id="{F526742F-7E21-4BBD-967A-C20B2D96DE13}" type="slidenum">
              <a:rPr lang="en-US"/>
              <a:pPr>
                <a:defRPr/>
              </a:pPr>
              <a:t>13</a:t>
            </a:fld>
            <a:endParaRPr lang="en-US"/>
          </a:p>
        </p:txBody>
      </p:sp>
      <p:sp>
        <p:nvSpPr>
          <p:cNvPr id="8195" name="Rectangle 2"/>
          <p:cNvSpPr>
            <a:spLocks noGrp="1" noChangeArrowheads="1"/>
          </p:cNvSpPr>
          <p:nvPr>
            <p:ph type="title"/>
          </p:nvPr>
        </p:nvSpPr>
        <p:spPr>
          <a:xfrm>
            <a:off x="0" y="0"/>
            <a:ext cx="9144000" cy="1268413"/>
          </a:xfrm>
          <a:solidFill>
            <a:schemeClr val="folHlink"/>
          </a:solidFill>
        </p:spPr>
        <p:txBody>
          <a:bodyPr/>
          <a:lstStyle/>
          <a:p>
            <a:r>
              <a:rPr lang="en-US" b="1" smtClean="0"/>
              <a:t>Language processors</a:t>
            </a:r>
          </a:p>
        </p:txBody>
      </p:sp>
      <p:sp>
        <p:nvSpPr>
          <p:cNvPr id="169987" name="Rectangle 3"/>
          <p:cNvSpPr>
            <a:spLocks noGrp="1" noChangeArrowheads="1"/>
          </p:cNvSpPr>
          <p:nvPr>
            <p:ph type="body" idx="1"/>
          </p:nvPr>
        </p:nvSpPr>
        <p:spPr>
          <a:xfrm>
            <a:off x="685800" y="1524000"/>
            <a:ext cx="7772400" cy="4648200"/>
          </a:xfrm>
        </p:spPr>
        <p:txBody>
          <a:bodyPr/>
          <a:lstStyle/>
          <a:p>
            <a:r>
              <a:rPr lang="en-US" dirty="0"/>
              <a:t>P</a:t>
            </a:r>
            <a:r>
              <a:rPr lang="en-US" dirty="0" smtClean="0"/>
              <a:t>rogramming languages that </a:t>
            </a:r>
            <a:r>
              <a:rPr lang="en-US" dirty="0"/>
              <a:t>are (more or less) independent of the machines on which programs </a:t>
            </a:r>
            <a:r>
              <a:rPr lang="en-US" dirty="0" smtClean="0"/>
              <a:t>are executed are called High Level Languages.</a:t>
            </a:r>
          </a:p>
          <a:p>
            <a:r>
              <a:rPr lang="en-US" dirty="0" smtClean="0"/>
              <a:t>High-level </a:t>
            </a:r>
            <a:r>
              <a:rPr lang="en-US" dirty="0"/>
              <a:t>languages are implemented </a:t>
            </a:r>
            <a:r>
              <a:rPr lang="en-US" dirty="0" smtClean="0"/>
              <a:t>-  </a:t>
            </a:r>
          </a:p>
          <a:p>
            <a:pPr lvl="1"/>
            <a:r>
              <a:rPr lang="en-US" i="1" dirty="0" smtClean="0"/>
              <a:t>By compiling </a:t>
            </a:r>
            <a:r>
              <a:rPr lang="en-US" dirty="0"/>
              <a:t>programs </a:t>
            </a:r>
            <a:r>
              <a:rPr lang="en-US" dirty="0" smtClean="0"/>
              <a:t>into machine language.(C)</a:t>
            </a:r>
          </a:p>
          <a:p>
            <a:pPr lvl="1"/>
            <a:r>
              <a:rPr lang="en-US" dirty="0" smtClean="0"/>
              <a:t>by </a:t>
            </a:r>
            <a:r>
              <a:rPr lang="en-US" i="1" dirty="0"/>
              <a:t>interpreting </a:t>
            </a:r>
            <a:r>
              <a:rPr lang="en-US" dirty="0"/>
              <a:t>them </a:t>
            </a:r>
            <a:r>
              <a:rPr lang="en-US" dirty="0" smtClean="0"/>
              <a:t>directly.(java)</a:t>
            </a:r>
          </a:p>
          <a:p>
            <a:pPr lvl="1"/>
            <a:r>
              <a:rPr lang="en-US" dirty="0" smtClean="0"/>
              <a:t>by </a:t>
            </a:r>
            <a:r>
              <a:rPr lang="en-US" dirty="0"/>
              <a:t>some combination </a:t>
            </a:r>
            <a:r>
              <a:rPr lang="en-US" dirty="0" smtClean="0"/>
              <a:t>of compilation and interpretation.(java)</a:t>
            </a:r>
          </a:p>
        </p:txBody>
      </p:sp>
    </p:spTree>
    <p:extLst>
      <p:ext uri="{BB962C8B-B14F-4D97-AF65-F5344CB8AC3E}">
        <p14:creationId xmlns:p14="http://schemas.microsoft.com/office/powerpoint/2010/main" val="20551460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699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6998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16998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169987">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16998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87"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normAutofit fontScale="85000" lnSpcReduction="20000"/>
          </a:bodyPr>
          <a:lstStyle/>
          <a:p>
            <a:pPr>
              <a:defRPr/>
            </a:pPr>
            <a:r>
              <a:rPr lang="en-US"/>
              <a:t>1-</a:t>
            </a:r>
            <a:fld id="{F526742F-7E21-4BBD-967A-C20B2D96DE13}" type="slidenum">
              <a:rPr lang="en-US"/>
              <a:pPr>
                <a:defRPr/>
              </a:pPr>
              <a:t>14</a:t>
            </a:fld>
            <a:endParaRPr lang="en-US"/>
          </a:p>
        </p:txBody>
      </p:sp>
      <p:sp>
        <p:nvSpPr>
          <p:cNvPr id="8195" name="Rectangle 2"/>
          <p:cNvSpPr>
            <a:spLocks noGrp="1" noChangeArrowheads="1"/>
          </p:cNvSpPr>
          <p:nvPr>
            <p:ph type="title"/>
          </p:nvPr>
        </p:nvSpPr>
        <p:spPr>
          <a:xfrm>
            <a:off x="0" y="0"/>
            <a:ext cx="9144000" cy="1268413"/>
          </a:xfrm>
          <a:solidFill>
            <a:schemeClr val="folHlink"/>
          </a:solidFill>
        </p:spPr>
        <p:txBody>
          <a:bodyPr/>
          <a:lstStyle/>
          <a:p>
            <a:r>
              <a:rPr lang="en-US" b="1" smtClean="0"/>
              <a:t>Language processors</a:t>
            </a:r>
          </a:p>
        </p:txBody>
      </p:sp>
      <p:sp>
        <p:nvSpPr>
          <p:cNvPr id="169987" name="Rectangle 3"/>
          <p:cNvSpPr>
            <a:spLocks noGrp="1" noChangeArrowheads="1"/>
          </p:cNvSpPr>
          <p:nvPr>
            <p:ph type="body" idx="1"/>
          </p:nvPr>
        </p:nvSpPr>
        <p:spPr>
          <a:xfrm>
            <a:off x="685800" y="1524000"/>
            <a:ext cx="7772400" cy="4648200"/>
          </a:xfrm>
        </p:spPr>
        <p:txBody>
          <a:bodyPr/>
          <a:lstStyle/>
          <a:p>
            <a:r>
              <a:rPr lang="en-US" dirty="0" smtClean="0"/>
              <a:t>A </a:t>
            </a:r>
            <a:r>
              <a:rPr lang="en-US" b="1" dirty="0" smtClean="0"/>
              <a:t>language processor</a:t>
            </a:r>
            <a:r>
              <a:rPr lang="en-US" dirty="0" smtClean="0"/>
              <a:t> is a system for processing programs – either executing them or preparing them for execution.</a:t>
            </a:r>
          </a:p>
          <a:p>
            <a:r>
              <a:rPr lang="en-US" dirty="0" smtClean="0"/>
              <a:t>Language processors include:</a:t>
            </a:r>
          </a:p>
          <a:p>
            <a:pPr lvl="1"/>
            <a:r>
              <a:rPr lang="en-US" dirty="0" smtClean="0"/>
              <a:t>compilers</a:t>
            </a:r>
          </a:p>
          <a:p>
            <a:pPr lvl="1"/>
            <a:r>
              <a:rPr lang="en-US" dirty="0" smtClean="0"/>
              <a:t>interpreters</a:t>
            </a:r>
          </a:p>
          <a:p>
            <a:pPr lvl="1"/>
            <a:r>
              <a:rPr lang="en-US" dirty="0" smtClean="0"/>
              <a:t>Auxiliary tools</a:t>
            </a:r>
          </a:p>
          <a:p>
            <a:pPr lvl="2"/>
            <a:r>
              <a:rPr lang="en-US" dirty="0" smtClean="0"/>
              <a:t>source-code editors</a:t>
            </a:r>
          </a:p>
          <a:p>
            <a:pPr lvl="2"/>
            <a:r>
              <a:rPr lang="en-US" dirty="0" smtClean="0"/>
              <a:t>symbolic debuggers.</a:t>
            </a:r>
            <a:r>
              <a:rPr lang="en-AU" dirty="0" smtClean="0"/>
              <a:t> </a:t>
            </a:r>
            <a:endParaRPr lang="en-US" dirty="0" smtClean="0"/>
          </a:p>
        </p:txBody>
      </p:sp>
    </p:spTree>
    <p:extLst>
      <p:ext uri="{BB962C8B-B14F-4D97-AF65-F5344CB8AC3E}">
        <p14:creationId xmlns:p14="http://schemas.microsoft.com/office/powerpoint/2010/main" val="28735337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699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6998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16998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169987">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169987">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169987">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16998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87"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Slide Number Placeholder 5"/>
          <p:cNvSpPr>
            <a:spLocks noGrp="1"/>
          </p:cNvSpPr>
          <p:nvPr>
            <p:ph type="sldNum" sz="quarter" idx="12"/>
          </p:nvPr>
        </p:nvSpPr>
        <p:spPr/>
        <p:txBody>
          <a:bodyPr>
            <a:normAutofit fontScale="85000" lnSpcReduction="20000"/>
          </a:bodyPr>
          <a:lstStyle/>
          <a:p>
            <a:pPr>
              <a:defRPr/>
            </a:pPr>
            <a:r>
              <a:rPr lang="en-US"/>
              <a:t>1-</a:t>
            </a:r>
            <a:fld id="{97E81DF2-5217-4ACE-B56F-B674D1C949DD}" type="slidenum">
              <a:rPr lang="en-US"/>
              <a:pPr>
                <a:defRPr/>
              </a:pPr>
              <a:t>15</a:t>
            </a:fld>
            <a:endParaRPr lang="en-US"/>
          </a:p>
        </p:txBody>
      </p:sp>
      <p:sp>
        <p:nvSpPr>
          <p:cNvPr id="9219" name="Rectangle 2"/>
          <p:cNvSpPr>
            <a:spLocks noGrp="1" noChangeArrowheads="1"/>
          </p:cNvSpPr>
          <p:nvPr>
            <p:ph type="title"/>
          </p:nvPr>
        </p:nvSpPr>
        <p:spPr>
          <a:xfrm>
            <a:off x="0" y="0"/>
            <a:ext cx="9144000" cy="1268413"/>
          </a:xfrm>
          <a:solidFill>
            <a:schemeClr val="folHlink"/>
          </a:solidFill>
        </p:spPr>
        <p:txBody>
          <a:bodyPr/>
          <a:lstStyle/>
          <a:p>
            <a:r>
              <a:rPr lang="en-US" b="1" smtClean="0"/>
              <a:t>Historical development </a:t>
            </a:r>
            <a:r>
              <a:rPr lang="en-US" b="1" i="1" smtClean="0"/>
              <a:t>(1)</a:t>
            </a:r>
            <a:endParaRPr lang="en-US" b="1" smtClean="0"/>
          </a:p>
        </p:txBody>
      </p:sp>
      <p:sp>
        <p:nvSpPr>
          <p:cNvPr id="68" name="Rectangle 3"/>
          <p:cNvSpPr txBox="1">
            <a:spLocks noChangeArrowheads="1"/>
          </p:cNvSpPr>
          <p:nvPr/>
        </p:nvSpPr>
        <p:spPr>
          <a:xfrm>
            <a:off x="685800" y="1524000"/>
            <a:ext cx="7772400" cy="4648200"/>
          </a:xfrm>
          <a:prstGeom prst="rect">
            <a:avLst/>
          </a:prstGeom>
        </p:spPr>
        <p:txBody>
          <a:bodyPr vert="horz">
            <a:norm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r>
              <a:rPr lang="en-US" dirty="0"/>
              <a:t>T</a:t>
            </a:r>
            <a:r>
              <a:rPr lang="en-US" dirty="0" smtClean="0"/>
              <a:t>he design </a:t>
            </a:r>
            <a:r>
              <a:rPr lang="en-US" dirty="0"/>
              <a:t>of each programming language has been strongly influenced by </a:t>
            </a:r>
            <a:r>
              <a:rPr lang="en-US" dirty="0" smtClean="0"/>
              <a:t>experience with </a:t>
            </a:r>
            <a:r>
              <a:rPr lang="en-US" dirty="0"/>
              <a:t>earlier languages</a:t>
            </a:r>
            <a:r>
              <a:rPr lang="en-US" dirty="0" smtClean="0"/>
              <a:t>.</a:t>
            </a:r>
          </a:p>
          <a:p>
            <a:r>
              <a:rPr lang="en-US" dirty="0"/>
              <a:t>Numerous concepts have been invented, tested, and improved by </a:t>
            </a:r>
            <a:r>
              <a:rPr lang="en-US" dirty="0" smtClean="0"/>
              <a:t>being incorporated </a:t>
            </a:r>
            <a:r>
              <a:rPr lang="en-US" dirty="0"/>
              <a:t>in successive programming languages</a:t>
            </a:r>
            <a:r>
              <a:rPr lang="en-US" dirty="0" smtClean="0"/>
              <a:t>.</a:t>
            </a:r>
          </a:p>
          <a:p>
            <a:r>
              <a:rPr lang="en-US" dirty="0"/>
              <a:t>T</a:t>
            </a:r>
            <a:r>
              <a:rPr lang="en-US" dirty="0" smtClean="0"/>
              <a:t>oday’s programming languages </a:t>
            </a:r>
            <a:r>
              <a:rPr lang="en-US" dirty="0"/>
              <a:t>are not the end product of developments in programming </a:t>
            </a:r>
            <a:r>
              <a:rPr lang="en-US" dirty="0" smtClean="0"/>
              <a:t>language design</a:t>
            </a:r>
            <a:r>
              <a:rPr lang="en-US" dirty="0"/>
              <a:t>.</a:t>
            </a:r>
            <a:endParaRPr lang="en-US" dirty="0" smtClean="0"/>
          </a:p>
        </p:txBody>
      </p:sp>
    </p:spTree>
    <p:extLst>
      <p:ext uri="{BB962C8B-B14F-4D97-AF65-F5344CB8AC3E}">
        <p14:creationId xmlns:p14="http://schemas.microsoft.com/office/powerpoint/2010/main" val="15528170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Slide Number Placeholder 5"/>
          <p:cNvSpPr>
            <a:spLocks noGrp="1"/>
          </p:cNvSpPr>
          <p:nvPr>
            <p:ph type="sldNum" sz="quarter" idx="12"/>
          </p:nvPr>
        </p:nvSpPr>
        <p:spPr/>
        <p:txBody>
          <a:bodyPr>
            <a:normAutofit fontScale="85000" lnSpcReduction="20000"/>
          </a:bodyPr>
          <a:lstStyle/>
          <a:p>
            <a:pPr>
              <a:defRPr/>
            </a:pPr>
            <a:r>
              <a:rPr lang="en-US"/>
              <a:t>1-</a:t>
            </a:r>
            <a:fld id="{97E81DF2-5217-4ACE-B56F-B674D1C949DD}" type="slidenum">
              <a:rPr lang="en-US"/>
              <a:pPr>
                <a:defRPr/>
              </a:pPr>
              <a:t>16</a:t>
            </a:fld>
            <a:endParaRPr lang="en-US"/>
          </a:p>
        </p:txBody>
      </p:sp>
      <p:sp>
        <p:nvSpPr>
          <p:cNvPr id="9219" name="Rectangle 2"/>
          <p:cNvSpPr>
            <a:spLocks noGrp="1" noChangeArrowheads="1"/>
          </p:cNvSpPr>
          <p:nvPr>
            <p:ph type="title"/>
          </p:nvPr>
        </p:nvSpPr>
        <p:spPr>
          <a:xfrm>
            <a:off x="0" y="0"/>
            <a:ext cx="9144000" cy="1268413"/>
          </a:xfrm>
          <a:solidFill>
            <a:schemeClr val="folHlink"/>
          </a:solidFill>
        </p:spPr>
        <p:txBody>
          <a:bodyPr/>
          <a:lstStyle/>
          <a:p>
            <a:r>
              <a:rPr lang="en-US" b="1" smtClean="0"/>
              <a:t>Historical development </a:t>
            </a:r>
            <a:r>
              <a:rPr lang="en-US" b="1" i="1" smtClean="0"/>
              <a:t>(1)</a:t>
            </a:r>
            <a:endParaRPr lang="en-US" b="1" smtClean="0"/>
          </a:p>
        </p:txBody>
      </p:sp>
      <p:grpSp>
        <p:nvGrpSpPr>
          <p:cNvPr id="176213" name="Group 85"/>
          <p:cNvGrpSpPr>
            <a:grpSpLocks/>
          </p:cNvGrpSpPr>
          <p:nvPr/>
        </p:nvGrpSpPr>
        <p:grpSpPr bwMode="auto">
          <a:xfrm>
            <a:off x="684213" y="1484313"/>
            <a:ext cx="7416800" cy="4841875"/>
            <a:chOff x="431" y="935"/>
            <a:chExt cx="4672" cy="3050"/>
          </a:xfrm>
        </p:grpSpPr>
        <p:sp>
          <p:nvSpPr>
            <p:cNvPr id="9261" name="Line 6"/>
            <p:cNvSpPr>
              <a:spLocks noChangeShapeType="1"/>
            </p:cNvSpPr>
            <p:nvPr/>
          </p:nvSpPr>
          <p:spPr bwMode="auto">
            <a:xfrm>
              <a:off x="431" y="1071"/>
              <a:ext cx="4218" cy="0"/>
            </a:xfrm>
            <a:prstGeom prst="line">
              <a:avLst/>
            </a:prstGeom>
            <a:noFill/>
            <a:ln w="9525">
              <a:solidFill>
                <a:schemeClr val="folHlink"/>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2" name="Line 8"/>
            <p:cNvSpPr>
              <a:spLocks noChangeShapeType="1"/>
            </p:cNvSpPr>
            <p:nvPr/>
          </p:nvSpPr>
          <p:spPr bwMode="auto">
            <a:xfrm>
              <a:off x="431" y="1524"/>
              <a:ext cx="4218" cy="1"/>
            </a:xfrm>
            <a:prstGeom prst="line">
              <a:avLst/>
            </a:prstGeom>
            <a:noFill/>
            <a:ln w="9525">
              <a:solidFill>
                <a:schemeClr val="folHlink"/>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3" name="Line 9"/>
            <p:cNvSpPr>
              <a:spLocks noChangeShapeType="1"/>
            </p:cNvSpPr>
            <p:nvPr/>
          </p:nvSpPr>
          <p:spPr bwMode="auto">
            <a:xfrm>
              <a:off x="431" y="1977"/>
              <a:ext cx="4218" cy="2"/>
            </a:xfrm>
            <a:prstGeom prst="line">
              <a:avLst/>
            </a:prstGeom>
            <a:noFill/>
            <a:ln w="9525">
              <a:solidFill>
                <a:schemeClr val="folHlink"/>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4" name="Line 10"/>
            <p:cNvSpPr>
              <a:spLocks noChangeShapeType="1"/>
            </p:cNvSpPr>
            <p:nvPr/>
          </p:nvSpPr>
          <p:spPr bwMode="auto">
            <a:xfrm>
              <a:off x="431" y="2430"/>
              <a:ext cx="4218" cy="0"/>
            </a:xfrm>
            <a:prstGeom prst="line">
              <a:avLst/>
            </a:prstGeom>
            <a:noFill/>
            <a:ln w="9525">
              <a:solidFill>
                <a:schemeClr val="folHlink"/>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5" name="Line 11"/>
            <p:cNvSpPr>
              <a:spLocks noChangeShapeType="1"/>
            </p:cNvSpPr>
            <p:nvPr/>
          </p:nvSpPr>
          <p:spPr bwMode="auto">
            <a:xfrm>
              <a:off x="431" y="2883"/>
              <a:ext cx="4218" cy="0"/>
            </a:xfrm>
            <a:prstGeom prst="line">
              <a:avLst/>
            </a:prstGeom>
            <a:noFill/>
            <a:ln w="9525">
              <a:solidFill>
                <a:schemeClr val="folHlink"/>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6" name="Line 12"/>
            <p:cNvSpPr>
              <a:spLocks noChangeShapeType="1"/>
            </p:cNvSpPr>
            <p:nvPr/>
          </p:nvSpPr>
          <p:spPr bwMode="auto">
            <a:xfrm>
              <a:off x="431" y="3336"/>
              <a:ext cx="4218" cy="0"/>
            </a:xfrm>
            <a:prstGeom prst="line">
              <a:avLst/>
            </a:prstGeom>
            <a:noFill/>
            <a:ln w="9525">
              <a:solidFill>
                <a:schemeClr val="folHlink"/>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7" name="Text Box 13"/>
            <p:cNvSpPr txBox="1">
              <a:spLocks noChangeArrowheads="1"/>
            </p:cNvSpPr>
            <p:nvPr/>
          </p:nvSpPr>
          <p:spPr bwMode="auto">
            <a:xfrm>
              <a:off x="4649" y="935"/>
              <a:ext cx="45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pPr algn="r">
                <a:spcBef>
                  <a:spcPct val="50000"/>
                </a:spcBef>
              </a:pPr>
              <a:r>
                <a:rPr lang="en-AU" sz="2000">
                  <a:latin typeface="Times New Roman" pitchFamily="18" charset="0"/>
                </a:rPr>
                <a:t>1955</a:t>
              </a:r>
            </a:p>
          </p:txBody>
        </p:sp>
        <p:sp>
          <p:nvSpPr>
            <p:cNvPr id="9268" name="Text Box 14"/>
            <p:cNvSpPr txBox="1">
              <a:spLocks noChangeArrowheads="1"/>
            </p:cNvSpPr>
            <p:nvPr/>
          </p:nvSpPr>
          <p:spPr bwMode="auto">
            <a:xfrm>
              <a:off x="4649" y="1389"/>
              <a:ext cx="45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pPr algn="r">
                <a:spcBef>
                  <a:spcPct val="50000"/>
                </a:spcBef>
              </a:pPr>
              <a:r>
                <a:rPr lang="en-AU" sz="2000">
                  <a:latin typeface="Times New Roman" pitchFamily="18" charset="0"/>
                </a:rPr>
                <a:t>1960</a:t>
              </a:r>
            </a:p>
          </p:txBody>
        </p:sp>
        <p:sp>
          <p:nvSpPr>
            <p:cNvPr id="9269" name="Text Box 15"/>
            <p:cNvSpPr txBox="1">
              <a:spLocks noChangeArrowheads="1"/>
            </p:cNvSpPr>
            <p:nvPr/>
          </p:nvSpPr>
          <p:spPr bwMode="auto">
            <a:xfrm>
              <a:off x="4649" y="1843"/>
              <a:ext cx="45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pPr algn="r">
                <a:spcBef>
                  <a:spcPct val="50000"/>
                </a:spcBef>
              </a:pPr>
              <a:r>
                <a:rPr lang="en-AU" sz="2000">
                  <a:latin typeface="Times New Roman" pitchFamily="18" charset="0"/>
                </a:rPr>
                <a:t>1965</a:t>
              </a:r>
            </a:p>
          </p:txBody>
        </p:sp>
        <p:sp>
          <p:nvSpPr>
            <p:cNvPr id="9270" name="Text Box 16"/>
            <p:cNvSpPr txBox="1">
              <a:spLocks noChangeArrowheads="1"/>
            </p:cNvSpPr>
            <p:nvPr/>
          </p:nvSpPr>
          <p:spPr bwMode="auto">
            <a:xfrm>
              <a:off x="4649" y="2296"/>
              <a:ext cx="45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pPr algn="r">
                <a:spcBef>
                  <a:spcPct val="50000"/>
                </a:spcBef>
              </a:pPr>
              <a:r>
                <a:rPr lang="en-AU" sz="2000">
                  <a:latin typeface="Times New Roman" pitchFamily="18" charset="0"/>
                </a:rPr>
                <a:t>1970</a:t>
              </a:r>
            </a:p>
          </p:txBody>
        </p:sp>
        <p:sp>
          <p:nvSpPr>
            <p:cNvPr id="9271" name="Text Box 17"/>
            <p:cNvSpPr txBox="1">
              <a:spLocks noChangeArrowheads="1"/>
            </p:cNvSpPr>
            <p:nvPr/>
          </p:nvSpPr>
          <p:spPr bwMode="auto">
            <a:xfrm>
              <a:off x="4649" y="2750"/>
              <a:ext cx="45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pPr algn="r">
                <a:spcBef>
                  <a:spcPct val="50000"/>
                </a:spcBef>
              </a:pPr>
              <a:r>
                <a:rPr lang="en-AU" sz="2000">
                  <a:latin typeface="Times New Roman" pitchFamily="18" charset="0"/>
                </a:rPr>
                <a:t>1975</a:t>
              </a:r>
            </a:p>
          </p:txBody>
        </p:sp>
        <p:sp>
          <p:nvSpPr>
            <p:cNvPr id="9272" name="Line 36"/>
            <p:cNvSpPr>
              <a:spLocks noChangeShapeType="1"/>
            </p:cNvSpPr>
            <p:nvPr/>
          </p:nvSpPr>
          <p:spPr bwMode="auto">
            <a:xfrm>
              <a:off x="431" y="3792"/>
              <a:ext cx="4218" cy="0"/>
            </a:xfrm>
            <a:prstGeom prst="line">
              <a:avLst/>
            </a:prstGeom>
            <a:noFill/>
            <a:ln w="9525">
              <a:solidFill>
                <a:schemeClr val="folHlink"/>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3" name="Line 37"/>
            <p:cNvSpPr>
              <a:spLocks noChangeShapeType="1"/>
            </p:cNvSpPr>
            <p:nvPr/>
          </p:nvSpPr>
          <p:spPr bwMode="auto">
            <a:xfrm>
              <a:off x="431" y="1071"/>
              <a:ext cx="0" cy="2721"/>
            </a:xfrm>
            <a:prstGeom prst="line">
              <a:avLst/>
            </a:prstGeom>
            <a:noFill/>
            <a:ln w="9525">
              <a:solidFill>
                <a:schemeClr val="folHlink"/>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74" name="Text Box 38"/>
            <p:cNvSpPr txBox="1">
              <a:spLocks noChangeArrowheads="1"/>
            </p:cNvSpPr>
            <p:nvPr/>
          </p:nvSpPr>
          <p:spPr bwMode="auto">
            <a:xfrm>
              <a:off x="4649" y="3204"/>
              <a:ext cx="45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pPr algn="r">
                <a:spcBef>
                  <a:spcPct val="50000"/>
                </a:spcBef>
              </a:pPr>
              <a:r>
                <a:rPr lang="en-AU" sz="2000">
                  <a:latin typeface="Times New Roman" pitchFamily="18" charset="0"/>
                </a:rPr>
                <a:t>1980</a:t>
              </a:r>
            </a:p>
          </p:txBody>
        </p:sp>
        <p:sp>
          <p:nvSpPr>
            <p:cNvPr id="9275" name="Text Box 45"/>
            <p:cNvSpPr txBox="1">
              <a:spLocks noChangeArrowheads="1"/>
            </p:cNvSpPr>
            <p:nvPr/>
          </p:nvSpPr>
          <p:spPr bwMode="auto">
            <a:xfrm>
              <a:off x="431" y="3793"/>
              <a:ext cx="861"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pPr algn="ctr">
                <a:spcBef>
                  <a:spcPts val="1200"/>
                </a:spcBef>
              </a:pPr>
              <a:r>
                <a:rPr lang="en-AU" sz="2000" i="1">
                  <a:latin typeface="Times New Roman" pitchFamily="18" charset="0"/>
                </a:rPr>
                <a:t>OO</a:t>
              </a:r>
            </a:p>
          </p:txBody>
        </p:sp>
        <p:sp>
          <p:nvSpPr>
            <p:cNvPr id="9276" name="Text Box 46"/>
            <p:cNvSpPr txBox="1">
              <a:spLocks noChangeArrowheads="1"/>
            </p:cNvSpPr>
            <p:nvPr/>
          </p:nvSpPr>
          <p:spPr bwMode="auto">
            <a:xfrm>
              <a:off x="1701" y="3793"/>
              <a:ext cx="861"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pPr algn="ctr">
                <a:spcBef>
                  <a:spcPct val="50000"/>
                </a:spcBef>
              </a:pPr>
              <a:r>
                <a:rPr lang="en-AU" sz="2000" i="1">
                  <a:latin typeface="Times New Roman" pitchFamily="18" charset="0"/>
                </a:rPr>
                <a:t>imperative</a:t>
              </a:r>
            </a:p>
          </p:txBody>
        </p:sp>
        <p:sp>
          <p:nvSpPr>
            <p:cNvPr id="9277" name="Text Box 47"/>
            <p:cNvSpPr txBox="1">
              <a:spLocks noChangeArrowheads="1"/>
            </p:cNvSpPr>
            <p:nvPr/>
          </p:nvSpPr>
          <p:spPr bwMode="auto">
            <a:xfrm>
              <a:off x="2925" y="3793"/>
              <a:ext cx="861"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pPr algn="ctr">
                <a:spcBef>
                  <a:spcPct val="50000"/>
                </a:spcBef>
              </a:pPr>
              <a:r>
                <a:rPr lang="en-AU" sz="2000" i="1">
                  <a:latin typeface="Times New Roman" pitchFamily="18" charset="0"/>
                </a:rPr>
                <a:t>concurrent</a:t>
              </a:r>
            </a:p>
          </p:txBody>
        </p:sp>
        <p:sp>
          <p:nvSpPr>
            <p:cNvPr id="9278" name="Text Box 7"/>
            <p:cNvSpPr txBox="1">
              <a:spLocks noChangeArrowheads="1"/>
            </p:cNvSpPr>
            <p:nvPr/>
          </p:nvSpPr>
          <p:spPr bwMode="auto">
            <a:xfrm>
              <a:off x="4649" y="3657"/>
              <a:ext cx="45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pPr algn="r">
                <a:spcBef>
                  <a:spcPct val="50000"/>
                </a:spcBef>
              </a:pPr>
              <a:r>
                <a:rPr lang="en-AU" sz="2000">
                  <a:latin typeface="Times New Roman" pitchFamily="18" charset="0"/>
                </a:rPr>
                <a:t>1985</a:t>
              </a:r>
            </a:p>
          </p:txBody>
        </p:sp>
        <p:sp>
          <p:nvSpPr>
            <p:cNvPr id="9279" name="Line 57"/>
            <p:cNvSpPr>
              <a:spLocks noChangeShapeType="1"/>
            </p:cNvSpPr>
            <p:nvPr/>
          </p:nvSpPr>
          <p:spPr bwMode="auto">
            <a:xfrm>
              <a:off x="4649" y="1071"/>
              <a:ext cx="0" cy="2721"/>
            </a:xfrm>
            <a:prstGeom prst="line">
              <a:avLst/>
            </a:prstGeom>
            <a:noFill/>
            <a:ln w="9525">
              <a:solidFill>
                <a:schemeClr val="folHlink"/>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0" name="Text Box 60"/>
            <p:cNvSpPr txBox="1">
              <a:spLocks noChangeArrowheads="1"/>
            </p:cNvSpPr>
            <p:nvPr/>
          </p:nvSpPr>
          <p:spPr bwMode="auto">
            <a:xfrm>
              <a:off x="3787" y="3793"/>
              <a:ext cx="861"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pPr algn="ctr">
                <a:spcBef>
                  <a:spcPct val="50000"/>
                </a:spcBef>
              </a:pPr>
              <a:r>
                <a:rPr lang="en-AU" sz="2000" i="1">
                  <a:latin typeface="Times New Roman" pitchFamily="18" charset="0"/>
                </a:rPr>
                <a:t>functional</a:t>
              </a:r>
            </a:p>
          </p:txBody>
        </p:sp>
        <p:sp>
          <p:nvSpPr>
            <p:cNvPr id="9281" name="Line 35"/>
            <p:cNvSpPr>
              <a:spLocks noChangeShapeType="1"/>
            </p:cNvSpPr>
            <p:nvPr/>
          </p:nvSpPr>
          <p:spPr bwMode="auto">
            <a:xfrm>
              <a:off x="1293" y="1071"/>
              <a:ext cx="0" cy="2721"/>
            </a:xfrm>
            <a:prstGeom prst="line">
              <a:avLst/>
            </a:prstGeom>
            <a:noFill/>
            <a:ln w="9525">
              <a:solidFill>
                <a:schemeClr val="folHlink"/>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2" name="Line 40"/>
            <p:cNvSpPr>
              <a:spLocks noChangeShapeType="1"/>
            </p:cNvSpPr>
            <p:nvPr/>
          </p:nvSpPr>
          <p:spPr bwMode="auto">
            <a:xfrm>
              <a:off x="2925" y="1071"/>
              <a:ext cx="0" cy="2721"/>
            </a:xfrm>
            <a:prstGeom prst="line">
              <a:avLst/>
            </a:prstGeom>
            <a:noFill/>
            <a:ln w="9525">
              <a:solidFill>
                <a:schemeClr val="folHlink"/>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83" name="Line 41"/>
            <p:cNvSpPr>
              <a:spLocks noChangeShapeType="1"/>
            </p:cNvSpPr>
            <p:nvPr/>
          </p:nvSpPr>
          <p:spPr bwMode="auto">
            <a:xfrm>
              <a:off x="3787" y="1071"/>
              <a:ext cx="0" cy="2721"/>
            </a:xfrm>
            <a:prstGeom prst="line">
              <a:avLst/>
            </a:prstGeom>
            <a:noFill/>
            <a:ln w="9525">
              <a:solidFill>
                <a:schemeClr val="folHlink"/>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76146" name="Text Box 18"/>
          <p:cNvSpPr txBox="1">
            <a:spLocks noChangeArrowheads="1"/>
          </p:cNvSpPr>
          <p:nvPr/>
        </p:nvSpPr>
        <p:spPr bwMode="auto">
          <a:xfrm>
            <a:off x="3421063" y="1700213"/>
            <a:ext cx="1079500"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pPr algn="ctr">
              <a:spcBef>
                <a:spcPct val="50000"/>
              </a:spcBef>
            </a:pPr>
            <a:r>
              <a:rPr lang="en-AU" sz="2000" dirty="0">
                <a:latin typeface="Times New Roman" pitchFamily="18" charset="0"/>
              </a:rPr>
              <a:t>Fortran</a:t>
            </a:r>
          </a:p>
        </p:txBody>
      </p:sp>
      <p:sp>
        <p:nvSpPr>
          <p:cNvPr id="176149" name="Text Box 21"/>
          <p:cNvSpPr txBox="1">
            <a:spLocks noChangeArrowheads="1"/>
          </p:cNvSpPr>
          <p:nvPr/>
        </p:nvSpPr>
        <p:spPr bwMode="auto">
          <a:xfrm>
            <a:off x="3421063" y="2276475"/>
            <a:ext cx="1079500"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pPr algn="ctr">
              <a:spcBef>
                <a:spcPct val="50000"/>
              </a:spcBef>
            </a:pPr>
            <a:r>
              <a:rPr lang="en-AU" sz="2000">
                <a:latin typeface="Times New Roman" pitchFamily="18" charset="0"/>
              </a:rPr>
              <a:t>Cobol</a:t>
            </a:r>
          </a:p>
        </p:txBody>
      </p:sp>
      <p:grpSp>
        <p:nvGrpSpPr>
          <p:cNvPr id="176202" name="Group 74"/>
          <p:cNvGrpSpPr>
            <a:grpSpLocks/>
          </p:cNvGrpSpPr>
          <p:nvPr/>
        </p:nvGrpSpPr>
        <p:grpSpPr bwMode="auto">
          <a:xfrm>
            <a:off x="2197100" y="2014538"/>
            <a:ext cx="1511300" cy="566737"/>
            <a:chOff x="1384" y="1269"/>
            <a:chExt cx="952" cy="357"/>
          </a:xfrm>
        </p:grpSpPr>
        <p:sp>
          <p:nvSpPr>
            <p:cNvPr id="9259" name="Line 39"/>
            <p:cNvSpPr>
              <a:spLocks noChangeShapeType="1"/>
            </p:cNvSpPr>
            <p:nvPr/>
          </p:nvSpPr>
          <p:spPr bwMode="auto">
            <a:xfrm flipH="1">
              <a:off x="1927" y="1269"/>
              <a:ext cx="409" cy="182"/>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60" name="Text Box 22"/>
            <p:cNvSpPr txBox="1">
              <a:spLocks noChangeArrowheads="1"/>
            </p:cNvSpPr>
            <p:nvPr/>
          </p:nvSpPr>
          <p:spPr bwMode="auto">
            <a:xfrm>
              <a:off x="1384" y="1434"/>
              <a:ext cx="680"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pPr algn="ctr">
                <a:spcBef>
                  <a:spcPct val="50000"/>
                </a:spcBef>
              </a:pPr>
              <a:r>
                <a:rPr lang="en-AU" sz="2000">
                  <a:latin typeface="Times New Roman" pitchFamily="18" charset="0"/>
                </a:rPr>
                <a:t>Algol60</a:t>
              </a:r>
            </a:p>
          </p:txBody>
        </p:sp>
      </p:grpSp>
      <p:sp>
        <p:nvSpPr>
          <p:cNvPr id="176170" name="Text Box 42"/>
          <p:cNvSpPr txBox="1">
            <a:spLocks noChangeArrowheads="1"/>
          </p:cNvSpPr>
          <p:nvPr/>
        </p:nvSpPr>
        <p:spPr bwMode="auto">
          <a:xfrm>
            <a:off x="6156325" y="1989138"/>
            <a:ext cx="1079500"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pPr algn="ctr">
              <a:spcBef>
                <a:spcPct val="50000"/>
              </a:spcBef>
            </a:pPr>
            <a:r>
              <a:rPr lang="en-AU" sz="2000">
                <a:latin typeface="Times New Roman" pitchFamily="18" charset="0"/>
              </a:rPr>
              <a:t>Lisp</a:t>
            </a:r>
          </a:p>
        </p:txBody>
      </p:sp>
      <p:grpSp>
        <p:nvGrpSpPr>
          <p:cNvPr id="176203" name="Group 75"/>
          <p:cNvGrpSpPr>
            <a:grpSpLocks/>
          </p:cNvGrpSpPr>
          <p:nvPr/>
        </p:nvGrpSpPr>
        <p:grpSpPr bwMode="auto">
          <a:xfrm>
            <a:off x="828675" y="2590800"/>
            <a:ext cx="1798638" cy="998538"/>
            <a:chOff x="522" y="1632"/>
            <a:chExt cx="1133" cy="629"/>
          </a:xfrm>
        </p:grpSpPr>
        <p:sp>
          <p:nvSpPr>
            <p:cNvPr id="9257" name="Text Box 33"/>
            <p:cNvSpPr txBox="1">
              <a:spLocks noChangeArrowheads="1"/>
            </p:cNvSpPr>
            <p:nvPr/>
          </p:nvSpPr>
          <p:spPr bwMode="auto">
            <a:xfrm>
              <a:off x="522" y="2069"/>
              <a:ext cx="680"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pPr algn="ctr">
                <a:spcBef>
                  <a:spcPct val="50000"/>
                </a:spcBef>
              </a:pPr>
              <a:r>
                <a:rPr lang="en-AU" sz="2000">
                  <a:latin typeface="Times New Roman" pitchFamily="18" charset="0"/>
                </a:rPr>
                <a:t>Simula</a:t>
              </a:r>
            </a:p>
          </p:txBody>
        </p:sp>
        <p:sp>
          <p:nvSpPr>
            <p:cNvPr id="9258" name="Line 50"/>
            <p:cNvSpPr>
              <a:spLocks noChangeShapeType="1"/>
            </p:cNvSpPr>
            <p:nvPr/>
          </p:nvSpPr>
          <p:spPr bwMode="auto">
            <a:xfrm flipH="1">
              <a:off x="930" y="1632"/>
              <a:ext cx="725" cy="454"/>
            </a:xfrm>
            <a:prstGeom prst="line">
              <a:avLst/>
            </a:prstGeom>
            <a:noFill/>
            <a:ln w="1905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76204" name="Group 76"/>
          <p:cNvGrpSpPr>
            <a:grpSpLocks/>
          </p:cNvGrpSpPr>
          <p:nvPr/>
        </p:nvGrpSpPr>
        <p:grpSpPr bwMode="auto">
          <a:xfrm>
            <a:off x="828675" y="3598863"/>
            <a:ext cx="1079500" cy="709612"/>
            <a:chOff x="522" y="2267"/>
            <a:chExt cx="680" cy="447"/>
          </a:xfrm>
        </p:grpSpPr>
        <p:sp>
          <p:nvSpPr>
            <p:cNvPr id="9255" name="Text Box 32"/>
            <p:cNvSpPr txBox="1">
              <a:spLocks noChangeArrowheads="1"/>
            </p:cNvSpPr>
            <p:nvPr/>
          </p:nvSpPr>
          <p:spPr bwMode="auto">
            <a:xfrm>
              <a:off x="522" y="2522"/>
              <a:ext cx="680"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pPr algn="ctr">
                <a:spcBef>
                  <a:spcPct val="50000"/>
                </a:spcBef>
              </a:pPr>
              <a:r>
                <a:rPr lang="en-AU" sz="2000">
                  <a:latin typeface="Times New Roman" pitchFamily="18" charset="0"/>
                </a:rPr>
                <a:t>Smalltalk</a:t>
              </a:r>
            </a:p>
          </p:txBody>
        </p:sp>
        <p:sp>
          <p:nvSpPr>
            <p:cNvPr id="9256" name="Line 51"/>
            <p:cNvSpPr>
              <a:spLocks noChangeShapeType="1"/>
            </p:cNvSpPr>
            <p:nvPr/>
          </p:nvSpPr>
          <p:spPr bwMode="auto">
            <a:xfrm flipH="1">
              <a:off x="839" y="2267"/>
              <a:ext cx="1" cy="272"/>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76212" name="Group 84"/>
          <p:cNvGrpSpPr>
            <a:grpSpLocks/>
          </p:cNvGrpSpPr>
          <p:nvPr/>
        </p:nvGrpSpPr>
        <p:grpSpPr bwMode="auto">
          <a:xfrm>
            <a:off x="6156325" y="2303463"/>
            <a:ext cx="1079500" cy="2897187"/>
            <a:chOff x="3878" y="1451"/>
            <a:chExt cx="680" cy="1825"/>
          </a:xfrm>
        </p:grpSpPr>
        <p:sp>
          <p:nvSpPr>
            <p:cNvPr id="9253" name="Text Box 44"/>
            <p:cNvSpPr txBox="1">
              <a:spLocks noChangeArrowheads="1"/>
            </p:cNvSpPr>
            <p:nvPr/>
          </p:nvSpPr>
          <p:spPr bwMode="auto">
            <a:xfrm>
              <a:off x="3878" y="3084"/>
              <a:ext cx="680"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pPr algn="ctr">
                <a:spcBef>
                  <a:spcPct val="50000"/>
                </a:spcBef>
              </a:pPr>
              <a:r>
                <a:rPr lang="en-AU" sz="2000">
                  <a:latin typeface="Times New Roman" pitchFamily="18" charset="0"/>
                </a:rPr>
                <a:t>ML</a:t>
              </a:r>
            </a:p>
          </p:txBody>
        </p:sp>
        <p:sp>
          <p:nvSpPr>
            <p:cNvPr id="9254" name="Line 52"/>
            <p:cNvSpPr>
              <a:spLocks noChangeShapeType="1"/>
            </p:cNvSpPr>
            <p:nvPr/>
          </p:nvSpPr>
          <p:spPr bwMode="auto">
            <a:xfrm flipH="1">
              <a:off x="4240" y="1451"/>
              <a:ext cx="1" cy="1633"/>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76215" name="Group 87"/>
          <p:cNvGrpSpPr>
            <a:grpSpLocks/>
          </p:cNvGrpSpPr>
          <p:nvPr/>
        </p:nvGrpSpPr>
        <p:grpSpPr bwMode="auto">
          <a:xfrm>
            <a:off x="2916238" y="2590800"/>
            <a:ext cx="1584325" cy="1455738"/>
            <a:chOff x="1837" y="1632"/>
            <a:chExt cx="998" cy="917"/>
          </a:xfrm>
        </p:grpSpPr>
        <p:sp>
          <p:nvSpPr>
            <p:cNvPr id="9251" name="Text Box 24"/>
            <p:cNvSpPr txBox="1">
              <a:spLocks noChangeArrowheads="1"/>
            </p:cNvSpPr>
            <p:nvPr/>
          </p:nvSpPr>
          <p:spPr bwMode="auto">
            <a:xfrm>
              <a:off x="2155" y="2357"/>
              <a:ext cx="680"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pPr algn="ctr">
                <a:spcBef>
                  <a:spcPct val="50000"/>
                </a:spcBef>
              </a:pPr>
              <a:r>
                <a:rPr lang="en-AU" sz="2000" dirty="0">
                  <a:latin typeface="Times New Roman" pitchFamily="18" charset="0"/>
                </a:rPr>
                <a:t>Pascal</a:t>
              </a:r>
            </a:p>
          </p:txBody>
        </p:sp>
        <p:sp>
          <p:nvSpPr>
            <p:cNvPr id="9252" name="Line 53"/>
            <p:cNvSpPr>
              <a:spLocks noChangeShapeType="1"/>
            </p:cNvSpPr>
            <p:nvPr/>
          </p:nvSpPr>
          <p:spPr bwMode="auto">
            <a:xfrm>
              <a:off x="1837" y="1632"/>
              <a:ext cx="589" cy="755"/>
            </a:xfrm>
            <a:prstGeom prst="line">
              <a:avLst/>
            </a:prstGeom>
            <a:noFill/>
            <a:ln w="1905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76208" name="Group 80"/>
          <p:cNvGrpSpPr>
            <a:grpSpLocks/>
          </p:cNvGrpSpPr>
          <p:nvPr/>
        </p:nvGrpSpPr>
        <p:grpSpPr bwMode="auto">
          <a:xfrm>
            <a:off x="3203575" y="2014538"/>
            <a:ext cx="2808288" cy="1430337"/>
            <a:chOff x="2018" y="1269"/>
            <a:chExt cx="1769" cy="901"/>
          </a:xfrm>
        </p:grpSpPr>
        <p:sp>
          <p:nvSpPr>
            <p:cNvPr id="9247" name="Text Box 28"/>
            <p:cNvSpPr txBox="1">
              <a:spLocks noChangeArrowheads="1"/>
            </p:cNvSpPr>
            <p:nvPr/>
          </p:nvSpPr>
          <p:spPr bwMode="auto">
            <a:xfrm>
              <a:off x="3107" y="1978"/>
              <a:ext cx="680"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pPr algn="ctr">
                <a:spcBef>
                  <a:spcPct val="50000"/>
                </a:spcBef>
              </a:pPr>
              <a:r>
                <a:rPr lang="en-AU" sz="2000" dirty="0">
                  <a:latin typeface="Times New Roman" pitchFamily="18" charset="0"/>
                </a:rPr>
                <a:t>PL/I</a:t>
              </a:r>
            </a:p>
          </p:txBody>
        </p:sp>
        <p:sp>
          <p:nvSpPr>
            <p:cNvPr id="9248" name="Line 54"/>
            <p:cNvSpPr>
              <a:spLocks noChangeShapeType="1"/>
            </p:cNvSpPr>
            <p:nvPr/>
          </p:nvSpPr>
          <p:spPr bwMode="auto">
            <a:xfrm>
              <a:off x="2608" y="1632"/>
              <a:ext cx="726" cy="363"/>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9" name="Line 55"/>
            <p:cNvSpPr>
              <a:spLocks noChangeShapeType="1"/>
            </p:cNvSpPr>
            <p:nvPr/>
          </p:nvSpPr>
          <p:spPr bwMode="auto">
            <a:xfrm>
              <a:off x="2018" y="1632"/>
              <a:ext cx="1270" cy="409"/>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50" name="Line 56"/>
            <p:cNvSpPr>
              <a:spLocks noChangeShapeType="1"/>
            </p:cNvSpPr>
            <p:nvPr/>
          </p:nvSpPr>
          <p:spPr bwMode="auto">
            <a:xfrm>
              <a:off x="2609" y="1269"/>
              <a:ext cx="815" cy="726"/>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76205" name="Group 77"/>
          <p:cNvGrpSpPr>
            <a:grpSpLocks/>
          </p:cNvGrpSpPr>
          <p:nvPr/>
        </p:nvGrpSpPr>
        <p:grpSpPr bwMode="auto">
          <a:xfrm>
            <a:off x="2197100" y="2590800"/>
            <a:ext cx="1079500" cy="2032000"/>
            <a:chOff x="1384" y="1632"/>
            <a:chExt cx="680" cy="1280"/>
          </a:xfrm>
        </p:grpSpPr>
        <p:sp>
          <p:nvSpPr>
            <p:cNvPr id="9245" name="Text Box 29"/>
            <p:cNvSpPr txBox="1">
              <a:spLocks noChangeArrowheads="1"/>
            </p:cNvSpPr>
            <p:nvPr/>
          </p:nvSpPr>
          <p:spPr bwMode="auto">
            <a:xfrm>
              <a:off x="1384" y="2720"/>
              <a:ext cx="680"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pPr algn="ctr">
                <a:spcBef>
                  <a:spcPct val="50000"/>
                </a:spcBef>
              </a:pPr>
              <a:r>
                <a:rPr lang="en-AU" sz="2000">
                  <a:latin typeface="Times New Roman" pitchFamily="18" charset="0"/>
                </a:rPr>
                <a:t>C</a:t>
              </a:r>
            </a:p>
          </p:txBody>
        </p:sp>
        <p:sp>
          <p:nvSpPr>
            <p:cNvPr id="9246" name="Line 58"/>
            <p:cNvSpPr>
              <a:spLocks noChangeShapeType="1"/>
            </p:cNvSpPr>
            <p:nvPr/>
          </p:nvSpPr>
          <p:spPr bwMode="auto">
            <a:xfrm>
              <a:off x="1746" y="1632"/>
              <a:ext cx="0" cy="1089"/>
            </a:xfrm>
            <a:prstGeom prst="line">
              <a:avLst/>
            </a:prstGeom>
            <a:noFill/>
            <a:ln w="1905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76216" name="Group 88"/>
          <p:cNvGrpSpPr>
            <a:grpSpLocks/>
          </p:cNvGrpSpPr>
          <p:nvPr/>
        </p:nvGrpSpPr>
        <p:grpSpPr bwMode="auto">
          <a:xfrm>
            <a:off x="4211638" y="4076700"/>
            <a:ext cx="1655762" cy="952500"/>
            <a:chOff x="2653" y="2568"/>
            <a:chExt cx="1043" cy="600"/>
          </a:xfrm>
        </p:grpSpPr>
        <p:sp>
          <p:nvSpPr>
            <p:cNvPr id="9243" name="Text Box 25"/>
            <p:cNvSpPr txBox="1">
              <a:spLocks noChangeArrowheads="1"/>
            </p:cNvSpPr>
            <p:nvPr/>
          </p:nvSpPr>
          <p:spPr bwMode="auto">
            <a:xfrm>
              <a:off x="3016" y="2976"/>
              <a:ext cx="680"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pPr algn="ctr">
                <a:spcBef>
                  <a:spcPct val="50000"/>
                </a:spcBef>
              </a:pPr>
              <a:r>
                <a:rPr lang="en-AU" sz="2000">
                  <a:latin typeface="Times New Roman" pitchFamily="18" charset="0"/>
                </a:rPr>
                <a:t>Modula</a:t>
              </a:r>
            </a:p>
          </p:txBody>
        </p:sp>
        <p:sp>
          <p:nvSpPr>
            <p:cNvPr id="9244" name="Line 59"/>
            <p:cNvSpPr>
              <a:spLocks noChangeShapeType="1"/>
            </p:cNvSpPr>
            <p:nvPr/>
          </p:nvSpPr>
          <p:spPr bwMode="auto">
            <a:xfrm>
              <a:off x="2653" y="2568"/>
              <a:ext cx="590" cy="408"/>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76209" name="Group 81"/>
          <p:cNvGrpSpPr>
            <a:grpSpLocks/>
          </p:cNvGrpSpPr>
          <p:nvPr/>
        </p:nvGrpSpPr>
        <p:grpSpPr bwMode="auto">
          <a:xfrm>
            <a:off x="3059113" y="2590800"/>
            <a:ext cx="2663825" cy="1168400"/>
            <a:chOff x="1927" y="1632"/>
            <a:chExt cx="1678" cy="736"/>
          </a:xfrm>
        </p:grpSpPr>
        <p:sp>
          <p:nvSpPr>
            <p:cNvPr id="9241" name="Text Box 23"/>
            <p:cNvSpPr txBox="1">
              <a:spLocks noChangeArrowheads="1"/>
            </p:cNvSpPr>
            <p:nvPr/>
          </p:nvSpPr>
          <p:spPr bwMode="auto">
            <a:xfrm>
              <a:off x="2925" y="2176"/>
              <a:ext cx="680"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pPr algn="ctr">
                <a:spcBef>
                  <a:spcPct val="50000"/>
                </a:spcBef>
              </a:pPr>
              <a:r>
                <a:rPr lang="en-AU" sz="2000" dirty="0">
                  <a:latin typeface="Times New Roman" pitchFamily="18" charset="0"/>
                </a:rPr>
                <a:t>Algol68</a:t>
              </a:r>
            </a:p>
          </p:txBody>
        </p:sp>
        <p:sp>
          <p:nvSpPr>
            <p:cNvPr id="9242" name="Line 62"/>
            <p:cNvSpPr>
              <a:spLocks noChangeShapeType="1"/>
            </p:cNvSpPr>
            <p:nvPr/>
          </p:nvSpPr>
          <p:spPr bwMode="auto">
            <a:xfrm>
              <a:off x="1927" y="1632"/>
              <a:ext cx="1089" cy="590"/>
            </a:xfrm>
            <a:prstGeom prst="line">
              <a:avLst/>
            </a:prstGeom>
            <a:noFill/>
            <a:ln w="1905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76206" name="Group 78"/>
          <p:cNvGrpSpPr>
            <a:grpSpLocks/>
          </p:cNvGrpSpPr>
          <p:nvPr/>
        </p:nvGrpSpPr>
        <p:grpSpPr bwMode="auto">
          <a:xfrm>
            <a:off x="1547813" y="3573463"/>
            <a:ext cx="1152525" cy="2592387"/>
            <a:chOff x="975" y="2251"/>
            <a:chExt cx="726" cy="1633"/>
          </a:xfrm>
        </p:grpSpPr>
        <p:sp>
          <p:nvSpPr>
            <p:cNvPr id="9238" name="Text Box 67"/>
            <p:cNvSpPr txBox="1">
              <a:spLocks noChangeArrowheads="1"/>
            </p:cNvSpPr>
            <p:nvPr/>
          </p:nvSpPr>
          <p:spPr bwMode="auto">
            <a:xfrm>
              <a:off x="975" y="3692"/>
              <a:ext cx="680"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pPr algn="ctr">
                <a:spcBef>
                  <a:spcPct val="50000"/>
                </a:spcBef>
              </a:pPr>
              <a:r>
                <a:rPr lang="en-AU" sz="2000">
                  <a:latin typeface="Times New Roman" pitchFamily="18" charset="0"/>
                </a:rPr>
                <a:t>C++</a:t>
              </a:r>
            </a:p>
          </p:txBody>
        </p:sp>
        <p:sp>
          <p:nvSpPr>
            <p:cNvPr id="9239" name="Line 68"/>
            <p:cNvSpPr>
              <a:spLocks noChangeShapeType="1"/>
            </p:cNvSpPr>
            <p:nvPr/>
          </p:nvSpPr>
          <p:spPr bwMode="auto">
            <a:xfrm flipH="1">
              <a:off x="1338" y="2931"/>
              <a:ext cx="363" cy="771"/>
            </a:xfrm>
            <a:prstGeom prst="line">
              <a:avLst/>
            </a:prstGeom>
            <a:noFill/>
            <a:ln w="1905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40" name="Freeform 69"/>
            <p:cNvSpPr>
              <a:spLocks/>
            </p:cNvSpPr>
            <p:nvPr/>
          </p:nvSpPr>
          <p:spPr bwMode="auto">
            <a:xfrm>
              <a:off x="1066" y="2251"/>
              <a:ext cx="181" cy="1451"/>
            </a:xfrm>
            <a:custGeom>
              <a:avLst/>
              <a:gdLst>
                <a:gd name="T0" fmla="*/ 0 w 227"/>
                <a:gd name="T1" fmla="*/ 0 h 1406"/>
                <a:gd name="T2" fmla="*/ 145 w 227"/>
                <a:gd name="T3" fmla="*/ 328 h 1406"/>
                <a:gd name="T4" fmla="*/ 181 w 227"/>
                <a:gd name="T5" fmla="*/ 1451 h 1406"/>
                <a:gd name="T6" fmla="*/ 0 60000 65536"/>
                <a:gd name="T7" fmla="*/ 0 60000 65536"/>
                <a:gd name="T8" fmla="*/ 0 60000 65536"/>
              </a:gdLst>
              <a:ahLst/>
              <a:cxnLst>
                <a:cxn ang="T6">
                  <a:pos x="T0" y="T1"/>
                </a:cxn>
                <a:cxn ang="T7">
                  <a:pos x="T2" y="T3"/>
                </a:cxn>
                <a:cxn ang="T8">
                  <a:pos x="T4" y="T5"/>
                </a:cxn>
              </a:cxnLst>
              <a:rect l="0" t="0" r="r" b="b"/>
              <a:pathLst>
                <a:path w="227" h="1406">
                  <a:moveTo>
                    <a:pt x="0" y="0"/>
                  </a:moveTo>
                  <a:cubicBezTo>
                    <a:pt x="72" y="42"/>
                    <a:pt x="144" y="84"/>
                    <a:pt x="182" y="318"/>
                  </a:cubicBezTo>
                  <a:cubicBezTo>
                    <a:pt x="220" y="552"/>
                    <a:pt x="223" y="979"/>
                    <a:pt x="227" y="1406"/>
                  </a:cubicBezTo>
                </a:path>
              </a:pathLst>
            </a:custGeom>
            <a:noFill/>
            <a:ln w="9525">
              <a:solidFill>
                <a:schemeClr val="tx1"/>
              </a:solidFill>
              <a:round/>
              <a:headEnd/>
              <a:tailEnd type="triangl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76211" name="Group 83"/>
          <p:cNvGrpSpPr>
            <a:grpSpLocks/>
          </p:cNvGrpSpPr>
          <p:nvPr/>
        </p:nvGrpSpPr>
        <p:grpSpPr bwMode="auto">
          <a:xfrm>
            <a:off x="3995738" y="4076700"/>
            <a:ext cx="1871662" cy="1800225"/>
            <a:chOff x="2517" y="2568"/>
            <a:chExt cx="1179" cy="1134"/>
          </a:xfrm>
        </p:grpSpPr>
        <p:sp>
          <p:nvSpPr>
            <p:cNvPr id="9235" name="Text Box 66"/>
            <p:cNvSpPr txBox="1">
              <a:spLocks noChangeArrowheads="1"/>
            </p:cNvSpPr>
            <p:nvPr/>
          </p:nvSpPr>
          <p:spPr bwMode="auto">
            <a:xfrm>
              <a:off x="3016" y="3510"/>
              <a:ext cx="680"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pPr algn="ctr">
                <a:spcBef>
                  <a:spcPct val="50000"/>
                </a:spcBef>
              </a:pPr>
              <a:r>
                <a:rPr lang="en-AU" sz="2000">
                  <a:latin typeface="Times New Roman" pitchFamily="18" charset="0"/>
                </a:rPr>
                <a:t>Ada83</a:t>
              </a:r>
            </a:p>
          </p:txBody>
        </p:sp>
        <p:sp>
          <p:nvSpPr>
            <p:cNvPr id="9236" name="Line 70"/>
            <p:cNvSpPr>
              <a:spLocks noChangeShapeType="1"/>
            </p:cNvSpPr>
            <p:nvPr/>
          </p:nvSpPr>
          <p:spPr bwMode="auto">
            <a:xfrm>
              <a:off x="2517" y="2568"/>
              <a:ext cx="681" cy="953"/>
            </a:xfrm>
            <a:prstGeom prst="line">
              <a:avLst/>
            </a:prstGeom>
            <a:noFill/>
            <a:ln w="1905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37" name="Line 71"/>
            <p:cNvSpPr>
              <a:spLocks noChangeShapeType="1"/>
            </p:cNvSpPr>
            <p:nvPr/>
          </p:nvSpPr>
          <p:spPr bwMode="auto">
            <a:xfrm flipH="1">
              <a:off x="3379" y="3158"/>
              <a:ext cx="1" cy="363"/>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 name="Rectangular Callout 1"/>
          <p:cNvSpPr/>
          <p:nvPr/>
        </p:nvSpPr>
        <p:spPr>
          <a:xfrm>
            <a:off x="1034653" y="176213"/>
            <a:ext cx="6676231" cy="1524000"/>
          </a:xfrm>
          <a:prstGeom prst="wedgeRectCallout">
            <a:avLst>
              <a:gd name="adj1" fmla="val -5458"/>
              <a:gd name="adj2" fmla="val 58044"/>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285750" indent="-285750">
              <a:buFont typeface="Arial" pitchFamily="34" charset="0"/>
              <a:buChar char="•"/>
            </a:pPr>
            <a:r>
              <a:rPr lang="en-US" dirty="0"/>
              <a:t>FORTRAN was the earliest major high-level language. </a:t>
            </a:r>
          </a:p>
          <a:p>
            <a:pPr marL="285750" indent="-285750">
              <a:buFont typeface="Arial" pitchFamily="34" charset="0"/>
              <a:buChar char="•"/>
            </a:pPr>
            <a:r>
              <a:rPr lang="en-US" dirty="0" smtClean="0"/>
              <a:t>It </a:t>
            </a:r>
            <a:r>
              <a:rPr lang="en-US" dirty="0"/>
              <a:t>introduced </a:t>
            </a:r>
            <a:r>
              <a:rPr lang="en-US" dirty="0" smtClean="0"/>
              <a:t>symbolic expressions </a:t>
            </a:r>
            <a:r>
              <a:rPr lang="en-US" dirty="0"/>
              <a:t>and arrays, and also procedures (‘‘subroutines’’) with parameters. </a:t>
            </a:r>
          </a:p>
          <a:p>
            <a:pPr marL="285750" indent="-285750">
              <a:buFont typeface="Arial" pitchFamily="34" charset="0"/>
              <a:buChar char="•"/>
            </a:pPr>
            <a:r>
              <a:rPr lang="en-US" dirty="0" smtClean="0"/>
              <a:t>IFORTRAN has developed </a:t>
            </a:r>
            <a:r>
              <a:rPr lang="en-US" dirty="0"/>
              <a:t>a long way from its original design; the latest version was </a:t>
            </a:r>
            <a:r>
              <a:rPr lang="en-US" dirty="0" smtClean="0"/>
              <a:t>standardized as </a:t>
            </a:r>
            <a:r>
              <a:rPr lang="en-US" dirty="0"/>
              <a:t>recently as 1997.</a:t>
            </a:r>
          </a:p>
        </p:txBody>
      </p:sp>
      <p:sp>
        <p:nvSpPr>
          <p:cNvPr id="3" name="Rectangular Callout 2"/>
          <p:cNvSpPr/>
          <p:nvPr/>
        </p:nvSpPr>
        <p:spPr>
          <a:xfrm>
            <a:off x="2467769" y="176212"/>
            <a:ext cx="6676231" cy="1477509"/>
          </a:xfrm>
          <a:prstGeom prst="wedgeRectCallout">
            <a:avLst>
              <a:gd name="adj1" fmla="val -28225"/>
              <a:gd name="adj2" fmla="val 88659"/>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dirty="0"/>
              <a:t>COBOL was another early major high-level language. </a:t>
            </a:r>
            <a:endParaRPr lang="en-US" dirty="0" smtClean="0"/>
          </a:p>
          <a:p>
            <a:r>
              <a:rPr lang="en-US" dirty="0" smtClean="0"/>
              <a:t>Its </a:t>
            </a:r>
            <a:r>
              <a:rPr lang="en-US" dirty="0"/>
              <a:t>most </a:t>
            </a:r>
            <a:r>
              <a:rPr lang="en-US" dirty="0" smtClean="0"/>
              <a:t>important contribution </a:t>
            </a:r>
            <a:r>
              <a:rPr lang="en-US" dirty="0"/>
              <a:t>was the concept of data descriptions, </a:t>
            </a:r>
            <a:r>
              <a:rPr lang="en-US" dirty="0" smtClean="0"/>
              <a:t>a today’s data types</a:t>
            </a:r>
            <a:r>
              <a:rPr lang="en-US" dirty="0"/>
              <a:t>. </a:t>
            </a:r>
            <a:endParaRPr lang="en-US" dirty="0" smtClean="0"/>
          </a:p>
          <a:p>
            <a:r>
              <a:rPr lang="en-US" dirty="0" smtClean="0"/>
              <a:t>Like </a:t>
            </a:r>
            <a:r>
              <a:rPr lang="en-US" dirty="0"/>
              <a:t>FORTRAN, COBOL’s control flow was fairly low-level. </a:t>
            </a:r>
            <a:endParaRPr lang="en-US" dirty="0" smtClean="0"/>
          </a:p>
          <a:p>
            <a:r>
              <a:rPr lang="en-US" dirty="0" smtClean="0"/>
              <a:t>Also </a:t>
            </a:r>
            <a:r>
              <a:rPr lang="en-US" dirty="0"/>
              <a:t>like </a:t>
            </a:r>
            <a:r>
              <a:rPr lang="en-US" dirty="0" smtClean="0"/>
              <a:t>FORTRAN,COBOL </a:t>
            </a:r>
            <a:r>
              <a:rPr lang="en-US" dirty="0"/>
              <a:t>has developed a long way from its original design, the latest version </a:t>
            </a:r>
            <a:r>
              <a:rPr lang="en-US" dirty="0" smtClean="0"/>
              <a:t>being standardized </a:t>
            </a:r>
            <a:r>
              <a:rPr lang="en-US" dirty="0"/>
              <a:t>in 2002.</a:t>
            </a:r>
          </a:p>
        </p:txBody>
      </p:sp>
      <p:sp>
        <p:nvSpPr>
          <p:cNvPr id="4" name="Rectangular Callout 3"/>
          <p:cNvSpPr/>
          <p:nvPr/>
        </p:nvSpPr>
        <p:spPr>
          <a:xfrm>
            <a:off x="152400" y="176213"/>
            <a:ext cx="8839200" cy="1484313"/>
          </a:xfrm>
          <a:prstGeom prst="wedgeRectCallout">
            <a:avLst>
              <a:gd name="adj1" fmla="val -22300"/>
              <a:gd name="adj2" fmla="val 90580"/>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285750" indent="-285750">
              <a:buFont typeface="Arial" pitchFamily="34" charset="0"/>
              <a:buChar char="•"/>
            </a:pPr>
            <a:r>
              <a:rPr lang="en-US" dirty="0"/>
              <a:t>ALGOL60 was the first major programming language </a:t>
            </a:r>
            <a:r>
              <a:rPr lang="en-US" dirty="0" smtClean="0"/>
              <a:t>designed for communicating algorithms.</a:t>
            </a:r>
          </a:p>
          <a:p>
            <a:pPr marL="285750" indent="-285750">
              <a:buFont typeface="Arial" pitchFamily="34" charset="0"/>
              <a:buChar char="•"/>
            </a:pPr>
            <a:r>
              <a:rPr lang="en-US" dirty="0" smtClean="0"/>
              <a:t>It introduced the </a:t>
            </a:r>
            <a:r>
              <a:rPr lang="en-US" dirty="0"/>
              <a:t>concept of block </a:t>
            </a:r>
            <a:r>
              <a:rPr lang="en-US" dirty="0" smtClean="0"/>
              <a:t>structure.</a:t>
            </a:r>
          </a:p>
          <a:p>
            <a:pPr marL="285750" indent="-285750">
              <a:buFont typeface="Arial" pitchFamily="34" charset="0"/>
              <a:buChar char="•"/>
            </a:pPr>
            <a:r>
              <a:rPr lang="en-US" dirty="0"/>
              <a:t>V</a:t>
            </a:r>
            <a:r>
              <a:rPr lang="en-US" dirty="0" smtClean="0"/>
              <a:t>ariables </a:t>
            </a:r>
            <a:r>
              <a:rPr lang="en-US" dirty="0"/>
              <a:t>and procedures </a:t>
            </a:r>
            <a:r>
              <a:rPr lang="en-US" dirty="0" smtClean="0"/>
              <a:t>could be </a:t>
            </a:r>
            <a:r>
              <a:rPr lang="en-US" dirty="0"/>
              <a:t>declared wherever in the program they were needed</a:t>
            </a:r>
            <a:r>
              <a:rPr lang="en-US" dirty="0" smtClean="0"/>
              <a:t>.</a:t>
            </a:r>
          </a:p>
          <a:p>
            <a:pPr marL="285750" indent="-285750">
              <a:buFont typeface="Arial" pitchFamily="34" charset="0"/>
              <a:buChar char="•"/>
            </a:pPr>
            <a:r>
              <a:rPr lang="en-US" dirty="0" smtClean="0"/>
              <a:t> </a:t>
            </a:r>
            <a:r>
              <a:rPr lang="en-US" dirty="0"/>
              <a:t>It was also the </a:t>
            </a:r>
            <a:r>
              <a:rPr lang="en-US" dirty="0" smtClean="0"/>
              <a:t>first major </a:t>
            </a:r>
            <a:r>
              <a:rPr lang="en-US" dirty="0"/>
              <a:t>programming language to support recursive procedures</a:t>
            </a:r>
            <a:r>
              <a:rPr lang="en-US" dirty="0" smtClean="0"/>
              <a:t>.</a:t>
            </a:r>
          </a:p>
          <a:p>
            <a:pPr marL="285750" indent="-285750">
              <a:buFont typeface="Arial" pitchFamily="34" charset="0"/>
              <a:buChar char="•"/>
            </a:pPr>
            <a:r>
              <a:rPr lang="en-US" dirty="0" smtClean="0"/>
              <a:t>  </a:t>
            </a:r>
            <a:endParaRPr lang="en-US" dirty="0"/>
          </a:p>
        </p:txBody>
      </p:sp>
      <p:sp>
        <p:nvSpPr>
          <p:cNvPr id="5" name="Rectangular Callout 4"/>
          <p:cNvSpPr/>
          <p:nvPr/>
        </p:nvSpPr>
        <p:spPr>
          <a:xfrm>
            <a:off x="0" y="-25400"/>
            <a:ext cx="8991600" cy="2428875"/>
          </a:xfrm>
          <a:prstGeom prst="wedgeRectCallout">
            <a:avLst>
              <a:gd name="adj1" fmla="val 11290"/>
              <a:gd name="adj2" fmla="val 76842"/>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285750" indent="-285750">
              <a:buFont typeface="Arial" pitchFamily="34" charset="0"/>
              <a:buChar char="•"/>
            </a:pPr>
            <a:r>
              <a:rPr lang="en-US" dirty="0"/>
              <a:t>FORTRAN and ALGOL60 were </a:t>
            </a:r>
            <a:r>
              <a:rPr lang="en-US" dirty="0" smtClean="0"/>
              <a:t>useful </a:t>
            </a:r>
            <a:r>
              <a:rPr lang="en-US" dirty="0"/>
              <a:t>for numerical computation, </a:t>
            </a:r>
            <a:endParaRPr lang="en-US" dirty="0" smtClean="0"/>
          </a:p>
          <a:p>
            <a:pPr marL="285750" indent="-285750">
              <a:buFont typeface="Arial" pitchFamily="34" charset="0"/>
              <a:buChar char="•"/>
            </a:pPr>
            <a:r>
              <a:rPr lang="en-US" dirty="0" smtClean="0"/>
              <a:t>COBOL </a:t>
            </a:r>
            <a:r>
              <a:rPr lang="en-US" dirty="0"/>
              <a:t>for commercial data processing. </a:t>
            </a:r>
            <a:endParaRPr lang="en-US" dirty="0" smtClean="0"/>
          </a:p>
          <a:p>
            <a:pPr marL="285750" indent="-285750">
              <a:buFont typeface="Arial" pitchFamily="34" charset="0"/>
              <a:buChar char="•"/>
            </a:pPr>
            <a:r>
              <a:rPr lang="en-US" dirty="0" smtClean="0"/>
              <a:t>PL/I </a:t>
            </a:r>
            <a:r>
              <a:rPr lang="en-US" dirty="0"/>
              <a:t>was an attempt to design </a:t>
            </a:r>
            <a:r>
              <a:rPr lang="en-US" dirty="0" smtClean="0"/>
              <a:t>a general-purpose </a:t>
            </a:r>
            <a:r>
              <a:rPr lang="en-US" dirty="0"/>
              <a:t>programming language by merging features from all three. </a:t>
            </a:r>
            <a:endParaRPr lang="en-US" dirty="0" smtClean="0"/>
          </a:p>
          <a:p>
            <a:pPr marL="285750" indent="-285750">
              <a:buFont typeface="Arial" pitchFamily="34" charset="0"/>
              <a:buChar char="•"/>
            </a:pPr>
            <a:r>
              <a:rPr lang="en-US" dirty="0" smtClean="0"/>
              <a:t> </a:t>
            </a:r>
            <a:r>
              <a:rPr lang="en-US" dirty="0"/>
              <a:t>it introduced many new features, including low-level forms of </a:t>
            </a:r>
            <a:r>
              <a:rPr lang="en-US" dirty="0" smtClean="0"/>
              <a:t>exceptions and concurrency.</a:t>
            </a:r>
          </a:p>
          <a:p>
            <a:pPr marL="285750" indent="-285750">
              <a:buFont typeface="Arial" pitchFamily="34" charset="0"/>
              <a:buChar char="•"/>
            </a:pPr>
            <a:r>
              <a:rPr lang="en-US" dirty="0" smtClean="0"/>
              <a:t>This language </a:t>
            </a:r>
            <a:r>
              <a:rPr lang="en-US" dirty="0"/>
              <a:t>was huge, complex, </a:t>
            </a:r>
            <a:r>
              <a:rPr lang="en-US" dirty="0" smtClean="0"/>
              <a:t>incoherent, and </a:t>
            </a:r>
            <a:r>
              <a:rPr lang="en-US" dirty="0"/>
              <a:t>difficult to implement. </a:t>
            </a:r>
            <a:endParaRPr lang="en-US" dirty="0" smtClean="0"/>
          </a:p>
          <a:p>
            <a:pPr marL="285750" indent="-285750">
              <a:buFont typeface="Arial" pitchFamily="34" charset="0"/>
              <a:buChar char="•"/>
            </a:pPr>
            <a:r>
              <a:rPr lang="en-US" dirty="0" smtClean="0"/>
              <a:t>The </a:t>
            </a:r>
            <a:r>
              <a:rPr lang="en-US" dirty="0"/>
              <a:t>PL/I experience showed that simply piling </a:t>
            </a:r>
            <a:r>
              <a:rPr lang="en-US" dirty="0" smtClean="0"/>
              <a:t>feature upon </a:t>
            </a:r>
            <a:r>
              <a:rPr lang="en-US" dirty="0"/>
              <a:t>feature is a bad way to make a programming language more powerful </a:t>
            </a:r>
            <a:r>
              <a:rPr lang="en-US" dirty="0" smtClean="0"/>
              <a:t>and general-purpose</a:t>
            </a:r>
            <a:r>
              <a:rPr lang="en-US" dirty="0"/>
              <a:t>.</a:t>
            </a:r>
          </a:p>
        </p:txBody>
      </p:sp>
      <p:sp>
        <p:nvSpPr>
          <p:cNvPr id="6" name="Rectangular Callout 5"/>
          <p:cNvSpPr/>
          <p:nvPr/>
        </p:nvSpPr>
        <p:spPr>
          <a:xfrm>
            <a:off x="152400" y="176213"/>
            <a:ext cx="8839200" cy="2127250"/>
          </a:xfrm>
          <a:prstGeom prst="wedgeRectCallout">
            <a:avLst>
              <a:gd name="adj1" fmla="val 4947"/>
              <a:gd name="adj2" fmla="val 100306"/>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dirty="0" smtClean="0"/>
              <a:t>In theALGOL68 </a:t>
            </a:r>
            <a:r>
              <a:rPr lang="en-US" dirty="0"/>
              <a:t>programmer can declare an array of integers, an array </a:t>
            </a:r>
            <a:r>
              <a:rPr lang="en-US" dirty="0" smtClean="0"/>
              <a:t>of arrays</a:t>
            </a:r>
            <a:r>
              <a:rPr lang="en-US" dirty="0"/>
              <a:t>, or an array of </a:t>
            </a:r>
            <a:r>
              <a:rPr lang="en-US" dirty="0" smtClean="0"/>
              <a:t>procedures.</a:t>
            </a:r>
          </a:p>
          <a:p>
            <a:r>
              <a:rPr lang="en-US" dirty="0" smtClean="0"/>
              <a:t>likewise</a:t>
            </a:r>
            <a:r>
              <a:rPr lang="en-US" dirty="0"/>
              <a:t>, the programmer can define a </a:t>
            </a:r>
            <a:r>
              <a:rPr lang="en-US" dirty="0" smtClean="0"/>
              <a:t>procedure whose </a:t>
            </a:r>
            <a:r>
              <a:rPr lang="en-US" dirty="0"/>
              <a:t>parameter or result is an integer, an array, or another procedure.</a:t>
            </a:r>
          </a:p>
        </p:txBody>
      </p:sp>
      <p:sp>
        <p:nvSpPr>
          <p:cNvPr id="7" name="Rectangular Callout 6"/>
          <p:cNvSpPr/>
          <p:nvPr/>
        </p:nvSpPr>
        <p:spPr>
          <a:xfrm>
            <a:off x="152400" y="0"/>
            <a:ext cx="8839200" cy="2303463"/>
          </a:xfrm>
          <a:prstGeom prst="wedgeRectCallout">
            <a:avLst>
              <a:gd name="adj1" fmla="val -5234"/>
              <a:gd name="adj2" fmla="val 111018"/>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285750" indent="-285750">
              <a:buFont typeface="Arial" pitchFamily="34" charset="0"/>
              <a:buChar char="•"/>
            </a:pPr>
            <a:r>
              <a:rPr lang="en-US" dirty="0"/>
              <a:t>It is simple, systematic, and efficiently implementable. </a:t>
            </a:r>
            <a:endParaRPr lang="en-US" dirty="0" smtClean="0"/>
          </a:p>
          <a:p>
            <a:pPr marL="285750" indent="-285750">
              <a:buFont typeface="Arial" pitchFamily="34" charset="0"/>
              <a:buChar char="•"/>
            </a:pPr>
            <a:r>
              <a:rPr lang="en-US" dirty="0" smtClean="0"/>
              <a:t>PASCAL and ALGOL68 </a:t>
            </a:r>
            <a:r>
              <a:rPr lang="en-US" dirty="0"/>
              <a:t>were among the first major programming languages with both -</a:t>
            </a:r>
            <a:endParaRPr lang="en-US" dirty="0" smtClean="0"/>
          </a:p>
          <a:p>
            <a:pPr marL="742950" lvl="1" indent="-285750">
              <a:buFont typeface="Arial" pitchFamily="34" charset="0"/>
              <a:buChar char="•"/>
            </a:pPr>
            <a:r>
              <a:rPr lang="en-US" dirty="0" smtClean="0"/>
              <a:t>A rich variety </a:t>
            </a:r>
            <a:r>
              <a:rPr lang="en-US" dirty="0"/>
              <a:t>of control structures (conditional and iterative commands) and </a:t>
            </a:r>
            <a:endParaRPr lang="en-US" dirty="0" smtClean="0"/>
          </a:p>
          <a:p>
            <a:pPr marL="742950" lvl="1" indent="-285750">
              <a:buFont typeface="Arial" pitchFamily="34" charset="0"/>
              <a:buChar char="•"/>
            </a:pPr>
            <a:r>
              <a:rPr lang="en-US" dirty="0" smtClean="0"/>
              <a:t>A rich variety </a:t>
            </a:r>
            <a:r>
              <a:rPr lang="en-US" dirty="0"/>
              <a:t>of data types (such as arrays, records, and recursive types).</a:t>
            </a:r>
          </a:p>
        </p:txBody>
      </p:sp>
    </p:spTree>
    <p:extLst>
      <p:ext uri="{BB962C8B-B14F-4D97-AF65-F5344CB8AC3E}">
        <p14:creationId xmlns:p14="http://schemas.microsoft.com/office/powerpoint/2010/main" val="6277153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7621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761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500" fill="hold"/>
                                        <p:tgtEl>
                                          <p:spTgt spid="2"/>
                                        </p:tgtEl>
                                        <p:attrNameLst>
                                          <p:attrName>ppt_w</p:attrName>
                                        </p:attrNameLst>
                                      </p:cBhvr>
                                      <p:tavLst>
                                        <p:tav tm="0">
                                          <p:val>
                                            <p:fltVal val="0"/>
                                          </p:val>
                                        </p:tav>
                                        <p:tav tm="100000">
                                          <p:val>
                                            <p:strVal val="#ppt_w"/>
                                          </p:val>
                                        </p:tav>
                                      </p:tavLst>
                                    </p:anim>
                                    <p:anim calcmode="lin" valueType="num">
                                      <p:cBhvr>
                                        <p:cTn id="16" dur="500" fill="hold"/>
                                        <p:tgtEl>
                                          <p:spTgt spid="2"/>
                                        </p:tgtEl>
                                        <p:attrNameLst>
                                          <p:attrName>ppt_h</p:attrName>
                                        </p:attrNameLst>
                                      </p:cBhvr>
                                      <p:tavLst>
                                        <p:tav tm="0">
                                          <p:val>
                                            <p:fltVal val="0"/>
                                          </p:val>
                                        </p:tav>
                                        <p:tav tm="100000">
                                          <p:val>
                                            <p:strVal val="#ppt_h"/>
                                          </p:val>
                                        </p:tav>
                                      </p:tavLst>
                                    </p:anim>
                                    <p:animEffect transition="in" filter="fade">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499"/>
                                          </p:stCondLst>
                                        </p:cTn>
                                        <p:tgtEl>
                                          <p:spTgt spid="176149"/>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3"/>
                                        </p:tgtEl>
                                        <p:attrNameLst>
                                          <p:attrName>style.visibility</p:attrName>
                                        </p:attrNameLst>
                                      </p:cBhvr>
                                      <p:to>
                                        <p:strVal val="visible"/>
                                      </p:to>
                                    </p:set>
                                    <p:anim calcmode="lin" valueType="num">
                                      <p:cBhvr additive="base">
                                        <p:cTn id="26" dur="500" fill="hold"/>
                                        <p:tgtEl>
                                          <p:spTgt spid="3"/>
                                        </p:tgtEl>
                                        <p:attrNameLst>
                                          <p:attrName>ppt_x</p:attrName>
                                        </p:attrNameLst>
                                      </p:cBhvr>
                                      <p:tavLst>
                                        <p:tav tm="0">
                                          <p:val>
                                            <p:strVal val="#ppt_x"/>
                                          </p:val>
                                        </p:tav>
                                        <p:tav tm="100000">
                                          <p:val>
                                            <p:strVal val="#ppt_x"/>
                                          </p:val>
                                        </p:tav>
                                      </p:tavLst>
                                    </p:anim>
                                    <p:anim calcmode="lin" valueType="num">
                                      <p:cBhvr additive="base">
                                        <p:cTn id="27"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499"/>
                                          </p:stCondLst>
                                        </p:cTn>
                                        <p:tgtEl>
                                          <p:spTgt spid="176202"/>
                                        </p:tgtEl>
                                        <p:attrNameLst>
                                          <p:attrName>style.visibility</p:attrName>
                                        </p:attrNameLst>
                                      </p:cBhvr>
                                      <p:to>
                                        <p:strVal val="visible"/>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fade">
                                      <p:cBhvr>
                                        <p:cTn id="36" dur="500"/>
                                        <p:tgtEl>
                                          <p:spTgt spid="4"/>
                                        </p:tgtEl>
                                      </p:cBhvr>
                                    </p:animEffec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499"/>
                                          </p:stCondLst>
                                        </p:cTn>
                                        <p:tgtEl>
                                          <p:spTgt spid="176208"/>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5"/>
                                        </p:tgtEl>
                                        <p:attrNameLst>
                                          <p:attrName>style.visibility</p:attrName>
                                        </p:attrNameLst>
                                      </p:cBhvr>
                                      <p:to>
                                        <p:strVal val="visible"/>
                                      </p:to>
                                    </p:set>
                                    <p:anim calcmode="lin" valueType="num">
                                      <p:cBhvr additive="base">
                                        <p:cTn id="45" dur="500" fill="hold"/>
                                        <p:tgtEl>
                                          <p:spTgt spid="5"/>
                                        </p:tgtEl>
                                        <p:attrNameLst>
                                          <p:attrName>ppt_x</p:attrName>
                                        </p:attrNameLst>
                                      </p:cBhvr>
                                      <p:tavLst>
                                        <p:tav tm="0">
                                          <p:val>
                                            <p:strVal val="#ppt_x"/>
                                          </p:val>
                                        </p:tav>
                                        <p:tav tm="100000">
                                          <p:val>
                                            <p:strVal val="#ppt_x"/>
                                          </p:val>
                                        </p:tav>
                                      </p:tavLst>
                                    </p:anim>
                                    <p:anim calcmode="lin" valueType="num">
                                      <p:cBhvr additive="base">
                                        <p:cTn id="4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499"/>
                                          </p:stCondLst>
                                        </p:cTn>
                                        <p:tgtEl>
                                          <p:spTgt spid="17620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
                                        </p:tgtEl>
                                        <p:attrNameLst>
                                          <p:attrName>style.visibility</p:attrName>
                                        </p:attrNameLst>
                                      </p:cBhvr>
                                      <p:to>
                                        <p:strVal val="visible"/>
                                      </p:to>
                                    </p:set>
                                    <p:anim calcmode="lin" valueType="num">
                                      <p:cBhvr additive="base">
                                        <p:cTn id="55" dur="500" fill="hold"/>
                                        <p:tgtEl>
                                          <p:spTgt spid="6"/>
                                        </p:tgtEl>
                                        <p:attrNameLst>
                                          <p:attrName>ppt_x</p:attrName>
                                        </p:attrNameLst>
                                      </p:cBhvr>
                                      <p:tavLst>
                                        <p:tav tm="0">
                                          <p:val>
                                            <p:strVal val="#ppt_x"/>
                                          </p:val>
                                        </p:tav>
                                        <p:tav tm="100000">
                                          <p:val>
                                            <p:strVal val="#ppt_x"/>
                                          </p:val>
                                        </p:tav>
                                      </p:tavLst>
                                    </p:anim>
                                    <p:anim calcmode="lin" valueType="num">
                                      <p:cBhvr additive="base">
                                        <p:cTn id="5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1" presetClass="entr" presetSubtype="0" fill="hold" nodeType="clickEffect">
                                  <p:stCondLst>
                                    <p:cond delay="0"/>
                                  </p:stCondLst>
                                  <p:childTnLst>
                                    <p:set>
                                      <p:cBhvr>
                                        <p:cTn id="60" dur="1" fill="hold">
                                          <p:stCondLst>
                                            <p:cond delay="499"/>
                                          </p:stCondLst>
                                        </p:cTn>
                                        <p:tgtEl>
                                          <p:spTgt spid="176215"/>
                                        </p:tgtEl>
                                        <p:attrNameLst>
                                          <p:attrName>style.visibility</p:attrName>
                                        </p:attrNameLst>
                                      </p:cBhvr>
                                      <p:to>
                                        <p:strVal val="visible"/>
                                      </p:to>
                                    </p:set>
                                  </p:childTnLst>
                                </p:cTn>
                              </p:par>
                            </p:childTnLst>
                          </p:cTn>
                        </p:par>
                      </p:childTnLst>
                    </p:cTn>
                  </p:par>
                  <p:par>
                    <p:cTn id="61" fill="hold" nodeType="clickPar">
                      <p:stCondLst>
                        <p:cond delay="indefinite"/>
                      </p:stCondLst>
                      <p:childTnLst>
                        <p:par>
                          <p:cTn id="62" fill="hold" nodeType="withGroup">
                            <p:stCondLst>
                              <p:cond delay="0"/>
                            </p:stCondLst>
                            <p:childTnLst>
                              <p:par>
                                <p:cTn id="63" presetID="16" presetClass="entr" presetSubtype="21" fill="hold" grpId="0" nodeType="clickEffect">
                                  <p:stCondLst>
                                    <p:cond delay="0"/>
                                  </p:stCondLst>
                                  <p:childTnLst>
                                    <p:set>
                                      <p:cBhvr>
                                        <p:cTn id="64" dur="1" fill="hold">
                                          <p:stCondLst>
                                            <p:cond delay="0"/>
                                          </p:stCondLst>
                                        </p:cTn>
                                        <p:tgtEl>
                                          <p:spTgt spid="7"/>
                                        </p:tgtEl>
                                        <p:attrNameLst>
                                          <p:attrName>style.visibility</p:attrName>
                                        </p:attrNameLst>
                                      </p:cBhvr>
                                      <p:to>
                                        <p:strVal val="visible"/>
                                      </p:to>
                                    </p:set>
                                    <p:animEffect transition="in" filter="barn(inVertical)">
                                      <p:cBhvr>
                                        <p:cTn id="65" dur="500"/>
                                        <p:tgtEl>
                                          <p:spTgt spid="7"/>
                                        </p:tgtEl>
                                      </p:cBhvr>
                                    </p:animEffec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nodeType="clickEffect">
                                  <p:stCondLst>
                                    <p:cond delay="0"/>
                                  </p:stCondLst>
                                  <p:childTnLst>
                                    <p:set>
                                      <p:cBhvr>
                                        <p:cTn id="69" dur="1" fill="hold">
                                          <p:stCondLst>
                                            <p:cond delay="499"/>
                                          </p:stCondLst>
                                        </p:cTn>
                                        <p:tgtEl>
                                          <p:spTgt spid="176205"/>
                                        </p:tgtEl>
                                        <p:attrNameLst>
                                          <p:attrName>style.visibility</p:attrName>
                                        </p:attrNameLst>
                                      </p:cBhvr>
                                      <p:to>
                                        <p:strVal val="visible"/>
                                      </p:to>
                                    </p:set>
                                  </p:childTnLst>
                                </p:cTn>
                              </p:par>
                            </p:childTnLst>
                          </p:cTn>
                        </p:par>
                      </p:childTnLst>
                    </p:cTn>
                  </p:par>
                  <p:par>
                    <p:cTn id="70" fill="hold" nodeType="clickPar">
                      <p:stCondLst>
                        <p:cond delay="indefinite"/>
                      </p:stCondLst>
                      <p:childTnLst>
                        <p:par>
                          <p:cTn id="71" fill="hold" nodeType="withGroup">
                            <p:stCondLst>
                              <p:cond delay="0"/>
                            </p:stCondLst>
                            <p:childTnLst>
                              <p:par>
                                <p:cTn id="72" presetID="1" presetClass="entr" presetSubtype="0" fill="hold" nodeType="clickEffect">
                                  <p:stCondLst>
                                    <p:cond delay="0"/>
                                  </p:stCondLst>
                                  <p:childTnLst>
                                    <p:set>
                                      <p:cBhvr>
                                        <p:cTn id="73" dur="1" fill="hold">
                                          <p:stCondLst>
                                            <p:cond delay="499"/>
                                          </p:stCondLst>
                                        </p:cTn>
                                        <p:tgtEl>
                                          <p:spTgt spid="176216"/>
                                        </p:tgtEl>
                                        <p:attrNameLst>
                                          <p:attrName>style.visibility</p:attrName>
                                        </p:attrNameLst>
                                      </p:cBhvr>
                                      <p:to>
                                        <p:strVal val="visible"/>
                                      </p:to>
                                    </p:set>
                                  </p:childTnLst>
                                </p:cTn>
                              </p:par>
                            </p:childTnLst>
                          </p:cTn>
                        </p:par>
                      </p:childTnLst>
                    </p:cTn>
                  </p:par>
                  <p:par>
                    <p:cTn id="74" fill="hold" nodeType="clickPar">
                      <p:stCondLst>
                        <p:cond delay="indefinite"/>
                      </p:stCondLst>
                      <p:childTnLst>
                        <p:par>
                          <p:cTn id="75" fill="hold" nodeType="withGroup">
                            <p:stCondLst>
                              <p:cond delay="0"/>
                            </p:stCondLst>
                            <p:childTnLst>
                              <p:par>
                                <p:cTn id="76" presetID="1" presetClass="entr" presetSubtype="0" fill="hold" nodeType="clickEffect">
                                  <p:stCondLst>
                                    <p:cond delay="0"/>
                                  </p:stCondLst>
                                  <p:childTnLst>
                                    <p:set>
                                      <p:cBhvr>
                                        <p:cTn id="77" dur="1" fill="hold">
                                          <p:stCondLst>
                                            <p:cond delay="499"/>
                                          </p:stCondLst>
                                        </p:cTn>
                                        <p:tgtEl>
                                          <p:spTgt spid="176211"/>
                                        </p:tgtEl>
                                        <p:attrNameLst>
                                          <p:attrName>style.visibility</p:attrName>
                                        </p:attrNameLst>
                                      </p:cBhvr>
                                      <p:to>
                                        <p:strVal val="visible"/>
                                      </p:to>
                                    </p:set>
                                  </p:childTnLst>
                                </p:cTn>
                              </p:par>
                            </p:childTnLst>
                          </p:cTn>
                        </p:par>
                      </p:childTnLst>
                    </p:cTn>
                  </p:par>
                  <p:par>
                    <p:cTn id="78" fill="hold" nodeType="clickPar">
                      <p:stCondLst>
                        <p:cond delay="indefinite"/>
                      </p:stCondLst>
                      <p:childTnLst>
                        <p:par>
                          <p:cTn id="79" fill="hold" nodeType="withGroup">
                            <p:stCondLst>
                              <p:cond delay="0"/>
                            </p:stCondLst>
                            <p:childTnLst>
                              <p:par>
                                <p:cTn id="80" presetID="1" presetClass="entr" presetSubtype="0" fill="hold" nodeType="clickEffect">
                                  <p:stCondLst>
                                    <p:cond delay="0"/>
                                  </p:stCondLst>
                                  <p:childTnLst>
                                    <p:set>
                                      <p:cBhvr>
                                        <p:cTn id="81" dur="1" fill="hold">
                                          <p:stCondLst>
                                            <p:cond delay="499"/>
                                          </p:stCondLst>
                                        </p:cTn>
                                        <p:tgtEl>
                                          <p:spTgt spid="176203"/>
                                        </p:tgtEl>
                                        <p:attrNameLst>
                                          <p:attrName>style.visibility</p:attrName>
                                        </p:attrNameLst>
                                      </p:cBhvr>
                                      <p:to>
                                        <p:strVal val="visible"/>
                                      </p:to>
                                    </p:set>
                                  </p:childTnLst>
                                </p:cTn>
                              </p:par>
                            </p:childTnLst>
                          </p:cTn>
                        </p:par>
                      </p:childTnLst>
                    </p:cTn>
                  </p:par>
                  <p:par>
                    <p:cTn id="82" fill="hold" nodeType="clickPar">
                      <p:stCondLst>
                        <p:cond delay="indefinite"/>
                      </p:stCondLst>
                      <p:childTnLst>
                        <p:par>
                          <p:cTn id="83" fill="hold" nodeType="withGroup">
                            <p:stCondLst>
                              <p:cond delay="0"/>
                            </p:stCondLst>
                            <p:childTnLst>
                              <p:par>
                                <p:cTn id="84" presetID="1" presetClass="entr" presetSubtype="0" fill="hold" nodeType="clickEffect">
                                  <p:stCondLst>
                                    <p:cond delay="0"/>
                                  </p:stCondLst>
                                  <p:childTnLst>
                                    <p:set>
                                      <p:cBhvr>
                                        <p:cTn id="85" dur="1" fill="hold">
                                          <p:stCondLst>
                                            <p:cond delay="499"/>
                                          </p:stCondLst>
                                        </p:cTn>
                                        <p:tgtEl>
                                          <p:spTgt spid="176204"/>
                                        </p:tgtEl>
                                        <p:attrNameLst>
                                          <p:attrName>style.visibility</p:attrName>
                                        </p:attrNameLst>
                                      </p:cBhvr>
                                      <p:to>
                                        <p:strVal val="visible"/>
                                      </p:to>
                                    </p:set>
                                  </p:childTnLst>
                                </p:cTn>
                              </p:par>
                            </p:childTnLst>
                          </p:cTn>
                        </p:par>
                      </p:childTnLst>
                    </p:cTn>
                  </p:par>
                  <p:par>
                    <p:cTn id="86" fill="hold" nodeType="clickPar">
                      <p:stCondLst>
                        <p:cond delay="indefinite"/>
                      </p:stCondLst>
                      <p:childTnLst>
                        <p:par>
                          <p:cTn id="87" fill="hold" nodeType="withGroup">
                            <p:stCondLst>
                              <p:cond delay="0"/>
                            </p:stCondLst>
                            <p:childTnLst>
                              <p:par>
                                <p:cTn id="88" presetID="1" presetClass="entr" presetSubtype="0" fill="hold" nodeType="clickEffect">
                                  <p:stCondLst>
                                    <p:cond delay="0"/>
                                  </p:stCondLst>
                                  <p:childTnLst>
                                    <p:set>
                                      <p:cBhvr>
                                        <p:cTn id="89" dur="1" fill="hold">
                                          <p:stCondLst>
                                            <p:cond delay="499"/>
                                          </p:stCondLst>
                                        </p:cTn>
                                        <p:tgtEl>
                                          <p:spTgt spid="176206"/>
                                        </p:tgtEl>
                                        <p:attrNameLst>
                                          <p:attrName>style.visibility</p:attrName>
                                        </p:attrNameLst>
                                      </p:cBhvr>
                                      <p:to>
                                        <p:strVal val="visible"/>
                                      </p:to>
                                    </p:set>
                                  </p:childTnLst>
                                </p:cTn>
                              </p:par>
                            </p:childTnLst>
                          </p:cTn>
                        </p:par>
                      </p:childTnLst>
                    </p:cTn>
                  </p:par>
                  <p:par>
                    <p:cTn id="90" fill="hold" nodeType="clickPar">
                      <p:stCondLst>
                        <p:cond delay="indefinite"/>
                      </p:stCondLst>
                      <p:childTnLst>
                        <p:par>
                          <p:cTn id="91" fill="hold" nodeType="withGroup">
                            <p:stCondLst>
                              <p:cond delay="0"/>
                            </p:stCondLst>
                            <p:childTnLst>
                              <p:par>
                                <p:cTn id="92" presetID="1" presetClass="entr" presetSubtype="0" fill="hold" grpId="0" nodeType="clickEffect">
                                  <p:stCondLst>
                                    <p:cond delay="0"/>
                                  </p:stCondLst>
                                  <p:childTnLst>
                                    <p:set>
                                      <p:cBhvr>
                                        <p:cTn id="93" dur="1" fill="hold">
                                          <p:stCondLst>
                                            <p:cond delay="499"/>
                                          </p:stCondLst>
                                        </p:cTn>
                                        <p:tgtEl>
                                          <p:spTgt spid="176170"/>
                                        </p:tgtEl>
                                        <p:attrNameLst>
                                          <p:attrName>style.visibility</p:attrName>
                                        </p:attrNameLst>
                                      </p:cBhvr>
                                      <p:to>
                                        <p:strVal val="visible"/>
                                      </p:to>
                                    </p:set>
                                  </p:childTnLst>
                                </p:cTn>
                              </p:par>
                            </p:childTnLst>
                          </p:cTn>
                        </p:par>
                      </p:childTnLst>
                    </p:cTn>
                  </p:par>
                  <p:par>
                    <p:cTn id="94" fill="hold" nodeType="clickPar">
                      <p:stCondLst>
                        <p:cond delay="indefinite"/>
                      </p:stCondLst>
                      <p:childTnLst>
                        <p:par>
                          <p:cTn id="95" fill="hold" nodeType="withGroup">
                            <p:stCondLst>
                              <p:cond delay="0"/>
                            </p:stCondLst>
                            <p:childTnLst>
                              <p:par>
                                <p:cTn id="96" presetID="1" presetClass="entr" presetSubtype="0" fill="hold" nodeType="clickEffect">
                                  <p:stCondLst>
                                    <p:cond delay="0"/>
                                  </p:stCondLst>
                                  <p:childTnLst>
                                    <p:set>
                                      <p:cBhvr>
                                        <p:cTn id="97" dur="1" fill="hold">
                                          <p:stCondLst>
                                            <p:cond delay="499"/>
                                          </p:stCondLst>
                                        </p:cTn>
                                        <p:tgtEl>
                                          <p:spTgt spid="1762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146" grpId="0" autoUpdateAnimBg="0"/>
      <p:bldP spid="176149" grpId="0" autoUpdateAnimBg="0"/>
      <p:bldP spid="176170" grpId="0" autoUpdateAnimBg="0"/>
      <p:bldP spid="2" grpId="0" animBg="1"/>
      <p:bldP spid="3" grpId="0" animBg="1"/>
      <p:bldP spid="4" grpId="0" animBg="1"/>
      <p:bldP spid="5" grpId="0" animBg="1"/>
      <p:bldP spid="6" grpId="0" animBg="1"/>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Slide Number Placeholder 5"/>
          <p:cNvSpPr>
            <a:spLocks noGrp="1"/>
          </p:cNvSpPr>
          <p:nvPr>
            <p:ph type="sldNum" sz="quarter" idx="12"/>
          </p:nvPr>
        </p:nvSpPr>
        <p:spPr/>
        <p:txBody>
          <a:bodyPr>
            <a:normAutofit fontScale="85000" lnSpcReduction="20000"/>
          </a:bodyPr>
          <a:lstStyle/>
          <a:p>
            <a:pPr>
              <a:defRPr/>
            </a:pPr>
            <a:r>
              <a:rPr lang="en-US"/>
              <a:t>1-</a:t>
            </a:r>
            <a:fld id="{8D0F79EE-E9E9-4D0E-BE44-27CDC5EA26BF}" type="slidenum">
              <a:rPr lang="en-US"/>
              <a:pPr>
                <a:defRPr/>
              </a:pPr>
              <a:t>17</a:t>
            </a:fld>
            <a:endParaRPr lang="en-US"/>
          </a:p>
        </p:txBody>
      </p:sp>
      <p:grpSp>
        <p:nvGrpSpPr>
          <p:cNvPr id="180323" name="Group 99"/>
          <p:cNvGrpSpPr>
            <a:grpSpLocks/>
          </p:cNvGrpSpPr>
          <p:nvPr/>
        </p:nvGrpSpPr>
        <p:grpSpPr bwMode="auto">
          <a:xfrm>
            <a:off x="684213" y="1579563"/>
            <a:ext cx="7416800" cy="4154487"/>
            <a:chOff x="431" y="1368"/>
            <a:chExt cx="4672" cy="2617"/>
          </a:xfrm>
        </p:grpSpPr>
        <p:sp>
          <p:nvSpPr>
            <p:cNvPr id="10257" name="Text Box 4"/>
            <p:cNvSpPr txBox="1">
              <a:spLocks noChangeArrowheads="1"/>
            </p:cNvSpPr>
            <p:nvPr/>
          </p:nvSpPr>
          <p:spPr bwMode="auto">
            <a:xfrm>
              <a:off x="4649" y="1368"/>
              <a:ext cx="45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pPr algn="r">
                <a:spcBef>
                  <a:spcPct val="50000"/>
                </a:spcBef>
              </a:pPr>
              <a:r>
                <a:rPr lang="en-AU" sz="2000">
                  <a:latin typeface="Times New Roman" pitchFamily="18" charset="0"/>
                </a:rPr>
                <a:t>1980</a:t>
              </a:r>
            </a:p>
          </p:txBody>
        </p:sp>
        <p:sp>
          <p:nvSpPr>
            <p:cNvPr id="10258" name="Text Box 10"/>
            <p:cNvSpPr txBox="1">
              <a:spLocks noChangeArrowheads="1"/>
            </p:cNvSpPr>
            <p:nvPr/>
          </p:nvSpPr>
          <p:spPr bwMode="auto">
            <a:xfrm>
              <a:off x="4649" y="1821"/>
              <a:ext cx="45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pPr algn="r">
                <a:spcBef>
                  <a:spcPct val="50000"/>
                </a:spcBef>
              </a:pPr>
              <a:r>
                <a:rPr lang="en-AU" sz="2000">
                  <a:latin typeface="Times New Roman" pitchFamily="18" charset="0"/>
                </a:rPr>
                <a:t>1985</a:t>
              </a:r>
            </a:p>
          </p:txBody>
        </p:sp>
        <p:sp>
          <p:nvSpPr>
            <p:cNvPr id="10259" name="Text Box 11"/>
            <p:cNvSpPr txBox="1">
              <a:spLocks noChangeArrowheads="1"/>
            </p:cNvSpPr>
            <p:nvPr/>
          </p:nvSpPr>
          <p:spPr bwMode="auto">
            <a:xfrm>
              <a:off x="4649" y="2275"/>
              <a:ext cx="45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pPr algn="r">
                <a:spcBef>
                  <a:spcPct val="50000"/>
                </a:spcBef>
              </a:pPr>
              <a:r>
                <a:rPr lang="en-AU" sz="2000">
                  <a:latin typeface="Times New Roman" pitchFamily="18" charset="0"/>
                </a:rPr>
                <a:t>1990</a:t>
              </a:r>
            </a:p>
          </p:txBody>
        </p:sp>
        <p:sp>
          <p:nvSpPr>
            <p:cNvPr id="10260" name="Text Box 12"/>
            <p:cNvSpPr txBox="1">
              <a:spLocks noChangeArrowheads="1"/>
            </p:cNvSpPr>
            <p:nvPr/>
          </p:nvSpPr>
          <p:spPr bwMode="auto">
            <a:xfrm>
              <a:off x="4649" y="2729"/>
              <a:ext cx="45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pPr algn="r">
                <a:spcBef>
                  <a:spcPct val="50000"/>
                </a:spcBef>
              </a:pPr>
              <a:r>
                <a:rPr lang="en-AU" sz="2000">
                  <a:latin typeface="Times New Roman" pitchFamily="18" charset="0"/>
                </a:rPr>
                <a:t>1995</a:t>
              </a:r>
            </a:p>
          </p:txBody>
        </p:sp>
        <p:sp>
          <p:nvSpPr>
            <p:cNvPr id="10261" name="Text Box 13"/>
            <p:cNvSpPr txBox="1">
              <a:spLocks noChangeArrowheads="1"/>
            </p:cNvSpPr>
            <p:nvPr/>
          </p:nvSpPr>
          <p:spPr bwMode="auto">
            <a:xfrm>
              <a:off x="4649" y="3182"/>
              <a:ext cx="45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pPr algn="r">
                <a:spcBef>
                  <a:spcPct val="50000"/>
                </a:spcBef>
              </a:pPr>
              <a:r>
                <a:rPr lang="en-AU" sz="2000">
                  <a:latin typeface="Times New Roman" pitchFamily="18" charset="0"/>
                </a:rPr>
                <a:t>2000</a:t>
              </a:r>
            </a:p>
          </p:txBody>
        </p:sp>
        <p:sp>
          <p:nvSpPr>
            <p:cNvPr id="10262" name="Text Box 14"/>
            <p:cNvSpPr txBox="1">
              <a:spLocks noChangeArrowheads="1"/>
            </p:cNvSpPr>
            <p:nvPr/>
          </p:nvSpPr>
          <p:spPr bwMode="auto">
            <a:xfrm>
              <a:off x="4649" y="3636"/>
              <a:ext cx="45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pPr algn="r">
                <a:spcBef>
                  <a:spcPct val="50000"/>
                </a:spcBef>
              </a:pPr>
              <a:r>
                <a:rPr lang="en-AU" sz="2000">
                  <a:latin typeface="Times New Roman" pitchFamily="18" charset="0"/>
                </a:rPr>
                <a:t>2005</a:t>
              </a:r>
            </a:p>
          </p:txBody>
        </p:sp>
        <p:sp>
          <p:nvSpPr>
            <p:cNvPr id="10263" name="Line 30"/>
            <p:cNvSpPr>
              <a:spLocks noChangeShapeType="1"/>
            </p:cNvSpPr>
            <p:nvPr/>
          </p:nvSpPr>
          <p:spPr bwMode="auto">
            <a:xfrm flipH="1">
              <a:off x="1292" y="1434"/>
              <a:ext cx="0" cy="2338"/>
            </a:xfrm>
            <a:prstGeom prst="line">
              <a:avLst/>
            </a:prstGeom>
            <a:noFill/>
            <a:ln w="9525">
              <a:solidFill>
                <a:schemeClr val="folHlink"/>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4" name="Line 32"/>
            <p:cNvSpPr>
              <a:spLocks noChangeShapeType="1"/>
            </p:cNvSpPr>
            <p:nvPr/>
          </p:nvSpPr>
          <p:spPr bwMode="auto">
            <a:xfrm>
              <a:off x="431" y="1434"/>
              <a:ext cx="0" cy="2338"/>
            </a:xfrm>
            <a:prstGeom prst="line">
              <a:avLst/>
            </a:prstGeom>
            <a:noFill/>
            <a:ln w="9525">
              <a:solidFill>
                <a:schemeClr val="folHlink"/>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5" name="Line 35"/>
            <p:cNvSpPr>
              <a:spLocks noChangeShapeType="1"/>
            </p:cNvSpPr>
            <p:nvPr/>
          </p:nvSpPr>
          <p:spPr bwMode="auto">
            <a:xfrm>
              <a:off x="2925" y="1434"/>
              <a:ext cx="0" cy="2338"/>
            </a:xfrm>
            <a:prstGeom prst="line">
              <a:avLst/>
            </a:prstGeom>
            <a:noFill/>
            <a:ln w="9525">
              <a:solidFill>
                <a:schemeClr val="folHlink"/>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6" name="Line 36"/>
            <p:cNvSpPr>
              <a:spLocks noChangeShapeType="1"/>
            </p:cNvSpPr>
            <p:nvPr/>
          </p:nvSpPr>
          <p:spPr bwMode="auto">
            <a:xfrm>
              <a:off x="3787" y="1434"/>
              <a:ext cx="0" cy="2338"/>
            </a:xfrm>
            <a:prstGeom prst="line">
              <a:avLst/>
            </a:prstGeom>
            <a:noFill/>
            <a:ln w="9525">
              <a:solidFill>
                <a:schemeClr val="folHlink"/>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7" name="Text Box 52"/>
            <p:cNvSpPr txBox="1">
              <a:spLocks noChangeArrowheads="1"/>
            </p:cNvSpPr>
            <p:nvPr/>
          </p:nvSpPr>
          <p:spPr bwMode="auto">
            <a:xfrm>
              <a:off x="431" y="3793"/>
              <a:ext cx="861"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pPr algn="ctr">
                <a:spcBef>
                  <a:spcPts val="1200"/>
                </a:spcBef>
              </a:pPr>
              <a:r>
                <a:rPr lang="en-AU" sz="2000" i="1">
                  <a:latin typeface="Times New Roman" pitchFamily="18" charset="0"/>
                </a:rPr>
                <a:t>OO</a:t>
              </a:r>
            </a:p>
          </p:txBody>
        </p:sp>
        <p:sp>
          <p:nvSpPr>
            <p:cNvPr id="10268" name="Text Box 53"/>
            <p:cNvSpPr txBox="1">
              <a:spLocks noChangeArrowheads="1"/>
            </p:cNvSpPr>
            <p:nvPr/>
          </p:nvSpPr>
          <p:spPr bwMode="auto">
            <a:xfrm>
              <a:off x="1701" y="3793"/>
              <a:ext cx="861"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pPr algn="ctr">
                <a:spcBef>
                  <a:spcPct val="50000"/>
                </a:spcBef>
              </a:pPr>
              <a:r>
                <a:rPr lang="en-AU" sz="2000" i="1">
                  <a:latin typeface="Times New Roman" pitchFamily="18" charset="0"/>
                </a:rPr>
                <a:t>imperative</a:t>
              </a:r>
            </a:p>
          </p:txBody>
        </p:sp>
        <p:sp>
          <p:nvSpPr>
            <p:cNvPr id="10269" name="Text Box 54"/>
            <p:cNvSpPr txBox="1">
              <a:spLocks noChangeArrowheads="1"/>
            </p:cNvSpPr>
            <p:nvPr/>
          </p:nvSpPr>
          <p:spPr bwMode="auto">
            <a:xfrm>
              <a:off x="2925" y="3793"/>
              <a:ext cx="861"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pPr algn="ctr">
                <a:spcBef>
                  <a:spcPct val="50000"/>
                </a:spcBef>
              </a:pPr>
              <a:r>
                <a:rPr lang="en-AU" sz="2000" i="1">
                  <a:latin typeface="Times New Roman" pitchFamily="18" charset="0"/>
                </a:rPr>
                <a:t>concurrent</a:t>
              </a:r>
            </a:p>
          </p:txBody>
        </p:sp>
        <p:sp>
          <p:nvSpPr>
            <p:cNvPr id="10270" name="Text Box 55"/>
            <p:cNvSpPr txBox="1">
              <a:spLocks noChangeArrowheads="1"/>
            </p:cNvSpPr>
            <p:nvPr/>
          </p:nvSpPr>
          <p:spPr bwMode="auto">
            <a:xfrm>
              <a:off x="3787" y="3793"/>
              <a:ext cx="861"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pPr algn="ctr">
                <a:spcBef>
                  <a:spcPct val="50000"/>
                </a:spcBef>
              </a:pPr>
              <a:r>
                <a:rPr lang="en-AU" sz="2000" i="1">
                  <a:latin typeface="Times New Roman" pitchFamily="18" charset="0"/>
                </a:rPr>
                <a:t>functional</a:t>
              </a:r>
            </a:p>
          </p:txBody>
        </p:sp>
        <p:sp>
          <p:nvSpPr>
            <p:cNvPr id="10271" name="Line 56"/>
            <p:cNvSpPr>
              <a:spLocks noChangeShapeType="1"/>
            </p:cNvSpPr>
            <p:nvPr/>
          </p:nvSpPr>
          <p:spPr bwMode="auto">
            <a:xfrm>
              <a:off x="4649" y="1434"/>
              <a:ext cx="0" cy="2358"/>
            </a:xfrm>
            <a:prstGeom prst="line">
              <a:avLst/>
            </a:prstGeom>
            <a:noFill/>
            <a:ln w="9525">
              <a:solidFill>
                <a:schemeClr val="folHlink"/>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72" name="Line 58"/>
            <p:cNvSpPr>
              <a:spLocks noChangeShapeType="1"/>
            </p:cNvSpPr>
            <p:nvPr/>
          </p:nvSpPr>
          <p:spPr bwMode="auto">
            <a:xfrm>
              <a:off x="431" y="1524"/>
              <a:ext cx="4218" cy="1"/>
            </a:xfrm>
            <a:prstGeom prst="line">
              <a:avLst/>
            </a:prstGeom>
            <a:noFill/>
            <a:ln w="9525">
              <a:solidFill>
                <a:schemeClr val="folHlink"/>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73" name="Line 59"/>
            <p:cNvSpPr>
              <a:spLocks noChangeShapeType="1"/>
            </p:cNvSpPr>
            <p:nvPr/>
          </p:nvSpPr>
          <p:spPr bwMode="auto">
            <a:xfrm>
              <a:off x="431" y="1977"/>
              <a:ext cx="4218" cy="2"/>
            </a:xfrm>
            <a:prstGeom prst="line">
              <a:avLst/>
            </a:prstGeom>
            <a:noFill/>
            <a:ln w="9525">
              <a:solidFill>
                <a:schemeClr val="folHlink"/>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74" name="Line 60"/>
            <p:cNvSpPr>
              <a:spLocks noChangeShapeType="1"/>
            </p:cNvSpPr>
            <p:nvPr/>
          </p:nvSpPr>
          <p:spPr bwMode="auto">
            <a:xfrm>
              <a:off x="431" y="2430"/>
              <a:ext cx="4218" cy="0"/>
            </a:xfrm>
            <a:prstGeom prst="line">
              <a:avLst/>
            </a:prstGeom>
            <a:noFill/>
            <a:ln w="9525">
              <a:solidFill>
                <a:schemeClr val="folHlink"/>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75" name="Line 61"/>
            <p:cNvSpPr>
              <a:spLocks noChangeShapeType="1"/>
            </p:cNvSpPr>
            <p:nvPr/>
          </p:nvSpPr>
          <p:spPr bwMode="auto">
            <a:xfrm>
              <a:off x="431" y="2883"/>
              <a:ext cx="4218" cy="0"/>
            </a:xfrm>
            <a:prstGeom prst="line">
              <a:avLst/>
            </a:prstGeom>
            <a:noFill/>
            <a:ln w="9525">
              <a:solidFill>
                <a:schemeClr val="folHlink"/>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76" name="Line 62"/>
            <p:cNvSpPr>
              <a:spLocks noChangeShapeType="1"/>
            </p:cNvSpPr>
            <p:nvPr/>
          </p:nvSpPr>
          <p:spPr bwMode="auto">
            <a:xfrm>
              <a:off x="431" y="3336"/>
              <a:ext cx="4218" cy="0"/>
            </a:xfrm>
            <a:prstGeom prst="line">
              <a:avLst/>
            </a:prstGeom>
            <a:noFill/>
            <a:ln w="9525">
              <a:solidFill>
                <a:schemeClr val="folHlink"/>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77" name="Line 63"/>
            <p:cNvSpPr>
              <a:spLocks noChangeShapeType="1"/>
            </p:cNvSpPr>
            <p:nvPr/>
          </p:nvSpPr>
          <p:spPr bwMode="auto">
            <a:xfrm>
              <a:off x="431" y="3792"/>
              <a:ext cx="4218" cy="0"/>
            </a:xfrm>
            <a:prstGeom prst="line">
              <a:avLst/>
            </a:prstGeom>
            <a:noFill/>
            <a:ln w="9525">
              <a:solidFill>
                <a:schemeClr val="folHlink"/>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78" name="Text Box 48"/>
            <p:cNvSpPr txBox="1">
              <a:spLocks noChangeArrowheads="1"/>
            </p:cNvSpPr>
            <p:nvPr/>
          </p:nvSpPr>
          <p:spPr bwMode="auto">
            <a:xfrm>
              <a:off x="3016" y="1661"/>
              <a:ext cx="680"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pPr algn="ctr">
                <a:spcBef>
                  <a:spcPct val="50000"/>
                </a:spcBef>
              </a:pPr>
              <a:r>
                <a:rPr lang="en-AU" sz="2000">
                  <a:latin typeface="Times New Roman" pitchFamily="18" charset="0"/>
                </a:rPr>
                <a:t>Ada83</a:t>
              </a:r>
            </a:p>
          </p:txBody>
        </p:sp>
        <p:sp>
          <p:nvSpPr>
            <p:cNvPr id="10279" name="Line 51"/>
            <p:cNvSpPr>
              <a:spLocks noChangeShapeType="1"/>
            </p:cNvSpPr>
            <p:nvPr/>
          </p:nvSpPr>
          <p:spPr bwMode="auto">
            <a:xfrm flipH="1">
              <a:off x="3379" y="1434"/>
              <a:ext cx="0" cy="272"/>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80" name="Text Box 89"/>
            <p:cNvSpPr txBox="1">
              <a:spLocks noChangeArrowheads="1"/>
            </p:cNvSpPr>
            <p:nvPr/>
          </p:nvSpPr>
          <p:spPr bwMode="auto">
            <a:xfrm>
              <a:off x="975" y="1877"/>
              <a:ext cx="680"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pPr algn="ctr">
                <a:spcBef>
                  <a:spcPct val="50000"/>
                </a:spcBef>
              </a:pPr>
              <a:r>
                <a:rPr lang="en-AU" sz="2000">
                  <a:latin typeface="Times New Roman" pitchFamily="18" charset="0"/>
                </a:rPr>
                <a:t>C++</a:t>
              </a:r>
            </a:p>
          </p:txBody>
        </p:sp>
        <p:sp>
          <p:nvSpPr>
            <p:cNvPr id="10281" name="Line 90"/>
            <p:cNvSpPr>
              <a:spLocks noChangeShapeType="1"/>
            </p:cNvSpPr>
            <p:nvPr/>
          </p:nvSpPr>
          <p:spPr bwMode="auto">
            <a:xfrm flipH="1">
              <a:off x="1338" y="1434"/>
              <a:ext cx="181" cy="453"/>
            </a:xfrm>
            <a:prstGeom prst="line">
              <a:avLst/>
            </a:prstGeom>
            <a:noFill/>
            <a:ln w="1905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82" name="Line 92"/>
            <p:cNvSpPr>
              <a:spLocks noChangeShapeType="1"/>
            </p:cNvSpPr>
            <p:nvPr/>
          </p:nvSpPr>
          <p:spPr bwMode="auto">
            <a:xfrm>
              <a:off x="1247" y="1434"/>
              <a:ext cx="0" cy="454"/>
            </a:xfrm>
            <a:prstGeom prst="line">
              <a:avLst/>
            </a:prstGeom>
            <a:noFill/>
            <a:ln w="9525">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244" name="Rectangle 2"/>
          <p:cNvSpPr>
            <a:spLocks noGrp="1" noChangeArrowheads="1"/>
          </p:cNvSpPr>
          <p:nvPr>
            <p:ph type="title"/>
          </p:nvPr>
        </p:nvSpPr>
        <p:spPr>
          <a:xfrm>
            <a:off x="0" y="0"/>
            <a:ext cx="9144000" cy="1268413"/>
          </a:xfrm>
          <a:solidFill>
            <a:schemeClr val="folHlink"/>
          </a:solidFill>
        </p:spPr>
        <p:txBody>
          <a:bodyPr/>
          <a:lstStyle/>
          <a:p>
            <a:r>
              <a:rPr lang="en-US" b="1" smtClean="0"/>
              <a:t>Historical development </a:t>
            </a:r>
            <a:r>
              <a:rPr lang="en-US" b="1" i="1" smtClean="0"/>
              <a:t>(3)</a:t>
            </a:r>
          </a:p>
        </p:txBody>
      </p:sp>
      <p:grpSp>
        <p:nvGrpSpPr>
          <p:cNvPr id="180298" name="Group 74"/>
          <p:cNvGrpSpPr>
            <a:grpSpLocks/>
          </p:cNvGrpSpPr>
          <p:nvPr/>
        </p:nvGrpSpPr>
        <p:grpSpPr bwMode="auto">
          <a:xfrm>
            <a:off x="827088" y="2692400"/>
            <a:ext cx="1154112" cy="1584325"/>
            <a:chOff x="521" y="2069"/>
            <a:chExt cx="727" cy="998"/>
          </a:xfrm>
        </p:grpSpPr>
        <p:sp>
          <p:nvSpPr>
            <p:cNvPr id="10255" name="Text Box 25"/>
            <p:cNvSpPr txBox="1">
              <a:spLocks noChangeArrowheads="1"/>
            </p:cNvSpPr>
            <p:nvPr/>
          </p:nvSpPr>
          <p:spPr bwMode="auto">
            <a:xfrm>
              <a:off x="521" y="2875"/>
              <a:ext cx="680"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pPr algn="ctr">
                <a:spcBef>
                  <a:spcPct val="50000"/>
                </a:spcBef>
              </a:pPr>
              <a:r>
                <a:rPr lang="en-AU" sz="2000">
                  <a:latin typeface="Times New Roman" pitchFamily="18" charset="0"/>
                </a:rPr>
                <a:t>Java</a:t>
              </a:r>
            </a:p>
          </p:txBody>
        </p:sp>
        <p:sp>
          <p:nvSpPr>
            <p:cNvPr id="10256" name="Line 65"/>
            <p:cNvSpPr>
              <a:spLocks noChangeShapeType="1"/>
            </p:cNvSpPr>
            <p:nvPr/>
          </p:nvSpPr>
          <p:spPr bwMode="auto">
            <a:xfrm flipH="1">
              <a:off x="930" y="2069"/>
              <a:ext cx="318" cy="817"/>
            </a:xfrm>
            <a:prstGeom prst="line">
              <a:avLst/>
            </a:prstGeom>
            <a:noFill/>
            <a:ln w="1905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80299" name="Group 75"/>
          <p:cNvGrpSpPr>
            <a:grpSpLocks/>
          </p:cNvGrpSpPr>
          <p:nvPr/>
        </p:nvGrpSpPr>
        <p:grpSpPr bwMode="auto">
          <a:xfrm>
            <a:off x="827088" y="4276725"/>
            <a:ext cx="1079500" cy="576263"/>
            <a:chOff x="521" y="3067"/>
            <a:chExt cx="680" cy="363"/>
          </a:xfrm>
        </p:grpSpPr>
        <p:sp>
          <p:nvSpPr>
            <p:cNvPr id="10253" name="Text Box 26"/>
            <p:cNvSpPr txBox="1">
              <a:spLocks noChangeArrowheads="1"/>
            </p:cNvSpPr>
            <p:nvPr/>
          </p:nvSpPr>
          <p:spPr bwMode="auto">
            <a:xfrm>
              <a:off x="521" y="3238"/>
              <a:ext cx="680"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pPr algn="ctr">
                <a:spcBef>
                  <a:spcPct val="50000"/>
                </a:spcBef>
              </a:pPr>
              <a:r>
                <a:rPr lang="en-AU" sz="2000">
                  <a:latin typeface="Times New Roman" pitchFamily="18" charset="0"/>
                </a:rPr>
                <a:t>C#</a:t>
              </a:r>
            </a:p>
          </p:txBody>
        </p:sp>
        <p:sp>
          <p:nvSpPr>
            <p:cNvPr id="10254" name="Line 66"/>
            <p:cNvSpPr>
              <a:spLocks noChangeShapeType="1"/>
            </p:cNvSpPr>
            <p:nvPr/>
          </p:nvSpPr>
          <p:spPr bwMode="auto">
            <a:xfrm flipH="1">
              <a:off x="884" y="3067"/>
              <a:ext cx="0" cy="182"/>
            </a:xfrm>
            <a:prstGeom prst="line">
              <a:avLst/>
            </a:prstGeom>
            <a:noFill/>
            <a:ln w="1905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80322" name="Group 98"/>
          <p:cNvGrpSpPr>
            <a:grpSpLocks/>
          </p:cNvGrpSpPr>
          <p:nvPr/>
        </p:nvGrpSpPr>
        <p:grpSpPr bwMode="auto">
          <a:xfrm>
            <a:off x="6156325" y="1684338"/>
            <a:ext cx="1079500" cy="1744662"/>
            <a:chOff x="3878" y="1434"/>
            <a:chExt cx="680" cy="1099"/>
          </a:xfrm>
        </p:grpSpPr>
        <p:sp>
          <p:nvSpPr>
            <p:cNvPr id="10251" name="Text Box 67"/>
            <p:cNvSpPr txBox="1">
              <a:spLocks noChangeArrowheads="1"/>
            </p:cNvSpPr>
            <p:nvPr/>
          </p:nvSpPr>
          <p:spPr bwMode="auto">
            <a:xfrm>
              <a:off x="3878" y="2341"/>
              <a:ext cx="680"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pPr algn="ctr">
                <a:spcBef>
                  <a:spcPct val="50000"/>
                </a:spcBef>
              </a:pPr>
              <a:r>
                <a:rPr lang="en-AU" sz="2000" dirty="0">
                  <a:latin typeface="Times New Roman" pitchFamily="18" charset="0"/>
                </a:rPr>
                <a:t>Haskell</a:t>
              </a:r>
            </a:p>
          </p:txBody>
        </p:sp>
        <p:sp>
          <p:nvSpPr>
            <p:cNvPr id="10252" name="Line 68"/>
            <p:cNvSpPr>
              <a:spLocks noChangeShapeType="1"/>
            </p:cNvSpPr>
            <p:nvPr/>
          </p:nvSpPr>
          <p:spPr bwMode="auto">
            <a:xfrm flipH="1">
              <a:off x="4241" y="1434"/>
              <a:ext cx="0" cy="907"/>
            </a:xfrm>
            <a:prstGeom prst="line">
              <a:avLst/>
            </a:prstGeom>
            <a:noFill/>
            <a:ln w="1905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80297" name="Group 73"/>
          <p:cNvGrpSpPr>
            <a:grpSpLocks/>
          </p:cNvGrpSpPr>
          <p:nvPr/>
        </p:nvGrpSpPr>
        <p:grpSpPr bwMode="auto">
          <a:xfrm>
            <a:off x="4787900" y="2403475"/>
            <a:ext cx="1079500" cy="1728788"/>
            <a:chOff x="3016" y="1887"/>
            <a:chExt cx="680" cy="1089"/>
          </a:xfrm>
        </p:grpSpPr>
        <p:sp>
          <p:nvSpPr>
            <p:cNvPr id="10249" name="Text Box 22"/>
            <p:cNvSpPr txBox="1">
              <a:spLocks noChangeArrowheads="1"/>
            </p:cNvSpPr>
            <p:nvPr/>
          </p:nvSpPr>
          <p:spPr bwMode="auto">
            <a:xfrm>
              <a:off x="3016" y="2784"/>
              <a:ext cx="680"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2400">
                  <a:solidFill>
                    <a:schemeClr val="tx1"/>
                  </a:solidFill>
                  <a:latin typeface="Courier New" pitchFamily="49" charset="0"/>
                </a:defRPr>
              </a:lvl1pPr>
              <a:lvl2pPr marL="742950" indent="-285750">
                <a:defRPr sz="2400">
                  <a:solidFill>
                    <a:schemeClr val="tx1"/>
                  </a:solidFill>
                  <a:latin typeface="Courier New" pitchFamily="49" charset="0"/>
                </a:defRPr>
              </a:lvl2pPr>
              <a:lvl3pPr marL="1143000" indent="-228600">
                <a:defRPr sz="2400">
                  <a:solidFill>
                    <a:schemeClr val="tx1"/>
                  </a:solidFill>
                  <a:latin typeface="Courier New" pitchFamily="49" charset="0"/>
                </a:defRPr>
              </a:lvl3pPr>
              <a:lvl4pPr marL="1600200" indent="-228600">
                <a:defRPr sz="2400">
                  <a:solidFill>
                    <a:schemeClr val="tx1"/>
                  </a:solidFill>
                  <a:latin typeface="Courier New" pitchFamily="49" charset="0"/>
                </a:defRPr>
              </a:lvl4pPr>
              <a:lvl5pPr marL="2057400" indent="-228600">
                <a:defRPr sz="2400">
                  <a:solidFill>
                    <a:schemeClr val="tx1"/>
                  </a:solidFill>
                  <a:latin typeface="Courier New" pitchFamily="49" charset="0"/>
                </a:defRPr>
              </a:lvl5pPr>
              <a:lvl6pPr marL="2514600" indent="-228600" eaLnBrk="0" fontAlgn="base" hangingPunct="0">
                <a:spcBef>
                  <a:spcPct val="0"/>
                </a:spcBef>
                <a:spcAft>
                  <a:spcPct val="0"/>
                </a:spcAft>
                <a:defRPr sz="2400">
                  <a:solidFill>
                    <a:schemeClr val="tx1"/>
                  </a:solidFill>
                  <a:latin typeface="Courier New" pitchFamily="49" charset="0"/>
                </a:defRPr>
              </a:lvl6pPr>
              <a:lvl7pPr marL="2971800" indent="-228600" eaLnBrk="0" fontAlgn="base" hangingPunct="0">
                <a:spcBef>
                  <a:spcPct val="0"/>
                </a:spcBef>
                <a:spcAft>
                  <a:spcPct val="0"/>
                </a:spcAft>
                <a:defRPr sz="2400">
                  <a:solidFill>
                    <a:schemeClr val="tx1"/>
                  </a:solidFill>
                  <a:latin typeface="Courier New" pitchFamily="49" charset="0"/>
                </a:defRPr>
              </a:lvl7pPr>
              <a:lvl8pPr marL="3429000" indent="-228600" eaLnBrk="0" fontAlgn="base" hangingPunct="0">
                <a:spcBef>
                  <a:spcPct val="0"/>
                </a:spcBef>
                <a:spcAft>
                  <a:spcPct val="0"/>
                </a:spcAft>
                <a:defRPr sz="2400">
                  <a:solidFill>
                    <a:schemeClr val="tx1"/>
                  </a:solidFill>
                  <a:latin typeface="Courier New" pitchFamily="49" charset="0"/>
                </a:defRPr>
              </a:lvl8pPr>
              <a:lvl9pPr marL="3886200" indent="-228600" eaLnBrk="0" fontAlgn="base" hangingPunct="0">
                <a:spcBef>
                  <a:spcPct val="0"/>
                </a:spcBef>
                <a:spcAft>
                  <a:spcPct val="0"/>
                </a:spcAft>
                <a:defRPr sz="2400">
                  <a:solidFill>
                    <a:schemeClr val="tx1"/>
                  </a:solidFill>
                  <a:latin typeface="Courier New" pitchFamily="49" charset="0"/>
                </a:defRPr>
              </a:lvl9pPr>
            </a:lstStyle>
            <a:p>
              <a:pPr algn="ctr">
                <a:spcBef>
                  <a:spcPct val="50000"/>
                </a:spcBef>
              </a:pPr>
              <a:r>
                <a:rPr lang="en-AU" sz="2000">
                  <a:latin typeface="Times New Roman" pitchFamily="18" charset="0"/>
                </a:rPr>
                <a:t>Ada95</a:t>
              </a:r>
            </a:p>
          </p:txBody>
        </p:sp>
        <p:sp>
          <p:nvSpPr>
            <p:cNvPr id="10250" name="Line 64"/>
            <p:cNvSpPr>
              <a:spLocks noChangeShapeType="1"/>
            </p:cNvSpPr>
            <p:nvPr/>
          </p:nvSpPr>
          <p:spPr bwMode="auto">
            <a:xfrm flipH="1">
              <a:off x="3379" y="1887"/>
              <a:ext cx="1" cy="908"/>
            </a:xfrm>
            <a:prstGeom prst="line">
              <a:avLst/>
            </a:prstGeom>
            <a:noFill/>
            <a:ln w="1905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extLst>
      <p:ext uri="{BB962C8B-B14F-4D97-AF65-F5344CB8AC3E}">
        <p14:creationId xmlns:p14="http://schemas.microsoft.com/office/powerpoint/2010/main" val="36173373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8032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8032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8029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8029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802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UNIT 1- </a:t>
            </a:r>
            <a:r>
              <a:rPr lang="en-US" sz="2700" b="1" dirty="0" smtClean="0">
                <a:latin typeface="Arial" pitchFamily="34" charset="0"/>
                <a:cs typeface="Arial" pitchFamily="34" charset="0"/>
              </a:rPr>
              <a:t>Introduction </a:t>
            </a:r>
            <a:r>
              <a:rPr lang="en-US" sz="2700" b="1" dirty="0">
                <a:latin typeface="Arial" pitchFamily="34" charset="0"/>
                <a:cs typeface="Arial" pitchFamily="34" charset="0"/>
              </a:rPr>
              <a:t>to Programming language</a:t>
            </a:r>
            <a:endParaRPr lang="en-US" dirty="0">
              <a:latin typeface="Arial" pitchFamily="34" charset="0"/>
              <a:cs typeface="Arial" pitchFamily="34" charset="0"/>
            </a:endParaRPr>
          </a:p>
        </p:txBody>
      </p:sp>
      <p:sp>
        <p:nvSpPr>
          <p:cNvPr id="3" name="Content Placeholder 2"/>
          <p:cNvSpPr>
            <a:spLocks noGrp="1"/>
          </p:cNvSpPr>
          <p:nvPr>
            <p:ph sz="quarter" idx="1"/>
          </p:nvPr>
        </p:nvSpPr>
        <p:spPr/>
        <p:txBody>
          <a:bodyPr>
            <a:normAutofit fontScale="77500" lnSpcReduction="20000"/>
          </a:bodyPr>
          <a:lstStyle/>
          <a:p>
            <a:r>
              <a:rPr lang="en-US" b="1" dirty="0"/>
              <a:t>Introduction to Programming languages</a:t>
            </a:r>
          </a:p>
          <a:p>
            <a:r>
              <a:rPr lang="en-US" b="1" dirty="0"/>
              <a:t>Programming Concepts and paradigms, </a:t>
            </a:r>
            <a:endParaRPr lang="en-US" b="1" dirty="0" smtClean="0"/>
          </a:p>
          <a:p>
            <a:r>
              <a:rPr lang="en-US" b="1" dirty="0" smtClean="0"/>
              <a:t>Syntax</a:t>
            </a:r>
            <a:r>
              <a:rPr lang="en-US" b="1" dirty="0"/>
              <a:t>, semantics, and pragmatics, </a:t>
            </a:r>
            <a:endParaRPr lang="en-US" b="1" dirty="0" smtClean="0"/>
          </a:p>
          <a:p>
            <a:r>
              <a:rPr lang="en-US" b="1" dirty="0" smtClean="0"/>
              <a:t>Language </a:t>
            </a:r>
            <a:r>
              <a:rPr lang="en-US" b="1" dirty="0"/>
              <a:t>processors, </a:t>
            </a:r>
            <a:endParaRPr lang="en-US" b="1" dirty="0" smtClean="0"/>
          </a:p>
          <a:p>
            <a:r>
              <a:rPr lang="en-US" b="1" dirty="0" smtClean="0"/>
              <a:t>Historical </a:t>
            </a:r>
            <a:r>
              <a:rPr lang="en-US" b="1" dirty="0"/>
              <a:t>development</a:t>
            </a:r>
            <a:r>
              <a:rPr lang="en-US" dirty="0" smtClean="0"/>
              <a:t>.</a:t>
            </a:r>
          </a:p>
          <a:p>
            <a:r>
              <a:rPr lang="en-US" dirty="0" smtClean="0"/>
              <a:t>Reasons </a:t>
            </a:r>
            <a:r>
              <a:rPr lang="en-US" dirty="0"/>
              <a:t>for Studying Concepts of Programming </a:t>
            </a:r>
            <a:r>
              <a:rPr lang="en-US" dirty="0" smtClean="0"/>
              <a:t>Languages.</a:t>
            </a:r>
          </a:p>
          <a:p>
            <a:r>
              <a:rPr lang="en-US" dirty="0" smtClean="0"/>
              <a:t>Programming </a:t>
            </a:r>
            <a:r>
              <a:rPr lang="en-US" dirty="0"/>
              <a:t>Domains, </a:t>
            </a:r>
            <a:endParaRPr lang="en-US" dirty="0" smtClean="0"/>
          </a:p>
          <a:p>
            <a:r>
              <a:rPr lang="en-US" dirty="0"/>
              <a:t>Influences on Language </a:t>
            </a:r>
            <a:r>
              <a:rPr lang="en-US" dirty="0" smtClean="0"/>
              <a:t>Design.</a:t>
            </a:r>
          </a:p>
          <a:p>
            <a:r>
              <a:rPr lang="en-US" dirty="0" smtClean="0"/>
              <a:t>Language Categories.</a:t>
            </a:r>
          </a:p>
          <a:p>
            <a:r>
              <a:rPr lang="en-US" dirty="0" smtClean="0"/>
              <a:t>Language </a:t>
            </a:r>
            <a:r>
              <a:rPr lang="en-US" dirty="0"/>
              <a:t>Design </a:t>
            </a:r>
            <a:r>
              <a:rPr lang="en-US" dirty="0" smtClean="0"/>
              <a:t>Trade-Offs.</a:t>
            </a:r>
          </a:p>
          <a:p>
            <a:r>
              <a:rPr lang="en-US" dirty="0" smtClean="0"/>
              <a:t>Implementation </a:t>
            </a:r>
            <a:r>
              <a:rPr lang="en-US" dirty="0"/>
              <a:t>Methods </a:t>
            </a:r>
            <a:r>
              <a:rPr lang="en-US" dirty="0" smtClean="0"/>
              <a:t>.</a:t>
            </a:r>
          </a:p>
          <a:p>
            <a:r>
              <a:rPr lang="en-US" dirty="0" smtClean="0"/>
              <a:t>Programming Environments.</a:t>
            </a:r>
          </a:p>
        </p:txBody>
      </p:sp>
      <p:sp>
        <p:nvSpPr>
          <p:cNvPr id="4" name="Footer Placeholder 3"/>
          <p:cNvSpPr>
            <a:spLocks noGrp="1"/>
          </p:cNvSpPr>
          <p:nvPr>
            <p:ph type="ftr" sz="quarter" idx="11"/>
          </p:nvPr>
        </p:nvSpPr>
        <p:spPr>
          <a:xfrm>
            <a:off x="304800" y="6479020"/>
            <a:ext cx="5725883" cy="365125"/>
          </a:xfrm>
        </p:spPr>
        <p:txBody>
          <a:bodyPr/>
          <a:lstStyle/>
          <a:p>
            <a:pPr algn="l"/>
            <a:r>
              <a:rPr lang="en-US" dirty="0" smtClean="0"/>
              <a:t>Harish Tiwari, SPSU, Udaipur</a:t>
            </a:r>
            <a:endParaRPr lang="en-US" dirty="0"/>
          </a:p>
        </p:txBody>
      </p:sp>
    </p:spTree>
    <p:extLst>
      <p:ext uri="{BB962C8B-B14F-4D97-AF65-F5344CB8AC3E}">
        <p14:creationId xmlns:p14="http://schemas.microsoft.com/office/powerpoint/2010/main" val="24601431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normAutofit fontScale="85000" lnSpcReduction="20000"/>
          </a:bodyPr>
          <a:lstStyle/>
          <a:p>
            <a:pPr>
              <a:defRPr/>
            </a:pPr>
            <a:r>
              <a:rPr lang="en-US"/>
              <a:t>1-</a:t>
            </a:r>
            <a:fld id="{F220FA68-36C2-47A0-89B6-505E43A2FA5A}" type="slidenum">
              <a:rPr lang="en-US"/>
              <a:pPr>
                <a:defRPr/>
              </a:pPr>
              <a:t>3</a:t>
            </a:fld>
            <a:endParaRPr lang="en-US"/>
          </a:p>
        </p:txBody>
      </p:sp>
      <p:sp>
        <p:nvSpPr>
          <p:cNvPr id="2051" name="Rectangle 2"/>
          <p:cNvSpPr>
            <a:spLocks noGrp="1" noChangeArrowheads="1"/>
          </p:cNvSpPr>
          <p:nvPr>
            <p:ph type="title"/>
          </p:nvPr>
        </p:nvSpPr>
        <p:spPr>
          <a:xfrm>
            <a:off x="0" y="0"/>
            <a:ext cx="9144000" cy="2852738"/>
          </a:xfrm>
          <a:solidFill>
            <a:schemeClr val="folHlink"/>
          </a:solidFill>
        </p:spPr>
        <p:txBody>
          <a:bodyPr/>
          <a:lstStyle/>
          <a:p>
            <a:r>
              <a:rPr lang="en-US" sz="4800" b="1" dirty="0" smtClean="0"/>
              <a:t>1</a:t>
            </a:r>
            <a:br>
              <a:rPr lang="en-US" sz="4800" b="1" dirty="0" smtClean="0"/>
            </a:br>
            <a:r>
              <a:rPr lang="en-US" sz="4800" b="1" dirty="0" smtClean="0"/>
              <a:t>Introduction</a:t>
            </a:r>
          </a:p>
        </p:txBody>
      </p:sp>
      <p:sp>
        <p:nvSpPr>
          <p:cNvPr id="97283" name="Rectangle 3"/>
          <p:cNvSpPr>
            <a:spLocks noGrp="1" noChangeArrowheads="1"/>
          </p:cNvSpPr>
          <p:nvPr>
            <p:ph type="body" idx="1"/>
          </p:nvPr>
        </p:nvSpPr>
        <p:spPr>
          <a:xfrm>
            <a:off x="685800" y="3141663"/>
            <a:ext cx="7773988" cy="3030537"/>
          </a:xfrm>
        </p:spPr>
        <p:txBody>
          <a:bodyPr/>
          <a:lstStyle/>
          <a:p>
            <a:r>
              <a:rPr lang="en-US" dirty="0" smtClean="0"/>
              <a:t>Programming linguistics:</a:t>
            </a:r>
          </a:p>
          <a:p>
            <a:pPr lvl="1"/>
            <a:r>
              <a:rPr lang="en-US" dirty="0" smtClean="0"/>
              <a:t>concepts and paradigms</a:t>
            </a:r>
          </a:p>
          <a:p>
            <a:pPr lvl="1"/>
            <a:r>
              <a:rPr lang="en-US" dirty="0" smtClean="0"/>
              <a:t>syntax, semantics, and pragmatics</a:t>
            </a:r>
          </a:p>
          <a:p>
            <a:pPr lvl="1"/>
            <a:r>
              <a:rPr lang="en-US" dirty="0" smtClean="0"/>
              <a:t>language processors.</a:t>
            </a:r>
            <a:endParaRPr lang="en-AU" dirty="0" smtClean="0"/>
          </a:p>
          <a:p>
            <a:r>
              <a:rPr lang="en-US" dirty="0" smtClean="0"/>
              <a:t>Historical development of programming languages</a:t>
            </a:r>
            <a:r>
              <a:rPr lang="en-AU" dirty="0" smtClean="0"/>
              <a:t> and paradigms.</a:t>
            </a:r>
            <a:endParaRPr lang="en-US" dirty="0" smtClean="0"/>
          </a:p>
        </p:txBody>
      </p:sp>
      <p:sp>
        <p:nvSpPr>
          <p:cNvPr id="2053" name="Rectangle 60"/>
          <p:cNvSpPr>
            <a:spLocks noChangeArrowheads="1"/>
          </p:cNvSpPr>
          <p:nvPr/>
        </p:nvSpPr>
        <p:spPr bwMode="auto">
          <a:xfrm>
            <a:off x="685800" y="6237288"/>
            <a:ext cx="5038725" cy="36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ts val="1800"/>
              </a:spcBef>
            </a:pPr>
            <a:r>
              <a:rPr lang="en-US" sz="1600">
                <a:solidFill>
                  <a:schemeClr val="folHlink"/>
                </a:solidFill>
                <a:latin typeface="Times New Roman" pitchFamily="18" charset="0"/>
                <a:cs typeface="Times New Roman" pitchFamily="18" charset="0"/>
              </a:rPr>
              <a:t>Harish Tiwari, Sir Padampat Singhania University, Udaipur</a:t>
            </a:r>
            <a:endParaRPr lang="en-US" sz="1600">
              <a:solidFill>
                <a:schemeClr val="folHlink"/>
              </a:solidFill>
              <a:latin typeface="Times New Roman" pitchFamily="18" charset="0"/>
            </a:endParaRPr>
          </a:p>
        </p:txBody>
      </p:sp>
    </p:spTree>
    <p:extLst>
      <p:ext uri="{BB962C8B-B14F-4D97-AF65-F5344CB8AC3E}">
        <p14:creationId xmlns:p14="http://schemas.microsoft.com/office/powerpoint/2010/main" val="28228129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728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9728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9728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97283">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9728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normAutofit fontScale="85000" lnSpcReduction="20000"/>
          </a:bodyPr>
          <a:lstStyle/>
          <a:p>
            <a:pPr>
              <a:defRPr/>
            </a:pPr>
            <a:r>
              <a:rPr lang="en-US"/>
              <a:t>1-</a:t>
            </a:r>
            <a:fld id="{24BBC669-F4C4-4777-BC01-25154B3A0F2B}" type="slidenum">
              <a:rPr lang="en-US"/>
              <a:pPr>
                <a:defRPr/>
              </a:pPr>
              <a:t>4</a:t>
            </a:fld>
            <a:endParaRPr lang="en-US"/>
          </a:p>
        </p:txBody>
      </p:sp>
      <p:sp>
        <p:nvSpPr>
          <p:cNvPr id="3075" name="Rectangle 2"/>
          <p:cNvSpPr>
            <a:spLocks noGrp="1" noChangeArrowheads="1"/>
          </p:cNvSpPr>
          <p:nvPr>
            <p:ph type="title"/>
          </p:nvPr>
        </p:nvSpPr>
        <p:spPr>
          <a:xfrm>
            <a:off x="0" y="0"/>
            <a:ext cx="9144000" cy="1268413"/>
          </a:xfrm>
          <a:solidFill>
            <a:schemeClr val="folHlink"/>
          </a:solidFill>
        </p:spPr>
        <p:txBody>
          <a:bodyPr/>
          <a:lstStyle/>
          <a:p>
            <a:r>
              <a:rPr lang="en-US" b="1" smtClean="0"/>
              <a:t>Programming linguistics</a:t>
            </a:r>
          </a:p>
        </p:txBody>
      </p:sp>
      <p:sp>
        <p:nvSpPr>
          <p:cNvPr id="162819" name="Rectangle 3"/>
          <p:cNvSpPr>
            <a:spLocks noGrp="1" noChangeArrowheads="1"/>
          </p:cNvSpPr>
          <p:nvPr>
            <p:ph type="body" idx="1"/>
          </p:nvPr>
        </p:nvSpPr>
        <p:spPr>
          <a:xfrm>
            <a:off x="228600" y="1524000"/>
            <a:ext cx="8763000" cy="5181600"/>
          </a:xfrm>
        </p:spPr>
        <p:txBody>
          <a:bodyPr>
            <a:noAutofit/>
          </a:bodyPr>
          <a:lstStyle/>
          <a:p>
            <a:r>
              <a:rPr lang="en-US" sz="1800" dirty="0"/>
              <a:t>The first high-level programming languages were designed during the 1950s. Ever since then, programming languages have been productive area of study. </a:t>
            </a:r>
          </a:p>
          <a:p>
            <a:r>
              <a:rPr lang="en-US" sz="1800" dirty="0"/>
              <a:t>On a more academic level, computer scientists search for ways to design programming languages that combine expressive power with simplicity and efficiency.</a:t>
            </a:r>
          </a:p>
          <a:p>
            <a:r>
              <a:rPr lang="en-US" sz="1800" dirty="0"/>
              <a:t>Programming linguistics means “the study of programming languages (PLs).”</a:t>
            </a:r>
          </a:p>
          <a:p>
            <a:r>
              <a:rPr lang="en-US" sz="1800" dirty="0"/>
              <a:t>This is by analogy with linguistics, the study of natural languages (NLs</a:t>
            </a:r>
            <a:r>
              <a:rPr lang="en-US" sz="1800" dirty="0" smtClean="0"/>
              <a:t>):</a:t>
            </a:r>
          </a:p>
          <a:p>
            <a:pPr lvl="1"/>
            <a:r>
              <a:rPr lang="en-US" sz="1800" dirty="0"/>
              <a:t>Both PLs and NLs have syntax (form) and semantics (meaning).</a:t>
            </a:r>
          </a:p>
          <a:p>
            <a:pPr lvl="1"/>
            <a:r>
              <a:rPr lang="en-US" sz="1800" dirty="0" smtClean="0"/>
              <a:t>A </a:t>
            </a:r>
            <a:r>
              <a:rPr lang="en-US" sz="1800" dirty="0"/>
              <a:t>natural language is just what a human population speaks and writes, so linguists are restricted to analyzing existing natural languages.</a:t>
            </a:r>
          </a:p>
          <a:p>
            <a:pPr lvl="1"/>
            <a:r>
              <a:rPr lang="en-US" sz="1800" dirty="0"/>
              <a:t>So NLs are far broader, more expressive, and more subtle than </a:t>
            </a:r>
            <a:r>
              <a:rPr lang="en-US" sz="1800" dirty="0" err="1"/>
              <a:t>PLs.</a:t>
            </a:r>
            <a:endParaRPr lang="en-US" sz="1800" dirty="0"/>
          </a:p>
          <a:p>
            <a:r>
              <a:rPr lang="en-US" sz="1800" dirty="0"/>
              <a:t>On the other hand, programming linguists</a:t>
            </a:r>
          </a:p>
          <a:p>
            <a:pPr lvl="1"/>
            <a:r>
              <a:rPr lang="en-US" sz="1800" dirty="0"/>
              <a:t>can not only analyze existing programming languages. </a:t>
            </a:r>
          </a:p>
          <a:p>
            <a:pPr lvl="1"/>
            <a:r>
              <a:rPr lang="en-US" sz="1800" dirty="0"/>
              <a:t>they can also design and specify new programming languages.</a:t>
            </a:r>
          </a:p>
          <a:p>
            <a:pPr lvl="1"/>
            <a:r>
              <a:rPr lang="en-US" sz="1800" dirty="0"/>
              <a:t>they can implement these languages on computers.</a:t>
            </a:r>
          </a:p>
        </p:txBody>
      </p:sp>
    </p:spTree>
    <p:extLst>
      <p:ext uri="{BB962C8B-B14F-4D97-AF65-F5344CB8AC3E}">
        <p14:creationId xmlns:p14="http://schemas.microsoft.com/office/powerpoint/2010/main" val="38903349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62819">
                                            <p:txEl>
                                              <p:pRg st="0" end="0"/>
                                            </p:txEl>
                                          </p:spTgt>
                                        </p:tgtEl>
                                        <p:attrNameLst>
                                          <p:attrName>style.visibility</p:attrName>
                                        </p:attrNameLst>
                                      </p:cBhvr>
                                      <p:to>
                                        <p:strVal val="visible"/>
                                      </p:to>
                                    </p:set>
                                    <p:animEffect transition="in" filter="fade">
                                      <p:cBhvr>
                                        <p:cTn id="7" dur="1000"/>
                                        <p:tgtEl>
                                          <p:spTgt spid="162819">
                                            <p:txEl>
                                              <p:pRg st="0" end="0"/>
                                            </p:txEl>
                                          </p:spTgt>
                                        </p:tgtEl>
                                      </p:cBhvr>
                                    </p:animEffect>
                                    <p:anim calcmode="lin" valueType="num">
                                      <p:cBhvr>
                                        <p:cTn id="8" dur="1000" fill="hold"/>
                                        <p:tgtEl>
                                          <p:spTgt spid="16281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6281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62819">
                                            <p:txEl>
                                              <p:pRg st="1" end="1"/>
                                            </p:txEl>
                                          </p:spTgt>
                                        </p:tgtEl>
                                        <p:attrNameLst>
                                          <p:attrName>style.visibility</p:attrName>
                                        </p:attrNameLst>
                                      </p:cBhvr>
                                      <p:to>
                                        <p:strVal val="visible"/>
                                      </p:to>
                                    </p:set>
                                    <p:animEffect transition="in" filter="fade">
                                      <p:cBhvr>
                                        <p:cTn id="14" dur="1000"/>
                                        <p:tgtEl>
                                          <p:spTgt spid="162819">
                                            <p:txEl>
                                              <p:pRg st="1" end="1"/>
                                            </p:txEl>
                                          </p:spTgt>
                                        </p:tgtEl>
                                      </p:cBhvr>
                                    </p:animEffect>
                                    <p:anim calcmode="lin" valueType="num">
                                      <p:cBhvr>
                                        <p:cTn id="15" dur="1000" fill="hold"/>
                                        <p:tgtEl>
                                          <p:spTgt spid="16281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6281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62819">
                                            <p:txEl>
                                              <p:pRg st="2" end="2"/>
                                            </p:txEl>
                                          </p:spTgt>
                                        </p:tgtEl>
                                        <p:attrNameLst>
                                          <p:attrName>style.visibility</p:attrName>
                                        </p:attrNameLst>
                                      </p:cBhvr>
                                      <p:to>
                                        <p:strVal val="visible"/>
                                      </p:to>
                                    </p:set>
                                    <p:animEffect transition="in" filter="fade">
                                      <p:cBhvr>
                                        <p:cTn id="21" dur="1000"/>
                                        <p:tgtEl>
                                          <p:spTgt spid="162819">
                                            <p:txEl>
                                              <p:pRg st="2" end="2"/>
                                            </p:txEl>
                                          </p:spTgt>
                                        </p:tgtEl>
                                      </p:cBhvr>
                                    </p:animEffect>
                                    <p:anim calcmode="lin" valueType="num">
                                      <p:cBhvr>
                                        <p:cTn id="22" dur="1000" fill="hold"/>
                                        <p:tgtEl>
                                          <p:spTgt spid="16281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6281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62819">
                                            <p:txEl>
                                              <p:pRg st="3" end="3"/>
                                            </p:txEl>
                                          </p:spTgt>
                                        </p:tgtEl>
                                        <p:attrNameLst>
                                          <p:attrName>style.visibility</p:attrName>
                                        </p:attrNameLst>
                                      </p:cBhvr>
                                      <p:to>
                                        <p:strVal val="visible"/>
                                      </p:to>
                                    </p:set>
                                    <p:animEffect transition="in" filter="fade">
                                      <p:cBhvr>
                                        <p:cTn id="28" dur="1000"/>
                                        <p:tgtEl>
                                          <p:spTgt spid="162819">
                                            <p:txEl>
                                              <p:pRg st="3" end="3"/>
                                            </p:txEl>
                                          </p:spTgt>
                                        </p:tgtEl>
                                      </p:cBhvr>
                                    </p:animEffect>
                                    <p:anim calcmode="lin" valueType="num">
                                      <p:cBhvr>
                                        <p:cTn id="29" dur="1000" fill="hold"/>
                                        <p:tgtEl>
                                          <p:spTgt spid="16281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62819">
                                            <p:txEl>
                                              <p:pRg st="3" end="3"/>
                                            </p:txEl>
                                          </p:spTgt>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162819">
                                            <p:txEl>
                                              <p:pRg st="4" end="4"/>
                                            </p:txEl>
                                          </p:spTgt>
                                        </p:tgtEl>
                                        <p:attrNameLst>
                                          <p:attrName>style.visibility</p:attrName>
                                        </p:attrNameLst>
                                      </p:cBhvr>
                                      <p:to>
                                        <p:strVal val="visible"/>
                                      </p:to>
                                    </p:set>
                                    <p:animEffect transition="in" filter="fade">
                                      <p:cBhvr>
                                        <p:cTn id="33" dur="1000"/>
                                        <p:tgtEl>
                                          <p:spTgt spid="162819">
                                            <p:txEl>
                                              <p:pRg st="4" end="4"/>
                                            </p:txEl>
                                          </p:spTgt>
                                        </p:tgtEl>
                                      </p:cBhvr>
                                    </p:animEffect>
                                    <p:anim calcmode="lin" valueType="num">
                                      <p:cBhvr>
                                        <p:cTn id="34" dur="1000" fill="hold"/>
                                        <p:tgtEl>
                                          <p:spTgt spid="162819">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162819">
                                            <p:txEl>
                                              <p:pRg st="4" end="4"/>
                                            </p:txEl>
                                          </p:spTgt>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162819">
                                            <p:txEl>
                                              <p:pRg st="5" end="5"/>
                                            </p:txEl>
                                          </p:spTgt>
                                        </p:tgtEl>
                                        <p:attrNameLst>
                                          <p:attrName>style.visibility</p:attrName>
                                        </p:attrNameLst>
                                      </p:cBhvr>
                                      <p:to>
                                        <p:strVal val="visible"/>
                                      </p:to>
                                    </p:set>
                                    <p:animEffect transition="in" filter="fade">
                                      <p:cBhvr>
                                        <p:cTn id="38" dur="1000"/>
                                        <p:tgtEl>
                                          <p:spTgt spid="162819">
                                            <p:txEl>
                                              <p:pRg st="5" end="5"/>
                                            </p:txEl>
                                          </p:spTgt>
                                        </p:tgtEl>
                                      </p:cBhvr>
                                    </p:animEffect>
                                    <p:anim calcmode="lin" valueType="num">
                                      <p:cBhvr>
                                        <p:cTn id="39" dur="1000" fill="hold"/>
                                        <p:tgtEl>
                                          <p:spTgt spid="162819">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162819">
                                            <p:txEl>
                                              <p:pRg st="5" end="5"/>
                                            </p:txEl>
                                          </p:spTgt>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162819">
                                            <p:txEl>
                                              <p:pRg st="6" end="6"/>
                                            </p:txEl>
                                          </p:spTgt>
                                        </p:tgtEl>
                                        <p:attrNameLst>
                                          <p:attrName>style.visibility</p:attrName>
                                        </p:attrNameLst>
                                      </p:cBhvr>
                                      <p:to>
                                        <p:strVal val="visible"/>
                                      </p:to>
                                    </p:set>
                                    <p:animEffect transition="in" filter="fade">
                                      <p:cBhvr>
                                        <p:cTn id="43" dur="1000"/>
                                        <p:tgtEl>
                                          <p:spTgt spid="162819">
                                            <p:txEl>
                                              <p:pRg st="6" end="6"/>
                                            </p:txEl>
                                          </p:spTgt>
                                        </p:tgtEl>
                                      </p:cBhvr>
                                    </p:animEffect>
                                    <p:anim calcmode="lin" valueType="num">
                                      <p:cBhvr>
                                        <p:cTn id="44" dur="1000" fill="hold"/>
                                        <p:tgtEl>
                                          <p:spTgt spid="162819">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162819">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162819">
                                            <p:txEl>
                                              <p:pRg st="7" end="7"/>
                                            </p:txEl>
                                          </p:spTgt>
                                        </p:tgtEl>
                                        <p:attrNameLst>
                                          <p:attrName>style.visibility</p:attrName>
                                        </p:attrNameLst>
                                      </p:cBhvr>
                                      <p:to>
                                        <p:strVal val="visible"/>
                                      </p:to>
                                    </p:set>
                                    <p:animEffect transition="in" filter="fade">
                                      <p:cBhvr>
                                        <p:cTn id="50" dur="1000"/>
                                        <p:tgtEl>
                                          <p:spTgt spid="162819">
                                            <p:txEl>
                                              <p:pRg st="7" end="7"/>
                                            </p:txEl>
                                          </p:spTgt>
                                        </p:tgtEl>
                                      </p:cBhvr>
                                    </p:animEffect>
                                    <p:anim calcmode="lin" valueType="num">
                                      <p:cBhvr>
                                        <p:cTn id="51" dur="1000" fill="hold"/>
                                        <p:tgtEl>
                                          <p:spTgt spid="162819">
                                            <p:txEl>
                                              <p:pRg st="7" end="7"/>
                                            </p:txEl>
                                          </p:spTgt>
                                        </p:tgtEl>
                                        <p:attrNameLst>
                                          <p:attrName>ppt_x</p:attrName>
                                        </p:attrNameLst>
                                      </p:cBhvr>
                                      <p:tavLst>
                                        <p:tav tm="0">
                                          <p:val>
                                            <p:strVal val="#ppt_x"/>
                                          </p:val>
                                        </p:tav>
                                        <p:tav tm="100000">
                                          <p:val>
                                            <p:strVal val="#ppt_x"/>
                                          </p:val>
                                        </p:tav>
                                      </p:tavLst>
                                    </p:anim>
                                    <p:anim calcmode="lin" valueType="num">
                                      <p:cBhvr>
                                        <p:cTn id="52" dur="1000" fill="hold"/>
                                        <p:tgtEl>
                                          <p:spTgt spid="162819">
                                            <p:txEl>
                                              <p:pRg st="7" end="7"/>
                                            </p:txEl>
                                          </p:spTgt>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162819">
                                            <p:txEl>
                                              <p:pRg st="8" end="8"/>
                                            </p:txEl>
                                          </p:spTgt>
                                        </p:tgtEl>
                                        <p:attrNameLst>
                                          <p:attrName>style.visibility</p:attrName>
                                        </p:attrNameLst>
                                      </p:cBhvr>
                                      <p:to>
                                        <p:strVal val="visible"/>
                                      </p:to>
                                    </p:set>
                                    <p:animEffect transition="in" filter="fade">
                                      <p:cBhvr>
                                        <p:cTn id="55" dur="1000"/>
                                        <p:tgtEl>
                                          <p:spTgt spid="162819">
                                            <p:txEl>
                                              <p:pRg st="8" end="8"/>
                                            </p:txEl>
                                          </p:spTgt>
                                        </p:tgtEl>
                                      </p:cBhvr>
                                    </p:animEffect>
                                    <p:anim calcmode="lin" valueType="num">
                                      <p:cBhvr>
                                        <p:cTn id="56" dur="1000" fill="hold"/>
                                        <p:tgtEl>
                                          <p:spTgt spid="162819">
                                            <p:txEl>
                                              <p:pRg st="8" end="8"/>
                                            </p:txEl>
                                          </p:spTgt>
                                        </p:tgtEl>
                                        <p:attrNameLst>
                                          <p:attrName>ppt_x</p:attrName>
                                        </p:attrNameLst>
                                      </p:cBhvr>
                                      <p:tavLst>
                                        <p:tav tm="0">
                                          <p:val>
                                            <p:strVal val="#ppt_x"/>
                                          </p:val>
                                        </p:tav>
                                        <p:tav tm="100000">
                                          <p:val>
                                            <p:strVal val="#ppt_x"/>
                                          </p:val>
                                        </p:tav>
                                      </p:tavLst>
                                    </p:anim>
                                    <p:anim calcmode="lin" valueType="num">
                                      <p:cBhvr>
                                        <p:cTn id="57" dur="1000" fill="hold"/>
                                        <p:tgtEl>
                                          <p:spTgt spid="162819">
                                            <p:txEl>
                                              <p:pRg st="8" end="8"/>
                                            </p:txEl>
                                          </p:spTgt>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162819">
                                            <p:txEl>
                                              <p:pRg st="9" end="9"/>
                                            </p:txEl>
                                          </p:spTgt>
                                        </p:tgtEl>
                                        <p:attrNameLst>
                                          <p:attrName>style.visibility</p:attrName>
                                        </p:attrNameLst>
                                      </p:cBhvr>
                                      <p:to>
                                        <p:strVal val="visible"/>
                                      </p:to>
                                    </p:set>
                                    <p:animEffect transition="in" filter="fade">
                                      <p:cBhvr>
                                        <p:cTn id="60" dur="1000"/>
                                        <p:tgtEl>
                                          <p:spTgt spid="162819">
                                            <p:txEl>
                                              <p:pRg st="9" end="9"/>
                                            </p:txEl>
                                          </p:spTgt>
                                        </p:tgtEl>
                                      </p:cBhvr>
                                    </p:animEffect>
                                    <p:anim calcmode="lin" valueType="num">
                                      <p:cBhvr>
                                        <p:cTn id="61" dur="1000" fill="hold"/>
                                        <p:tgtEl>
                                          <p:spTgt spid="162819">
                                            <p:txEl>
                                              <p:pRg st="9" end="9"/>
                                            </p:txEl>
                                          </p:spTgt>
                                        </p:tgtEl>
                                        <p:attrNameLst>
                                          <p:attrName>ppt_x</p:attrName>
                                        </p:attrNameLst>
                                      </p:cBhvr>
                                      <p:tavLst>
                                        <p:tav tm="0">
                                          <p:val>
                                            <p:strVal val="#ppt_x"/>
                                          </p:val>
                                        </p:tav>
                                        <p:tav tm="100000">
                                          <p:val>
                                            <p:strVal val="#ppt_x"/>
                                          </p:val>
                                        </p:tav>
                                      </p:tavLst>
                                    </p:anim>
                                    <p:anim calcmode="lin" valueType="num">
                                      <p:cBhvr>
                                        <p:cTn id="62" dur="1000" fill="hold"/>
                                        <p:tgtEl>
                                          <p:spTgt spid="162819">
                                            <p:txEl>
                                              <p:pRg st="9" end="9"/>
                                            </p:txEl>
                                          </p:spTgt>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162819">
                                            <p:txEl>
                                              <p:pRg st="10" end="10"/>
                                            </p:txEl>
                                          </p:spTgt>
                                        </p:tgtEl>
                                        <p:attrNameLst>
                                          <p:attrName>style.visibility</p:attrName>
                                        </p:attrNameLst>
                                      </p:cBhvr>
                                      <p:to>
                                        <p:strVal val="visible"/>
                                      </p:to>
                                    </p:set>
                                    <p:animEffect transition="in" filter="fade">
                                      <p:cBhvr>
                                        <p:cTn id="65" dur="1000"/>
                                        <p:tgtEl>
                                          <p:spTgt spid="162819">
                                            <p:txEl>
                                              <p:pRg st="10" end="10"/>
                                            </p:txEl>
                                          </p:spTgt>
                                        </p:tgtEl>
                                      </p:cBhvr>
                                    </p:animEffect>
                                    <p:anim calcmode="lin" valueType="num">
                                      <p:cBhvr>
                                        <p:cTn id="66" dur="1000" fill="hold"/>
                                        <p:tgtEl>
                                          <p:spTgt spid="162819">
                                            <p:txEl>
                                              <p:pRg st="10" end="10"/>
                                            </p:txEl>
                                          </p:spTgt>
                                        </p:tgtEl>
                                        <p:attrNameLst>
                                          <p:attrName>ppt_x</p:attrName>
                                        </p:attrNameLst>
                                      </p:cBhvr>
                                      <p:tavLst>
                                        <p:tav tm="0">
                                          <p:val>
                                            <p:strVal val="#ppt_x"/>
                                          </p:val>
                                        </p:tav>
                                        <p:tav tm="100000">
                                          <p:val>
                                            <p:strVal val="#ppt_x"/>
                                          </p:val>
                                        </p:tav>
                                      </p:tavLst>
                                    </p:anim>
                                    <p:anim calcmode="lin" valueType="num">
                                      <p:cBhvr>
                                        <p:cTn id="67" dur="1000" fill="hold"/>
                                        <p:tgtEl>
                                          <p:spTgt spid="162819">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19"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normAutofit fontScale="85000" lnSpcReduction="20000"/>
          </a:bodyPr>
          <a:lstStyle/>
          <a:p>
            <a:pPr>
              <a:defRPr/>
            </a:pPr>
            <a:r>
              <a:rPr lang="en-US"/>
              <a:t>1-</a:t>
            </a:r>
            <a:fld id="{F7B457D1-811B-49FC-92CA-08977520543B}" type="slidenum">
              <a:rPr lang="en-US"/>
              <a:pPr>
                <a:defRPr/>
              </a:pPr>
              <a:t>5</a:t>
            </a:fld>
            <a:endParaRPr lang="en-US"/>
          </a:p>
        </p:txBody>
      </p:sp>
      <p:sp>
        <p:nvSpPr>
          <p:cNvPr id="4099" name="Rectangle 2"/>
          <p:cNvSpPr>
            <a:spLocks noGrp="1" noChangeArrowheads="1"/>
          </p:cNvSpPr>
          <p:nvPr>
            <p:ph type="title"/>
          </p:nvPr>
        </p:nvSpPr>
        <p:spPr>
          <a:xfrm>
            <a:off x="0" y="0"/>
            <a:ext cx="9144000" cy="1268413"/>
          </a:xfrm>
          <a:solidFill>
            <a:schemeClr val="folHlink"/>
          </a:solidFill>
        </p:spPr>
        <p:txBody>
          <a:bodyPr/>
          <a:lstStyle/>
          <a:p>
            <a:r>
              <a:rPr lang="en-US" b="1" smtClean="0"/>
              <a:t>Properties</a:t>
            </a:r>
          </a:p>
        </p:txBody>
      </p:sp>
      <p:sp>
        <p:nvSpPr>
          <p:cNvPr id="172035" name="Rectangle 3"/>
          <p:cNvSpPr>
            <a:spLocks noGrp="1" noChangeArrowheads="1"/>
          </p:cNvSpPr>
          <p:nvPr>
            <p:ph type="body" idx="1"/>
          </p:nvPr>
        </p:nvSpPr>
        <p:spPr>
          <a:xfrm>
            <a:off x="685800" y="1524000"/>
            <a:ext cx="7772400" cy="4648200"/>
          </a:xfrm>
        </p:spPr>
        <p:txBody>
          <a:bodyPr>
            <a:normAutofit/>
          </a:bodyPr>
          <a:lstStyle/>
          <a:p>
            <a:r>
              <a:rPr lang="en-US" dirty="0" smtClean="0"/>
              <a:t> </a:t>
            </a:r>
            <a:r>
              <a:rPr lang="en-US" dirty="0"/>
              <a:t>A programming language must be </a:t>
            </a:r>
            <a:r>
              <a:rPr lang="en-US" b="1" i="1" dirty="0"/>
              <a:t>universal</a:t>
            </a:r>
            <a:r>
              <a:rPr lang="en-US" dirty="0" smtClean="0"/>
              <a:t>.</a:t>
            </a:r>
          </a:p>
          <a:p>
            <a:r>
              <a:rPr lang="en-US" dirty="0"/>
              <a:t>A programming language should also be </a:t>
            </a:r>
            <a:r>
              <a:rPr lang="en-US" b="1" dirty="0"/>
              <a:t>reasonably </a:t>
            </a:r>
            <a:r>
              <a:rPr lang="en-US" b="1" i="1" dirty="0"/>
              <a:t>natural </a:t>
            </a:r>
            <a:r>
              <a:rPr lang="en-US" dirty="0"/>
              <a:t>for solving </a:t>
            </a:r>
            <a:r>
              <a:rPr lang="en-US" dirty="0" smtClean="0"/>
              <a:t>problems.</a:t>
            </a:r>
          </a:p>
          <a:p>
            <a:r>
              <a:rPr lang="en-US" dirty="0"/>
              <a:t>A programming language must also be </a:t>
            </a:r>
            <a:r>
              <a:rPr lang="en-US" b="1" i="1" dirty="0"/>
              <a:t>implementable </a:t>
            </a:r>
            <a:r>
              <a:rPr lang="en-US" dirty="0"/>
              <a:t>on a </a:t>
            </a:r>
            <a:r>
              <a:rPr lang="en-US" dirty="0" smtClean="0"/>
              <a:t>computer.</a:t>
            </a:r>
          </a:p>
          <a:p>
            <a:r>
              <a:rPr lang="en-US" dirty="0" smtClean="0"/>
              <a:t>In practice, a programming language should be capable of an acceptably </a:t>
            </a:r>
            <a:r>
              <a:rPr lang="en-US" i="1" dirty="0" smtClean="0"/>
              <a:t>efficient </a:t>
            </a:r>
            <a:r>
              <a:rPr lang="en-US" dirty="0" smtClean="0"/>
              <a:t>implementation</a:t>
            </a:r>
          </a:p>
        </p:txBody>
      </p:sp>
    </p:spTree>
    <p:extLst>
      <p:ext uri="{BB962C8B-B14F-4D97-AF65-F5344CB8AC3E}">
        <p14:creationId xmlns:p14="http://schemas.microsoft.com/office/powerpoint/2010/main" val="6867643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2035">
                                            <p:txEl>
                                              <p:pRg st="0" end="0"/>
                                            </p:txEl>
                                          </p:spTgt>
                                        </p:tgtEl>
                                        <p:attrNameLst>
                                          <p:attrName>style.visibility</p:attrName>
                                        </p:attrNameLst>
                                      </p:cBhvr>
                                      <p:to>
                                        <p:strVal val="visible"/>
                                      </p:to>
                                    </p:set>
                                    <p:animEffect transition="in" filter="fade">
                                      <p:cBhvr>
                                        <p:cTn id="7" dur="500"/>
                                        <p:tgtEl>
                                          <p:spTgt spid="1720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2035">
                                            <p:txEl>
                                              <p:pRg st="1" end="1"/>
                                            </p:txEl>
                                          </p:spTgt>
                                        </p:tgtEl>
                                        <p:attrNameLst>
                                          <p:attrName>style.visibility</p:attrName>
                                        </p:attrNameLst>
                                      </p:cBhvr>
                                      <p:to>
                                        <p:strVal val="visible"/>
                                      </p:to>
                                    </p:set>
                                    <p:animEffect transition="in" filter="fade">
                                      <p:cBhvr>
                                        <p:cTn id="12" dur="500"/>
                                        <p:tgtEl>
                                          <p:spTgt spid="1720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2035">
                                            <p:txEl>
                                              <p:pRg st="2" end="2"/>
                                            </p:txEl>
                                          </p:spTgt>
                                        </p:tgtEl>
                                        <p:attrNameLst>
                                          <p:attrName>style.visibility</p:attrName>
                                        </p:attrNameLst>
                                      </p:cBhvr>
                                      <p:to>
                                        <p:strVal val="visible"/>
                                      </p:to>
                                    </p:set>
                                    <p:animEffect transition="in" filter="fade">
                                      <p:cBhvr>
                                        <p:cTn id="17" dur="500"/>
                                        <p:tgtEl>
                                          <p:spTgt spid="17203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72035">
                                            <p:txEl>
                                              <p:pRg st="3" end="3"/>
                                            </p:txEl>
                                          </p:spTgt>
                                        </p:tgtEl>
                                        <p:attrNameLst>
                                          <p:attrName>style.visibility</p:attrName>
                                        </p:attrNameLst>
                                      </p:cBhvr>
                                      <p:to>
                                        <p:strVal val="visible"/>
                                      </p:to>
                                    </p:set>
                                    <p:animEffect transition="in" filter="fade">
                                      <p:cBhvr>
                                        <p:cTn id="22" dur="500"/>
                                        <p:tgtEl>
                                          <p:spTgt spid="1720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5"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normAutofit fontScale="85000" lnSpcReduction="20000"/>
          </a:bodyPr>
          <a:lstStyle/>
          <a:p>
            <a:pPr>
              <a:defRPr/>
            </a:pPr>
            <a:r>
              <a:rPr lang="en-US"/>
              <a:t>1-</a:t>
            </a:r>
            <a:fld id="{F7B457D1-811B-49FC-92CA-08977520543B}" type="slidenum">
              <a:rPr lang="en-US"/>
              <a:pPr>
                <a:defRPr/>
              </a:pPr>
              <a:t>6</a:t>
            </a:fld>
            <a:endParaRPr lang="en-US"/>
          </a:p>
        </p:txBody>
      </p:sp>
      <p:sp>
        <p:nvSpPr>
          <p:cNvPr id="4099" name="Rectangle 2"/>
          <p:cNvSpPr>
            <a:spLocks noGrp="1" noChangeArrowheads="1"/>
          </p:cNvSpPr>
          <p:nvPr>
            <p:ph type="title"/>
          </p:nvPr>
        </p:nvSpPr>
        <p:spPr>
          <a:xfrm>
            <a:off x="0" y="0"/>
            <a:ext cx="9144000" cy="1268413"/>
          </a:xfrm>
          <a:solidFill>
            <a:schemeClr val="folHlink"/>
          </a:solidFill>
        </p:spPr>
        <p:txBody>
          <a:bodyPr/>
          <a:lstStyle/>
          <a:p>
            <a:r>
              <a:rPr lang="en-US" b="1" smtClean="0"/>
              <a:t>Properties</a:t>
            </a:r>
          </a:p>
        </p:txBody>
      </p:sp>
      <p:sp>
        <p:nvSpPr>
          <p:cNvPr id="172035" name="Rectangle 3"/>
          <p:cNvSpPr>
            <a:spLocks noGrp="1" noChangeArrowheads="1"/>
          </p:cNvSpPr>
          <p:nvPr>
            <p:ph type="body" idx="1"/>
          </p:nvPr>
        </p:nvSpPr>
        <p:spPr>
          <a:xfrm>
            <a:off x="685800" y="1524000"/>
            <a:ext cx="7772400" cy="4648200"/>
          </a:xfrm>
        </p:spPr>
        <p:txBody>
          <a:bodyPr>
            <a:noAutofit/>
          </a:bodyPr>
          <a:lstStyle/>
          <a:p>
            <a:r>
              <a:rPr lang="en-US" sz="2200" dirty="0"/>
              <a:t>A programming language </a:t>
            </a:r>
            <a:r>
              <a:rPr lang="en-US" sz="2200" b="1" dirty="0"/>
              <a:t>must be universal</a:t>
            </a:r>
            <a:r>
              <a:rPr lang="en-US" sz="2200" dirty="0"/>
              <a:t>.</a:t>
            </a:r>
          </a:p>
          <a:p>
            <a:pPr lvl="1"/>
            <a:r>
              <a:rPr lang="en-US" sz="2200" dirty="0"/>
              <a:t>capable of expressing any computation.</a:t>
            </a:r>
          </a:p>
          <a:p>
            <a:pPr lvl="1"/>
            <a:r>
              <a:rPr lang="en-US" sz="2200" dirty="0"/>
              <a:t>A language without iteration or recursion is not universal.</a:t>
            </a:r>
          </a:p>
          <a:p>
            <a:pPr lvl="1"/>
            <a:r>
              <a:rPr lang="en-US" sz="2200" dirty="0"/>
              <a:t>A language of recursive functions (and nothing else) is universal</a:t>
            </a:r>
            <a:r>
              <a:rPr lang="en-US" sz="2200" dirty="0" smtClean="0"/>
              <a:t>.</a:t>
            </a:r>
            <a:endParaRPr lang="en-US" sz="2200" dirty="0"/>
          </a:p>
          <a:p>
            <a:pPr algn="just"/>
            <a:r>
              <a:rPr lang="en-US" sz="2200" dirty="0"/>
              <a:t>A PL should be </a:t>
            </a:r>
            <a:r>
              <a:rPr lang="en-US" sz="2200" b="1" dirty="0"/>
              <a:t>reasonably natural for expressing computations in its intended application area.</a:t>
            </a:r>
          </a:p>
          <a:p>
            <a:pPr lvl="1"/>
            <a:r>
              <a:rPr lang="en-US" sz="2200" dirty="0"/>
              <a:t>For example, programming language whose data types are numbers and arrays only, might be natural for solving numerical problems, but would be less natural for solving problems in commerce or artificial intelligence. </a:t>
            </a:r>
          </a:p>
          <a:p>
            <a:pPr lvl="1"/>
            <a:r>
              <a:rPr lang="en-US" sz="2200" dirty="0"/>
              <a:t>Conversely, a programming language whose only data types are strings and lists would be an unnatural choice for solving numerical problems.</a:t>
            </a:r>
          </a:p>
        </p:txBody>
      </p:sp>
    </p:spTree>
    <p:extLst>
      <p:ext uri="{BB962C8B-B14F-4D97-AF65-F5344CB8AC3E}">
        <p14:creationId xmlns:p14="http://schemas.microsoft.com/office/powerpoint/2010/main" val="2467483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7203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17203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17203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172035">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172035">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172035">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17203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5"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normAutofit fontScale="85000" lnSpcReduction="20000"/>
          </a:bodyPr>
          <a:lstStyle/>
          <a:p>
            <a:pPr>
              <a:defRPr/>
            </a:pPr>
            <a:r>
              <a:rPr lang="en-US"/>
              <a:t>1-</a:t>
            </a:r>
            <a:fld id="{F7B457D1-811B-49FC-92CA-08977520543B}" type="slidenum">
              <a:rPr lang="en-US"/>
              <a:pPr>
                <a:defRPr/>
              </a:pPr>
              <a:t>7</a:t>
            </a:fld>
            <a:endParaRPr lang="en-US"/>
          </a:p>
        </p:txBody>
      </p:sp>
      <p:sp>
        <p:nvSpPr>
          <p:cNvPr id="4099" name="Rectangle 2"/>
          <p:cNvSpPr>
            <a:spLocks noGrp="1" noChangeArrowheads="1"/>
          </p:cNvSpPr>
          <p:nvPr>
            <p:ph type="title"/>
          </p:nvPr>
        </p:nvSpPr>
        <p:spPr>
          <a:xfrm>
            <a:off x="0" y="0"/>
            <a:ext cx="9144000" cy="1268413"/>
          </a:xfrm>
          <a:solidFill>
            <a:schemeClr val="folHlink"/>
          </a:solidFill>
        </p:spPr>
        <p:txBody>
          <a:bodyPr/>
          <a:lstStyle/>
          <a:p>
            <a:r>
              <a:rPr lang="en-US" b="1" smtClean="0"/>
              <a:t>Properties</a:t>
            </a:r>
          </a:p>
        </p:txBody>
      </p:sp>
      <p:sp>
        <p:nvSpPr>
          <p:cNvPr id="172035" name="Rectangle 3"/>
          <p:cNvSpPr>
            <a:spLocks noGrp="1" noChangeArrowheads="1"/>
          </p:cNvSpPr>
          <p:nvPr>
            <p:ph type="body" idx="1"/>
          </p:nvPr>
        </p:nvSpPr>
        <p:spPr>
          <a:xfrm>
            <a:off x="685800" y="1524000"/>
            <a:ext cx="7772400" cy="4648200"/>
          </a:xfrm>
        </p:spPr>
        <p:txBody>
          <a:bodyPr>
            <a:normAutofit fontScale="70000" lnSpcReduction="20000"/>
          </a:bodyPr>
          <a:lstStyle/>
          <a:p>
            <a:r>
              <a:rPr lang="en-US" sz="3200" b="1" dirty="0" smtClean="0"/>
              <a:t>A </a:t>
            </a:r>
            <a:r>
              <a:rPr lang="en-US" sz="3200" b="1" dirty="0"/>
              <a:t>PL must be implementable</a:t>
            </a:r>
            <a:r>
              <a:rPr lang="en-US" sz="3200" b="1" dirty="0" smtClean="0"/>
              <a:t>.</a:t>
            </a:r>
            <a:endParaRPr lang="en-US" sz="3200" b="1" dirty="0"/>
          </a:p>
          <a:p>
            <a:pPr lvl="1"/>
            <a:r>
              <a:rPr lang="en-US" sz="3200" dirty="0"/>
              <a:t>it must be possible to run every program on a computer.</a:t>
            </a:r>
          </a:p>
          <a:p>
            <a:pPr lvl="1"/>
            <a:r>
              <a:rPr lang="en-US" sz="3200" dirty="0"/>
              <a:t>Mathematical notation (in its full generality) is not implementable, because in this notation it is possible to formulate problems that cannot be solved by any computer. </a:t>
            </a:r>
          </a:p>
          <a:p>
            <a:pPr lvl="1"/>
            <a:r>
              <a:rPr lang="en-US" sz="3200" dirty="0"/>
              <a:t>Natural languages also are not implementable</a:t>
            </a:r>
            <a:r>
              <a:rPr lang="en-US" sz="3200" dirty="0" smtClean="0"/>
              <a:t>.</a:t>
            </a:r>
          </a:p>
          <a:p>
            <a:pPr marL="365760" lvl="1" indent="0">
              <a:buNone/>
            </a:pPr>
            <a:endParaRPr lang="en-US" sz="3200" dirty="0" smtClean="0"/>
          </a:p>
          <a:p>
            <a:pPr marL="365760" lvl="1" indent="0">
              <a:buNone/>
            </a:pPr>
            <a:endParaRPr lang="en-US" dirty="0"/>
          </a:p>
          <a:p>
            <a:r>
              <a:rPr lang="en-US" sz="3100" dirty="0"/>
              <a:t>A PL should be capable of </a:t>
            </a:r>
            <a:r>
              <a:rPr lang="en-US" sz="3100" b="1" dirty="0"/>
              <a:t>acceptably efficient implementation</a:t>
            </a:r>
            <a:r>
              <a:rPr lang="en-US" sz="3100" dirty="0" smtClean="0"/>
              <a:t>.</a:t>
            </a:r>
            <a:endParaRPr lang="en-US" sz="3100" dirty="0"/>
          </a:p>
          <a:p>
            <a:pPr lvl="1"/>
            <a:r>
              <a:rPr lang="en-US" sz="3100" dirty="0"/>
              <a:t>efficiency of a programming language implementation is strongly influenced by the computer architecture. </a:t>
            </a:r>
          </a:p>
          <a:p>
            <a:pPr lvl="1"/>
            <a:r>
              <a:rPr lang="en-US" sz="3100" dirty="0"/>
              <a:t>FORTRAN, C, and PASCAL programmers might expect their programs to be almost as efficient (within a factor of 2–4) as the corresponding assembly-language programs.</a:t>
            </a:r>
          </a:p>
        </p:txBody>
      </p:sp>
    </p:spTree>
    <p:extLst>
      <p:ext uri="{BB962C8B-B14F-4D97-AF65-F5344CB8AC3E}">
        <p14:creationId xmlns:p14="http://schemas.microsoft.com/office/powerpoint/2010/main" val="10561648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72035">
                                            <p:txEl>
                                              <p:pRg st="0" end="0"/>
                                            </p:txEl>
                                          </p:spTgt>
                                        </p:tgtEl>
                                        <p:attrNameLst>
                                          <p:attrName>style.visibility</p:attrName>
                                        </p:attrNameLst>
                                      </p:cBhvr>
                                      <p:to>
                                        <p:strVal val="visible"/>
                                      </p:to>
                                    </p:set>
                                    <p:animEffect transition="in" filter="fade">
                                      <p:cBhvr>
                                        <p:cTn id="7" dur="1000"/>
                                        <p:tgtEl>
                                          <p:spTgt spid="172035">
                                            <p:txEl>
                                              <p:pRg st="0" end="0"/>
                                            </p:txEl>
                                          </p:spTgt>
                                        </p:tgtEl>
                                      </p:cBhvr>
                                    </p:animEffect>
                                    <p:anim calcmode="lin" valueType="num">
                                      <p:cBhvr>
                                        <p:cTn id="8" dur="1000" fill="hold"/>
                                        <p:tgtEl>
                                          <p:spTgt spid="17203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72035">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72035">
                                            <p:txEl>
                                              <p:pRg st="1" end="1"/>
                                            </p:txEl>
                                          </p:spTgt>
                                        </p:tgtEl>
                                        <p:attrNameLst>
                                          <p:attrName>style.visibility</p:attrName>
                                        </p:attrNameLst>
                                      </p:cBhvr>
                                      <p:to>
                                        <p:strVal val="visible"/>
                                      </p:to>
                                    </p:set>
                                    <p:animEffect transition="in" filter="fade">
                                      <p:cBhvr>
                                        <p:cTn id="12" dur="1000"/>
                                        <p:tgtEl>
                                          <p:spTgt spid="172035">
                                            <p:txEl>
                                              <p:pRg st="1" end="1"/>
                                            </p:txEl>
                                          </p:spTgt>
                                        </p:tgtEl>
                                      </p:cBhvr>
                                    </p:animEffect>
                                    <p:anim calcmode="lin" valueType="num">
                                      <p:cBhvr>
                                        <p:cTn id="13" dur="1000" fill="hold"/>
                                        <p:tgtEl>
                                          <p:spTgt spid="172035">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72035">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72035">
                                            <p:txEl>
                                              <p:pRg st="2" end="2"/>
                                            </p:txEl>
                                          </p:spTgt>
                                        </p:tgtEl>
                                        <p:attrNameLst>
                                          <p:attrName>style.visibility</p:attrName>
                                        </p:attrNameLst>
                                      </p:cBhvr>
                                      <p:to>
                                        <p:strVal val="visible"/>
                                      </p:to>
                                    </p:set>
                                    <p:animEffect transition="in" filter="fade">
                                      <p:cBhvr>
                                        <p:cTn id="17" dur="1000"/>
                                        <p:tgtEl>
                                          <p:spTgt spid="172035">
                                            <p:txEl>
                                              <p:pRg st="2" end="2"/>
                                            </p:txEl>
                                          </p:spTgt>
                                        </p:tgtEl>
                                      </p:cBhvr>
                                    </p:animEffect>
                                    <p:anim calcmode="lin" valueType="num">
                                      <p:cBhvr>
                                        <p:cTn id="18" dur="1000" fill="hold"/>
                                        <p:tgtEl>
                                          <p:spTgt spid="172035">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172035">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72035">
                                            <p:txEl>
                                              <p:pRg st="3" end="3"/>
                                            </p:txEl>
                                          </p:spTgt>
                                        </p:tgtEl>
                                        <p:attrNameLst>
                                          <p:attrName>style.visibility</p:attrName>
                                        </p:attrNameLst>
                                      </p:cBhvr>
                                      <p:to>
                                        <p:strVal val="visible"/>
                                      </p:to>
                                    </p:set>
                                    <p:animEffect transition="in" filter="fade">
                                      <p:cBhvr>
                                        <p:cTn id="22" dur="1000"/>
                                        <p:tgtEl>
                                          <p:spTgt spid="172035">
                                            <p:txEl>
                                              <p:pRg st="3" end="3"/>
                                            </p:txEl>
                                          </p:spTgt>
                                        </p:tgtEl>
                                      </p:cBhvr>
                                    </p:animEffect>
                                    <p:anim calcmode="lin" valueType="num">
                                      <p:cBhvr>
                                        <p:cTn id="23" dur="1000" fill="hold"/>
                                        <p:tgtEl>
                                          <p:spTgt spid="172035">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17203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172035">
                                            <p:txEl>
                                              <p:pRg st="6" end="6"/>
                                            </p:txEl>
                                          </p:spTgt>
                                        </p:tgtEl>
                                        <p:attrNameLst>
                                          <p:attrName>style.visibility</p:attrName>
                                        </p:attrNameLst>
                                      </p:cBhvr>
                                      <p:to>
                                        <p:strVal val="visible"/>
                                      </p:to>
                                    </p:set>
                                    <p:animEffect transition="in" filter="fade">
                                      <p:cBhvr>
                                        <p:cTn id="29" dur="1000"/>
                                        <p:tgtEl>
                                          <p:spTgt spid="172035">
                                            <p:txEl>
                                              <p:pRg st="6" end="6"/>
                                            </p:txEl>
                                          </p:spTgt>
                                        </p:tgtEl>
                                      </p:cBhvr>
                                    </p:animEffect>
                                    <p:anim calcmode="lin" valueType="num">
                                      <p:cBhvr>
                                        <p:cTn id="30" dur="1000" fill="hold"/>
                                        <p:tgtEl>
                                          <p:spTgt spid="172035">
                                            <p:txEl>
                                              <p:pRg st="6" end="6"/>
                                            </p:txEl>
                                          </p:spTgt>
                                        </p:tgtEl>
                                        <p:attrNameLst>
                                          <p:attrName>ppt_x</p:attrName>
                                        </p:attrNameLst>
                                      </p:cBhvr>
                                      <p:tavLst>
                                        <p:tav tm="0">
                                          <p:val>
                                            <p:strVal val="#ppt_x"/>
                                          </p:val>
                                        </p:tav>
                                        <p:tav tm="100000">
                                          <p:val>
                                            <p:strVal val="#ppt_x"/>
                                          </p:val>
                                        </p:tav>
                                      </p:tavLst>
                                    </p:anim>
                                    <p:anim calcmode="lin" valueType="num">
                                      <p:cBhvr>
                                        <p:cTn id="31" dur="1000" fill="hold"/>
                                        <p:tgtEl>
                                          <p:spTgt spid="172035">
                                            <p:txEl>
                                              <p:pRg st="6" end="6"/>
                                            </p:tx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172035">
                                            <p:txEl>
                                              <p:pRg st="7" end="7"/>
                                            </p:txEl>
                                          </p:spTgt>
                                        </p:tgtEl>
                                        <p:attrNameLst>
                                          <p:attrName>style.visibility</p:attrName>
                                        </p:attrNameLst>
                                      </p:cBhvr>
                                      <p:to>
                                        <p:strVal val="visible"/>
                                      </p:to>
                                    </p:set>
                                    <p:animEffect transition="in" filter="fade">
                                      <p:cBhvr>
                                        <p:cTn id="34" dur="1000"/>
                                        <p:tgtEl>
                                          <p:spTgt spid="172035">
                                            <p:txEl>
                                              <p:pRg st="7" end="7"/>
                                            </p:txEl>
                                          </p:spTgt>
                                        </p:tgtEl>
                                      </p:cBhvr>
                                    </p:animEffect>
                                    <p:anim calcmode="lin" valueType="num">
                                      <p:cBhvr>
                                        <p:cTn id="35" dur="1000" fill="hold"/>
                                        <p:tgtEl>
                                          <p:spTgt spid="172035">
                                            <p:txEl>
                                              <p:pRg st="7" end="7"/>
                                            </p:txEl>
                                          </p:spTgt>
                                        </p:tgtEl>
                                        <p:attrNameLst>
                                          <p:attrName>ppt_x</p:attrName>
                                        </p:attrNameLst>
                                      </p:cBhvr>
                                      <p:tavLst>
                                        <p:tav tm="0">
                                          <p:val>
                                            <p:strVal val="#ppt_x"/>
                                          </p:val>
                                        </p:tav>
                                        <p:tav tm="100000">
                                          <p:val>
                                            <p:strVal val="#ppt_x"/>
                                          </p:val>
                                        </p:tav>
                                      </p:tavLst>
                                    </p:anim>
                                    <p:anim calcmode="lin" valueType="num">
                                      <p:cBhvr>
                                        <p:cTn id="36" dur="1000" fill="hold"/>
                                        <p:tgtEl>
                                          <p:spTgt spid="172035">
                                            <p:txEl>
                                              <p:pRg st="7" end="7"/>
                                            </p:txEl>
                                          </p:spTgt>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172035">
                                            <p:txEl>
                                              <p:pRg st="8" end="8"/>
                                            </p:txEl>
                                          </p:spTgt>
                                        </p:tgtEl>
                                        <p:attrNameLst>
                                          <p:attrName>style.visibility</p:attrName>
                                        </p:attrNameLst>
                                      </p:cBhvr>
                                      <p:to>
                                        <p:strVal val="visible"/>
                                      </p:to>
                                    </p:set>
                                    <p:animEffect transition="in" filter="fade">
                                      <p:cBhvr>
                                        <p:cTn id="39" dur="1000"/>
                                        <p:tgtEl>
                                          <p:spTgt spid="172035">
                                            <p:txEl>
                                              <p:pRg st="8" end="8"/>
                                            </p:txEl>
                                          </p:spTgt>
                                        </p:tgtEl>
                                      </p:cBhvr>
                                    </p:animEffect>
                                    <p:anim calcmode="lin" valueType="num">
                                      <p:cBhvr>
                                        <p:cTn id="40" dur="1000" fill="hold"/>
                                        <p:tgtEl>
                                          <p:spTgt spid="172035">
                                            <p:txEl>
                                              <p:pRg st="8" end="8"/>
                                            </p:txEl>
                                          </p:spTgt>
                                        </p:tgtEl>
                                        <p:attrNameLst>
                                          <p:attrName>ppt_x</p:attrName>
                                        </p:attrNameLst>
                                      </p:cBhvr>
                                      <p:tavLst>
                                        <p:tav tm="0">
                                          <p:val>
                                            <p:strVal val="#ppt_x"/>
                                          </p:val>
                                        </p:tav>
                                        <p:tav tm="100000">
                                          <p:val>
                                            <p:strVal val="#ppt_x"/>
                                          </p:val>
                                        </p:tav>
                                      </p:tavLst>
                                    </p:anim>
                                    <p:anim calcmode="lin" valueType="num">
                                      <p:cBhvr>
                                        <p:cTn id="41" dur="1000" fill="hold"/>
                                        <p:tgtEl>
                                          <p:spTgt spid="172035">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5"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normAutofit fontScale="85000" lnSpcReduction="20000"/>
          </a:bodyPr>
          <a:lstStyle/>
          <a:p>
            <a:pPr>
              <a:defRPr/>
            </a:pPr>
            <a:r>
              <a:rPr lang="en-US"/>
              <a:t>1-</a:t>
            </a:r>
            <a:fld id="{86C4214A-747B-47B9-A795-2BF7CE9D50E6}" type="slidenum">
              <a:rPr lang="en-US"/>
              <a:pPr>
                <a:defRPr/>
              </a:pPr>
              <a:t>8</a:t>
            </a:fld>
            <a:endParaRPr lang="en-US"/>
          </a:p>
        </p:txBody>
      </p:sp>
      <p:sp>
        <p:nvSpPr>
          <p:cNvPr id="5123" name="Rectangle 2"/>
          <p:cNvSpPr>
            <a:spLocks noGrp="1" noChangeArrowheads="1"/>
          </p:cNvSpPr>
          <p:nvPr>
            <p:ph type="title"/>
          </p:nvPr>
        </p:nvSpPr>
        <p:spPr>
          <a:xfrm>
            <a:off x="0" y="0"/>
            <a:ext cx="9144000" cy="1268413"/>
          </a:xfrm>
          <a:solidFill>
            <a:schemeClr val="folHlink"/>
          </a:solidFill>
        </p:spPr>
        <p:txBody>
          <a:bodyPr/>
          <a:lstStyle/>
          <a:p>
            <a:r>
              <a:rPr lang="en-US" b="1" smtClean="0"/>
              <a:t>Concepts</a:t>
            </a:r>
          </a:p>
        </p:txBody>
      </p:sp>
      <p:sp>
        <p:nvSpPr>
          <p:cNvPr id="165891" name="Rectangle 3"/>
          <p:cNvSpPr>
            <a:spLocks noGrp="1" noChangeArrowheads="1"/>
          </p:cNvSpPr>
          <p:nvPr>
            <p:ph type="body" idx="1"/>
          </p:nvPr>
        </p:nvSpPr>
        <p:spPr>
          <a:xfrm>
            <a:off x="685800" y="1524000"/>
            <a:ext cx="7772400" cy="4648200"/>
          </a:xfrm>
        </p:spPr>
        <p:txBody>
          <a:bodyPr>
            <a:normAutofit/>
          </a:bodyPr>
          <a:lstStyle/>
          <a:p>
            <a:r>
              <a:rPr lang="en-US" b="1" dirty="0" smtClean="0"/>
              <a:t>Concepts</a:t>
            </a:r>
            <a:r>
              <a:rPr lang="en-US" dirty="0" smtClean="0"/>
              <a:t> are building blocks of programs and PLs:</a:t>
            </a:r>
          </a:p>
          <a:p>
            <a:pPr lvl="1"/>
            <a:r>
              <a:rPr lang="en-US" dirty="0" smtClean="0"/>
              <a:t>values and types</a:t>
            </a:r>
          </a:p>
          <a:p>
            <a:pPr lvl="1"/>
            <a:r>
              <a:rPr lang="en-US" dirty="0" smtClean="0"/>
              <a:t>variables and storage</a:t>
            </a:r>
          </a:p>
          <a:p>
            <a:pPr lvl="1"/>
            <a:r>
              <a:rPr lang="en-US" dirty="0" smtClean="0"/>
              <a:t>bindings and scope</a:t>
            </a:r>
          </a:p>
          <a:p>
            <a:pPr lvl="1"/>
            <a:r>
              <a:rPr lang="en-US" dirty="0" smtClean="0"/>
              <a:t>procedural abstraction</a:t>
            </a:r>
          </a:p>
          <a:p>
            <a:pPr lvl="1"/>
            <a:r>
              <a:rPr lang="en-US" dirty="0" smtClean="0"/>
              <a:t>data abstraction</a:t>
            </a:r>
          </a:p>
          <a:p>
            <a:pPr lvl="1"/>
            <a:r>
              <a:rPr lang="en-US" dirty="0" smtClean="0"/>
              <a:t>generic abstraction </a:t>
            </a:r>
            <a:r>
              <a:rPr lang="en-US" i="1" dirty="0" smtClean="0"/>
              <a:t>(not covered in this course)</a:t>
            </a:r>
            <a:endParaRPr lang="en-US" dirty="0" smtClean="0"/>
          </a:p>
          <a:p>
            <a:pPr lvl="1"/>
            <a:r>
              <a:rPr lang="en-US" dirty="0" smtClean="0"/>
              <a:t>concurrency </a:t>
            </a:r>
            <a:r>
              <a:rPr lang="en-US" i="1" dirty="0" smtClean="0"/>
              <a:t>(not covered in this course)</a:t>
            </a:r>
            <a:r>
              <a:rPr lang="en-US" dirty="0" smtClean="0"/>
              <a:t>.</a:t>
            </a:r>
            <a:r>
              <a:rPr lang="en-AU" dirty="0" smtClean="0"/>
              <a:t> </a:t>
            </a:r>
            <a:endParaRPr lang="en-US" dirty="0" smtClean="0"/>
          </a:p>
        </p:txBody>
      </p:sp>
    </p:spTree>
    <p:extLst>
      <p:ext uri="{BB962C8B-B14F-4D97-AF65-F5344CB8AC3E}">
        <p14:creationId xmlns:p14="http://schemas.microsoft.com/office/powerpoint/2010/main" val="1930151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65891">
                                            <p:txEl>
                                              <p:pRg st="0" end="0"/>
                                            </p:txEl>
                                          </p:spTgt>
                                        </p:tgtEl>
                                        <p:attrNameLst>
                                          <p:attrName>style.visibility</p:attrName>
                                        </p:attrNameLst>
                                      </p:cBhvr>
                                      <p:to>
                                        <p:strVal val="visible"/>
                                      </p:to>
                                    </p:set>
                                    <p:animEffect transition="in" filter="fade">
                                      <p:cBhvr>
                                        <p:cTn id="7" dur="1000"/>
                                        <p:tgtEl>
                                          <p:spTgt spid="165891">
                                            <p:txEl>
                                              <p:pRg st="0" end="0"/>
                                            </p:txEl>
                                          </p:spTgt>
                                        </p:tgtEl>
                                      </p:cBhvr>
                                    </p:animEffect>
                                    <p:anim calcmode="lin" valueType="num">
                                      <p:cBhvr>
                                        <p:cTn id="8" dur="1000" fill="hold"/>
                                        <p:tgtEl>
                                          <p:spTgt spid="16589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65891">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65891">
                                            <p:txEl>
                                              <p:pRg st="1" end="1"/>
                                            </p:txEl>
                                          </p:spTgt>
                                        </p:tgtEl>
                                        <p:attrNameLst>
                                          <p:attrName>style.visibility</p:attrName>
                                        </p:attrNameLst>
                                      </p:cBhvr>
                                      <p:to>
                                        <p:strVal val="visible"/>
                                      </p:to>
                                    </p:set>
                                    <p:animEffect transition="in" filter="fade">
                                      <p:cBhvr>
                                        <p:cTn id="12" dur="1000"/>
                                        <p:tgtEl>
                                          <p:spTgt spid="165891">
                                            <p:txEl>
                                              <p:pRg st="1" end="1"/>
                                            </p:txEl>
                                          </p:spTgt>
                                        </p:tgtEl>
                                      </p:cBhvr>
                                    </p:animEffect>
                                    <p:anim calcmode="lin" valueType="num">
                                      <p:cBhvr>
                                        <p:cTn id="13" dur="1000" fill="hold"/>
                                        <p:tgtEl>
                                          <p:spTgt spid="165891">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65891">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65891">
                                            <p:txEl>
                                              <p:pRg st="2" end="2"/>
                                            </p:txEl>
                                          </p:spTgt>
                                        </p:tgtEl>
                                        <p:attrNameLst>
                                          <p:attrName>style.visibility</p:attrName>
                                        </p:attrNameLst>
                                      </p:cBhvr>
                                      <p:to>
                                        <p:strVal val="visible"/>
                                      </p:to>
                                    </p:set>
                                    <p:animEffect transition="in" filter="fade">
                                      <p:cBhvr>
                                        <p:cTn id="17" dur="1000"/>
                                        <p:tgtEl>
                                          <p:spTgt spid="165891">
                                            <p:txEl>
                                              <p:pRg st="2" end="2"/>
                                            </p:txEl>
                                          </p:spTgt>
                                        </p:tgtEl>
                                      </p:cBhvr>
                                    </p:animEffect>
                                    <p:anim calcmode="lin" valueType="num">
                                      <p:cBhvr>
                                        <p:cTn id="18" dur="1000" fill="hold"/>
                                        <p:tgtEl>
                                          <p:spTgt spid="165891">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165891">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65891">
                                            <p:txEl>
                                              <p:pRg st="3" end="3"/>
                                            </p:txEl>
                                          </p:spTgt>
                                        </p:tgtEl>
                                        <p:attrNameLst>
                                          <p:attrName>style.visibility</p:attrName>
                                        </p:attrNameLst>
                                      </p:cBhvr>
                                      <p:to>
                                        <p:strVal val="visible"/>
                                      </p:to>
                                    </p:set>
                                    <p:animEffect transition="in" filter="fade">
                                      <p:cBhvr>
                                        <p:cTn id="22" dur="1000"/>
                                        <p:tgtEl>
                                          <p:spTgt spid="165891">
                                            <p:txEl>
                                              <p:pRg st="3" end="3"/>
                                            </p:txEl>
                                          </p:spTgt>
                                        </p:tgtEl>
                                      </p:cBhvr>
                                    </p:animEffect>
                                    <p:anim calcmode="lin" valueType="num">
                                      <p:cBhvr>
                                        <p:cTn id="23" dur="1000" fill="hold"/>
                                        <p:tgtEl>
                                          <p:spTgt spid="165891">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165891">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165891">
                                            <p:txEl>
                                              <p:pRg st="4" end="4"/>
                                            </p:txEl>
                                          </p:spTgt>
                                        </p:tgtEl>
                                        <p:attrNameLst>
                                          <p:attrName>style.visibility</p:attrName>
                                        </p:attrNameLst>
                                      </p:cBhvr>
                                      <p:to>
                                        <p:strVal val="visible"/>
                                      </p:to>
                                    </p:set>
                                    <p:animEffect transition="in" filter="fade">
                                      <p:cBhvr>
                                        <p:cTn id="27" dur="1000"/>
                                        <p:tgtEl>
                                          <p:spTgt spid="165891">
                                            <p:txEl>
                                              <p:pRg st="4" end="4"/>
                                            </p:txEl>
                                          </p:spTgt>
                                        </p:tgtEl>
                                      </p:cBhvr>
                                    </p:animEffect>
                                    <p:anim calcmode="lin" valueType="num">
                                      <p:cBhvr>
                                        <p:cTn id="28" dur="1000" fill="hold"/>
                                        <p:tgtEl>
                                          <p:spTgt spid="165891">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165891">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165891">
                                            <p:txEl>
                                              <p:pRg st="5" end="5"/>
                                            </p:txEl>
                                          </p:spTgt>
                                        </p:tgtEl>
                                        <p:attrNameLst>
                                          <p:attrName>style.visibility</p:attrName>
                                        </p:attrNameLst>
                                      </p:cBhvr>
                                      <p:to>
                                        <p:strVal val="visible"/>
                                      </p:to>
                                    </p:set>
                                    <p:animEffect transition="in" filter="fade">
                                      <p:cBhvr>
                                        <p:cTn id="32" dur="1000"/>
                                        <p:tgtEl>
                                          <p:spTgt spid="165891">
                                            <p:txEl>
                                              <p:pRg st="5" end="5"/>
                                            </p:txEl>
                                          </p:spTgt>
                                        </p:tgtEl>
                                      </p:cBhvr>
                                    </p:animEffect>
                                    <p:anim calcmode="lin" valueType="num">
                                      <p:cBhvr>
                                        <p:cTn id="33" dur="1000" fill="hold"/>
                                        <p:tgtEl>
                                          <p:spTgt spid="165891">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165891">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165891">
                                            <p:txEl>
                                              <p:pRg st="6" end="6"/>
                                            </p:txEl>
                                          </p:spTgt>
                                        </p:tgtEl>
                                        <p:attrNameLst>
                                          <p:attrName>style.visibility</p:attrName>
                                        </p:attrNameLst>
                                      </p:cBhvr>
                                      <p:to>
                                        <p:strVal val="visible"/>
                                      </p:to>
                                    </p:set>
                                    <p:animEffect transition="in" filter="fade">
                                      <p:cBhvr>
                                        <p:cTn id="37" dur="1000"/>
                                        <p:tgtEl>
                                          <p:spTgt spid="165891">
                                            <p:txEl>
                                              <p:pRg st="6" end="6"/>
                                            </p:txEl>
                                          </p:spTgt>
                                        </p:tgtEl>
                                      </p:cBhvr>
                                    </p:animEffect>
                                    <p:anim calcmode="lin" valueType="num">
                                      <p:cBhvr>
                                        <p:cTn id="38" dur="1000" fill="hold"/>
                                        <p:tgtEl>
                                          <p:spTgt spid="165891">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165891">
                                            <p:txEl>
                                              <p:pRg st="6" end="6"/>
                                            </p:txEl>
                                          </p:spTgt>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165891">
                                            <p:txEl>
                                              <p:pRg st="7" end="7"/>
                                            </p:txEl>
                                          </p:spTgt>
                                        </p:tgtEl>
                                        <p:attrNameLst>
                                          <p:attrName>style.visibility</p:attrName>
                                        </p:attrNameLst>
                                      </p:cBhvr>
                                      <p:to>
                                        <p:strVal val="visible"/>
                                      </p:to>
                                    </p:set>
                                    <p:animEffect transition="in" filter="fade">
                                      <p:cBhvr>
                                        <p:cTn id="42" dur="1000"/>
                                        <p:tgtEl>
                                          <p:spTgt spid="165891">
                                            <p:txEl>
                                              <p:pRg st="7" end="7"/>
                                            </p:txEl>
                                          </p:spTgt>
                                        </p:tgtEl>
                                      </p:cBhvr>
                                    </p:animEffect>
                                    <p:anim calcmode="lin" valueType="num">
                                      <p:cBhvr>
                                        <p:cTn id="43" dur="1000" fill="hold"/>
                                        <p:tgtEl>
                                          <p:spTgt spid="165891">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165891">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891"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normAutofit fontScale="85000" lnSpcReduction="20000"/>
          </a:bodyPr>
          <a:lstStyle/>
          <a:p>
            <a:pPr>
              <a:defRPr/>
            </a:pPr>
            <a:r>
              <a:rPr lang="en-US"/>
              <a:t>1-</a:t>
            </a:r>
            <a:fld id="{FBAEBAEB-5D40-48B9-8C6A-FC91D6C49C93}" type="slidenum">
              <a:rPr lang="en-US"/>
              <a:pPr>
                <a:defRPr/>
              </a:pPr>
              <a:t>9</a:t>
            </a:fld>
            <a:endParaRPr lang="en-US"/>
          </a:p>
        </p:txBody>
      </p:sp>
      <p:sp>
        <p:nvSpPr>
          <p:cNvPr id="6147" name="Rectangle 2"/>
          <p:cNvSpPr>
            <a:spLocks noGrp="1" noChangeArrowheads="1"/>
          </p:cNvSpPr>
          <p:nvPr>
            <p:ph type="title"/>
          </p:nvPr>
        </p:nvSpPr>
        <p:spPr>
          <a:xfrm>
            <a:off x="0" y="0"/>
            <a:ext cx="9144000" cy="1268413"/>
          </a:xfrm>
          <a:solidFill>
            <a:schemeClr val="folHlink"/>
          </a:solidFill>
        </p:spPr>
        <p:txBody>
          <a:bodyPr/>
          <a:lstStyle/>
          <a:p>
            <a:r>
              <a:rPr lang="en-US" b="1" smtClean="0"/>
              <a:t>Paradigms</a:t>
            </a:r>
          </a:p>
        </p:txBody>
      </p:sp>
      <p:sp>
        <p:nvSpPr>
          <p:cNvPr id="174083" name="Rectangle 3"/>
          <p:cNvSpPr>
            <a:spLocks noGrp="1" noChangeArrowheads="1"/>
          </p:cNvSpPr>
          <p:nvPr>
            <p:ph type="body" idx="1"/>
          </p:nvPr>
        </p:nvSpPr>
        <p:spPr>
          <a:xfrm>
            <a:off x="228600" y="1524000"/>
            <a:ext cx="8763000" cy="5334000"/>
          </a:xfrm>
        </p:spPr>
        <p:txBody>
          <a:bodyPr>
            <a:normAutofit fontScale="85000" lnSpcReduction="20000"/>
          </a:bodyPr>
          <a:lstStyle/>
          <a:p>
            <a:pPr algn="just"/>
            <a:r>
              <a:rPr lang="en-US" dirty="0" smtClean="0"/>
              <a:t>A </a:t>
            </a:r>
            <a:r>
              <a:rPr lang="en-US" b="1" dirty="0" smtClean="0"/>
              <a:t>paradigm</a:t>
            </a:r>
            <a:r>
              <a:rPr lang="en-US" dirty="0" smtClean="0"/>
              <a:t> is a style of programming, characterized by a particular selection of key concepts.</a:t>
            </a:r>
            <a:r>
              <a:rPr lang="en-US" dirty="0"/>
              <a:t> </a:t>
            </a:r>
            <a:endParaRPr lang="en-US" dirty="0" smtClean="0"/>
          </a:p>
          <a:p>
            <a:pPr algn="just"/>
            <a:r>
              <a:rPr lang="en-US" dirty="0" smtClean="0"/>
              <a:t>There </a:t>
            </a:r>
            <a:r>
              <a:rPr lang="en-US" dirty="0"/>
              <a:t>are six major </a:t>
            </a:r>
            <a:r>
              <a:rPr lang="en-US" dirty="0" smtClean="0"/>
              <a:t>paradigms.</a:t>
            </a:r>
            <a:endParaRPr lang="en-US" dirty="0"/>
          </a:p>
          <a:p>
            <a:pPr>
              <a:buFont typeface="Wingdings" pitchFamily="2" charset="2"/>
              <a:buChar char="Ø"/>
            </a:pPr>
            <a:r>
              <a:rPr lang="en-US" b="1" dirty="0" smtClean="0"/>
              <a:t>Imperative</a:t>
            </a:r>
            <a:r>
              <a:rPr lang="en-US" dirty="0" smtClean="0"/>
              <a:t> programming: variables, commands, procedures. (</a:t>
            </a:r>
            <a:r>
              <a:rPr lang="en-US" dirty="0"/>
              <a:t>example- </a:t>
            </a:r>
            <a:r>
              <a:rPr lang="en-AU" dirty="0"/>
              <a:t>Fortran, Cobol, Pascal, </a:t>
            </a:r>
            <a:r>
              <a:rPr lang="en-AU" dirty="0" smtClean="0"/>
              <a:t>C, Ada)</a:t>
            </a:r>
          </a:p>
          <a:p>
            <a:pPr lvl="1"/>
            <a:r>
              <a:rPr lang="en-US" b="1" i="1" dirty="0"/>
              <a:t>imperative programming</a:t>
            </a:r>
            <a:r>
              <a:rPr lang="en-US" dirty="0"/>
              <a:t>, which is </a:t>
            </a:r>
            <a:r>
              <a:rPr lang="en-US" dirty="0" smtClean="0"/>
              <a:t>characterized by </a:t>
            </a:r>
            <a:r>
              <a:rPr lang="en-US" dirty="0"/>
              <a:t>the use of commands and procedures that update variables.</a:t>
            </a:r>
          </a:p>
          <a:p>
            <a:pPr>
              <a:buFont typeface="Wingdings" pitchFamily="2" charset="2"/>
              <a:buChar char="Ø"/>
            </a:pPr>
            <a:r>
              <a:rPr lang="en-US" b="1" dirty="0" smtClean="0"/>
              <a:t>Object-oriented</a:t>
            </a:r>
            <a:r>
              <a:rPr lang="en-US" dirty="0" smtClean="0"/>
              <a:t> (</a:t>
            </a:r>
            <a:r>
              <a:rPr lang="en-US" b="1" dirty="0" smtClean="0"/>
              <a:t>OO</a:t>
            </a:r>
            <a:r>
              <a:rPr lang="en-US" dirty="0" smtClean="0"/>
              <a:t>) programming: objects, methods, classes. (C++, Java, C#, Ada)</a:t>
            </a:r>
          </a:p>
          <a:p>
            <a:pPr>
              <a:buFont typeface="Wingdings" pitchFamily="2" charset="2"/>
              <a:buChar char="Ø"/>
            </a:pPr>
            <a:r>
              <a:rPr lang="en-US" b="1" dirty="0" smtClean="0"/>
              <a:t>Concurrent</a:t>
            </a:r>
            <a:r>
              <a:rPr lang="en-US" dirty="0" smtClean="0"/>
              <a:t> programming: processes, communication.       (Modula, Ada, Java)</a:t>
            </a:r>
          </a:p>
          <a:p>
            <a:pPr>
              <a:buFont typeface="Wingdings" pitchFamily="2" charset="2"/>
              <a:buChar char="Ø"/>
            </a:pPr>
            <a:r>
              <a:rPr lang="en-US" b="1" dirty="0" smtClean="0"/>
              <a:t>Functional</a:t>
            </a:r>
            <a:r>
              <a:rPr lang="en-US" dirty="0" smtClean="0"/>
              <a:t> programming: values, expressions, functions</a:t>
            </a:r>
            <a:r>
              <a:rPr lang="en-US" sz="2800" dirty="0" smtClean="0"/>
              <a:t>.          (</a:t>
            </a:r>
            <a:r>
              <a:rPr lang="en-US" sz="2800" dirty="0"/>
              <a:t>LISP, ML, </a:t>
            </a:r>
            <a:r>
              <a:rPr lang="en-AU" sz="2800" dirty="0" smtClean="0"/>
              <a:t>Haskell)</a:t>
            </a:r>
            <a:endParaRPr lang="en-US" sz="2800" dirty="0"/>
          </a:p>
          <a:p>
            <a:pPr>
              <a:buFont typeface="Wingdings" pitchFamily="2" charset="2"/>
              <a:buChar char="Ø"/>
            </a:pPr>
            <a:r>
              <a:rPr lang="en-US" b="1" dirty="0" smtClean="0"/>
              <a:t>Logic</a:t>
            </a:r>
            <a:r>
              <a:rPr lang="en-US" dirty="0" smtClean="0"/>
              <a:t> programming: assertions, relations.</a:t>
            </a:r>
          </a:p>
          <a:p>
            <a:pPr>
              <a:buFont typeface="Wingdings" pitchFamily="2" charset="2"/>
              <a:buChar char="Ø"/>
            </a:pPr>
            <a:r>
              <a:rPr lang="en-US" b="1" i="1" dirty="0"/>
              <a:t>S</a:t>
            </a:r>
            <a:r>
              <a:rPr lang="en-US" b="1" i="1" dirty="0" smtClean="0"/>
              <a:t>cripting </a:t>
            </a:r>
            <a:r>
              <a:rPr lang="en-US" b="1" i="1" dirty="0"/>
              <a:t>languages </a:t>
            </a:r>
            <a:r>
              <a:rPr lang="en-US" dirty="0"/>
              <a:t>by the presence of very high-level features</a:t>
            </a:r>
            <a:r>
              <a:rPr lang="en-US" dirty="0" smtClean="0"/>
              <a:t>.</a:t>
            </a:r>
          </a:p>
        </p:txBody>
      </p:sp>
    </p:spTree>
    <p:extLst>
      <p:ext uri="{BB962C8B-B14F-4D97-AF65-F5344CB8AC3E}">
        <p14:creationId xmlns:p14="http://schemas.microsoft.com/office/powerpoint/2010/main" val="13188934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740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7408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7408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17408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17408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17408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174083">
                                            <p:txEl>
                                              <p:pRg st="6" end="6"/>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499"/>
                                          </p:stCondLst>
                                        </p:cTn>
                                        <p:tgtEl>
                                          <p:spTgt spid="174083">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499"/>
                                          </p:stCondLst>
                                        </p:cTn>
                                        <p:tgtEl>
                                          <p:spTgt spid="17408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83" grpId="0" build="p" autoUpdateAnimBg="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201</TotalTime>
  <Words>1549</Words>
  <Application>Microsoft Office PowerPoint</Application>
  <PresentationFormat>On-screen Show (4:3)</PresentationFormat>
  <Paragraphs>227</Paragraphs>
  <Slides>17</Slides>
  <Notes>15</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Median</vt:lpstr>
      <vt:lpstr> CS-255 Programming Languages</vt:lpstr>
      <vt:lpstr>UNIT 1- Introduction to Programming language</vt:lpstr>
      <vt:lpstr>1 Introduction</vt:lpstr>
      <vt:lpstr>Programming linguistics</vt:lpstr>
      <vt:lpstr>Properties</vt:lpstr>
      <vt:lpstr>Properties</vt:lpstr>
      <vt:lpstr>Properties</vt:lpstr>
      <vt:lpstr>Concepts</vt:lpstr>
      <vt:lpstr>Paradigms</vt:lpstr>
      <vt:lpstr>Syntax, semantics, and pragmatics</vt:lpstr>
      <vt:lpstr>Syntax, semantics, and pragmatics</vt:lpstr>
      <vt:lpstr>Syntax, semantics, and pragmatics</vt:lpstr>
      <vt:lpstr>Language processors</vt:lpstr>
      <vt:lpstr>Language processors</vt:lpstr>
      <vt:lpstr>Historical development (1)</vt:lpstr>
      <vt:lpstr>Historical development (1)</vt:lpstr>
      <vt:lpstr>Historical development (3)</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CS-255 Programming Languages</dc:title>
  <dc:creator>Harish Tiwari</dc:creator>
  <cp:lastModifiedBy>Harish</cp:lastModifiedBy>
  <cp:revision>79</cp:revision>
  <dcterms:created xsi:type="dcterms:W3CDTF">2006-08-16T00:00:00Z</dcterms:created>
  <dcterms:modified xsi:type="dcterms:W3CDTF">2019-01-27T17:46:59Z</dcterms:modified>
</cp:coreProperties>
</file>