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63" r:id="rId3"/>
    <p:sldId id="282" r:id="rId4"/>
    <p:sldId id="283" r:id="rId5"/>
    <p:sldId id="284" r:id="rId6"/>
    <p:sldId id="303" r:id="rId7"/>
    <p:sldId id="304" r:id="rId8"/>
    <p:sldId id="318" r:id="rId9"/>
    <p:sldId id="305" r:id="rId10"/>
    <p:sldId id="311" r:id="rId11"/>
    <p:sldId id="306" r:id="rId12"/>
    <p:sldId id="307" r:id="rId13"/>
    <p:sldId id="310" r:id="rId14"/>
    <p:sldId id="312" r:id="rId15"/>
    <p:sldId id="313" r:id="rId16"/>
    <p:sldId id="308" r:id="rId17"/>
    <p:sldId id="309" r:id="rId18"/>
    <p:sldId id="314" r:id="rId19"/>
    <p:sldId id="285" r:id="rId20"/>
    <p:sldId id="315" r:id="rId21"/>
    <p:sldId id="316" r:id="rId22"/>
    <p:sldId id="31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11D78-0FB7-4535-969C-EFC54245A428}" type="datetimeFigureOut">
              <a:rPr lang="en-US" smtClean="0"/>
              <a:t>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24348B-6DCF-4063-A5C6-D8E3A93CED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15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D4B24A2-9A48-4228-953D-D17C06035AC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5777D-4E70-4183-9DAB-A06097BC0A17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485F14-8A61-4131-9420-33184C129064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6826F-DE60-4883-BDD9-9A27A568F7E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468CC-D187-4110-80D3-6492655784CF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B5643D-C6AD-4ED7-92B8-6E700FE24D0B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C3AC0DE-1CEF-4294-B057-39FB0167F335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AC73A-06D3-4300-B766-488175954433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989E-1391-4600-9443-12A7E4C8C50B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12A3A-8854-4C2C-A572-020076BDBD2F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3C32D4-DD01-4383-BC25-A9B1A287D0B7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B1E5BD-7CA5-4AA1-B86E-59A66C5E2079}" type="datetime1">
              <a:rPr lang="en-US" smtClean="0"/>
              <a:t>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4038600"/>
            <a:ext cx="6858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CS-255</a:t>
            </a:r>
            <a:br>
              <a:rPr lang="en-US" dirty="0" smtClean="0"/>
            </a:br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HARISH TIWARI, SCHOOL OF ENGINEERING, </a:t>
            </a:r>
          </a:p>
          <a:p>
            <a:r>
              <a:rPr lang="en-US" dirty="0" smtClean="0"/>
              <a:t>SIR PADAMPAT SINGHANIA UNIVERSITY,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4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Interpretation.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58674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5063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Pure Interpretation(2)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Advantages</a:t>
            </a:r>
          </a:p>
          <a:p>
            <a:pPr lvl="1" algn="just"/>
            <a:r>
              <a:rPr lang="en-US" dirty="0" smtClean="0"/>
              <a:t>Pure </a:t>
            </a:r>
            <a:r>
              <a:rPr lang="en-US" dirty="0"/>
              <a:t>interpretation has the advantage of allowing easy implementation </a:t>
            </a:r>
            <a:r>
              <a:rPr lang="en-US" dirty="0" smtClean="0"/>
              <a:t>of many </a:t>
            </a:r>
            <a:r>
              <a:rPr lang="en-US" dirty="0"/>
              <a:t>source-level debugging operations, because all run-time error </a:t>
            </a:r>
            <a:r>
              <a:rPr lang="en-US" dirty="0" smtClean="0"/>
              <a:t>messages can </a:t>
            </a:r>
            <a:r>
              <a:rPr lang="en-US" dirty="0"/>
              <a:t>refer to source-level units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Disadvantages</a:t>
            </a:r>
          </a:p>
          <a:p>
            <a:pPr lvl="1" algn="just"/>
            <a:r>
              <a:rPr lang="en-US" dirty="0"/>
              <a:t>On the other hand, this method has the serious disadvantage </a:t>
            </a:r>
            <a:r>
              <a:rPr lang="en-US" dirty="0" smtClean="0"/>
              <a:t>that execution </a:t>
            </a:r>
            <a:r>
              <a:rPr lang="en-US" dirty="0"/>
              <a:t>is 10 to 100 times slower than in compiled </a:t>
            </a:r>
            <a:r>
              <a:rPr lang="en-US" dirty="0" smtClean="0"/>
              <a:t>systems.</a:t>
            </a:r>
          </a:p>
          <a:p>
            <a:pPr lvl="1" algn="just"/>
            <a:r>
              <a:rPr lang="en-US" dirty="0"/>
              <a:t>it often requires more space.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28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Implementation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It is a </a:t>
            </a:r>
            <a:r>
              <a:rPr lang="en-US" dirty="0"/>
              <a:t>compromise between </a:t>
            </a:r>
            <a:r>
              <a:rPr lang="en-US" dirty="0" smtClean="0"/>
              <a:t>compilers and </a:t>
            </a:r>
            <a:r>
              <a:rPr lang="en-US" dirty="0"/>
              <a:t>pure </a:t>
            </a:r>
            <a:r>
              <a:rPr lang="en-US" dirty="0" smtClean="0"/>
              <a:t>interpreters.</a:t>
            </a:r>
          </a:p>
          <a:p>
            <a:pPr algn="just"/>
            <a:r>
              <a:rPr lang="en-US" dirty="0" smtClean="0"/>
              <a:t>These systems </a:t>
            </a:r>
            <a:r>
              <a:rPr lang="en-US" dirty="0"/>
              <a:t>translate high-level language programs to an </a:t>
            </a:r>
            <a:r>
              <a:rPr lang="en-US" dirty="0" smtClean="0"/>
              <a:t>intermediate language </a:t>
            </a:r>
            <a:r>
              <a:rPr lang="en-US" dirty="0"/>
              <a:t>designed to allow easy interpretation.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method is </a:t>
            </a:r>
            <a:r>
              <a:rPr lang="en-US" dirty="0" smtClean="0"/>
              <a:t>faster than </a:t>
            </a:r>
            <a:r>
              <a:rPr lang="en-US" dirty="0"/>
              <a:t>pure interpretation because the source language statements are </a:t>
            </a:r>
            <a:r>
              <a:rPr lang="en-US" dirty="0" smtClean="0"/>
              <a:t>decoded only </a:t>
            </a:r>
            <a:r>
              <a:rPr lang="en-US" dirty="0"/>
              <a:t>once. Such implementations are called </a:t>
            </a:r>
            <a:r>
              <a:rPr lang="en-US" b="1" dirty="0"/>
              <a:t>hybrid implementation systems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4624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Implementation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838200" y="1600200"/>
            <a:ext cx="8305800" cy="4648200"/>
            <a:chOff x="838200" y="1600200"/>
            <a:chExt cx="6400800" cy="46482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8200" y="1676400"/>
              <a:ext cx="2333625" cy="426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1000" y="1985962"/>
              <a:ext cx="3048000" cy="3648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Straight Connector 15"/>
            <p:cNvCxnSpPr/>
            <p:nvPr/>
          </p:nvCxnSpPr>
          <p:spPr>
            <a:xfrm>
              <a:off x="1828800" y="5943600"/>
              <a:ext cx="0" cy="304800"/>
            </a:xfrm>
            <a:prstGeom prst="line">
              <a:avLst/>
            </a:prstGeom>
            <a:ln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828800" y="6248400"/>
              <a:ext cx="16764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505200" y="1600200"/>
              <a:ext cx="0" cy="4648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505200" y="1600200"/>
              <a:ext cx="1600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105400" y="1600200"/>
              <a:ext cx="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3657600" y="1676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Parse 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36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Implementation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Perl </a:t>
            </a:r>
            <a:r>
              <a:rPr lang="en-US" dirty="0"/>
              <a:t>is implemented with a hybrid system. </a:t>
            </a:r>
            <a:endParaRPr lang="en-US" dirty="0" smtClean="0"/>
          </a:p>
          <a:p>
            <a:pPr algn="just"/>
            <a:r>
              <a:rPr lang="en-US" dirty="0" smtClean="0"/>
              <a:t>Perl </a:t>
            </a:r>
            <a:r>
              <a:rPr lang="en-US" dirty="0"/>
              <a:t>programs are partially </a:t>
            </a:r>
            <a:r>
              <a:rPr lang="en-US" dirty="0" smtClean="0"/>
              <a:t>compiled to </a:t>
            </a:r>
            <a:r>
              <a:rPr lang="en-US" dirty="0"/>
              <a:t>detect errors before interpretation and to simplify the interpreter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Initial implementations of Java were all hybrid. </a:t>
            </a:r>
            <a:endParaRPr lang="en-US" dirty="0" smtClean="0"/>
          </a:p>
          <a:p>
            <a:pPr algn="just"/>
            <a:r>
              <a:rPr lang="en-US" dirty="0" smtClean="0"/>
              <a:t>Its </a:t>
            </a:r>
            <a:r>
              <a:rPr lang="en-US" dirty="0"/>
              <a:t>intermediate </a:t>
            </a:r>
            <a:r>
              <a:rPr lang="en-US" dirty="0" smtClean="0"/>
              <a:t>form, called </a:t>
            </a:r>
            <a:r>
              <a:rPr lang="en-US" b="1" dirty="0"/>
              <a:t>byte </a:t>
            </a:r>
            <a:r>
              <a:rPr lang="en-US" b="1" dirty="0" smtClean="0"/>
              <a:t>code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</a:t>
            </a:r>
            <a:r>
              <a:rPr lang="en-US" b="1" dirty="0" smtClean="0"/>
              <a:t>Byte Code </a:t>
            </a:r>
            <a:r>
              <a:rPr lang="en-US" dirty="0" smtClean="0"/>
              <a:t>provides </a:t>
            </a:r>
            <a:r>
              <a:rPr lang="en-US" dirty="0"/>
              <a:t>portability to any machine that has a byte </a:t>
            </a:r>
            <a:r>
              <a:rPr lang="en-US" dirty="0" smtClean="0"/>
              <a:t>code interpreter </a:t>
            </a:r>
            <a:r>
              <a:rPr lang="en-US" dirty="0"/>
              <a:t>and an associated run-time system. Together, these are called </a:t>
            </a:r>
            <a:r>
              <a:rPr lang="en-US" dirty="0" smtClean="0"/>
              <a:t>the Java </a:t>
            </a:r>
            <a:r>
              <a:rPr lang="en-US" dirty="0"/>
              <a:t>Virtual Machine.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6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Implementation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 Just-in-Time ( JIT) implementation system initially translates </a:t>
            </a:r>
            <a:r>
              <a:rPr lang="en-US" dirty="0" smtClean="0"/>
              <a:t>programs to </a:t>
            </a:r>
            <a:r>
              <a:rPr lang="en-US" dirty="0"/>
              <a:t>an intermediate </a:t>
            </a:r>
            <a:r>
              <a:rPr lang="en-US" dirty="0" smtClean="0"/>
              <a:t>language.</a:t>
            </a:r>
          </a:p>
          <a:p>
            <a:pPr algn="just"/>
            <a:r>
              <a:rPr lang="en-US" dirty="0" smtClean="0"/>
              <a:t>Then</a:t>
            </a:r>
            <a:r>
              <a:rPr lang="en-US" dirty="0"/>
              <a:t>, during execution, it compiles </a:t>
            </a:r>
            <a:r>
              <a:rPr lang="en-US" dirty="0" smtClean="0"/>
              <a:t>intermediate language </a:t>
            </a:r>
            <a:r>
              <a:rPr lang="en-US" dirty="0"/>
              <a:t>methods into machine code when they are called.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machine </a:t>
            </a:r>
            <a:r>
              <a:rPr lang="en-US" dirty="0" smtClean="0"/>
              <a:t>code version </a:t>
            </a:r>
            <a:r>
              <a:rPr lang="en-US" dirty="0"/>
              <a:t>is kept for subsequent calls. </a:t>
            </a:r>
            <a:endParaRPr lang="en-US" dirty="0" smtClean="0"/>
          </a:p>
          <a:p>
            <a:pPr algn="just"/>
            <a:r>
              <a:rPr lang="en-US" dirty="0" smtClean="0"/>
              <a:t>JIT </a:t>
            </a:r>
            <a:r>
              <a:rPr lang="en-US" dirty="0"/>
              <a:t>systems are now widely used for </a:t>
            </a:r>
            <a:r>
              <a:rPr lang="en-US" dirty="0" smtClean="0"/>
              <a:t>Java programs</a:t>
            </a:r>
            <a:r>
              <a:rPr lang="en-US" dirty="0"/>
              <a:t>. Also, the .NET languages are all implemented with a JIT system.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54650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b="1" dirty="0"/>
              <a:t>preprocessor </a:t>
            </a:r>
            <a:r>
              <a:rPr lang="en-US" dirty="0"/>
              <a:t>is a program that processes a program immediately before </a:t>
            </a:r>
            <a:r>
              <a:rPr lang="en-US" dirty="0" smtClean="0"/>
              <a:t>the program </a:t>
            </a:r>
            <a:r>
              <a:rPr lang="en-US" dirty="0"/>
              <a:t>is compiled. </a:t>
            </a:r>
            <a:endParaRPr lang="en-US" dirty="0" smtClean="0"/>
          </a:p>
          <a:p>
            <a:r>
              <a:rPr lang="en-US" dirty="0" smtClean="0"/>
              <a:t>Preprocessor </a:t>
            </a:r>
            <a:r>
              <a:rPr lang="en-US" dirty="0"/>
              <a:t>instructions are embedded in programs.</a:t>
            </a:r>
          </a:p>
          <a:p>
            <a:r>
              <a:rPr lang="en-US" dirty="0"/>
              <a:t>The preprocessor is essentially a macro expander. </a:t>
            </a:r>
          </a:p>
          <a:p>
            <a:r>
              <a:rPr lang="en-US" dirty="0" smtClean="0"/>
              <a:t>Preprocessor instructions are </a:t>
            </a:r>
            <a:r>
              <a:rPr lang="en-US" dirty="0"/>
              <a:t>commonly used to specify that the code from another file is to be included.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30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For example, the C preprocessor instruction</a:t>
            </a:r>
          </a:p>
          <a:p>
            <a:pPr marL="0" indent="0">
              <a:buNone/>
            </a:pPr>
            <a:r>
              <a:rPr lang="en-US" dirty="0" smtClean="0"/>
              <a:t>	#</a:t>
            </a:r>
            <a:r>
              <a:rPr lang="en-US" dirty="0"/>
              <a:t>include "</a:t>
            </a:r>
            <a:r>
              <a:rPr lang="en-US" dirty="0" err="1" smtClean="0"/>
              <a:t>myLib.h</a:t>
            </a:r>
            <a:r>
              <a:rPr lang="en-US" dirty="0" smtClean="0"/>
              <a:t>“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causes </a:t>
            </a:r>
            <a:r>
              <a:rPr lang="en-US" dirty="0"/>
              <a:t>the preprocessor to copy the contents of </a:t>
            </a:r>
            <a:r>
              <a:rPr lang="en-US" dirty="0" smtClean="0"/>
              <a:t>	</a:t>
            </a:r>
            <a:r>
              <a:rPr lang="en-US" dirty="0" err="1" smtClean="0"/>
              <a:t>myLib.h</a:t>
            </a:r>
            <a:r>
              <a:rPr lang="en-US" dirty="0" smtClean="0"/>
              <a:t> </a:t>
            </a:r>
            <a:r>
              <a:rPr lang="en-US" dirty="0"/>
              <a:t>into the program </a:t>
            </a:r>
            <a:r>
              <a:rPr lang="en-US" dirty="0" smtClean="0"/>
              <a:t>at the </a:t>
            </a:r>
            <a:r>
              <a:rPr lang="en-US" dirty="0"/>
              <a:t>position of the </a:t>
            </a:r>
            <a:r>
              <a:rPr lang="en-US" dirty="0" smtClean="0"/>
              <a:t>	#</a:t>
            </a:r>
            <a:r>
              <a:rPr lang="en-US" dirty="0"/>
              <a:t>include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759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Other preprocessor instructions are used to define symbols to </a:t>
            </a:r>
            <a:r>
              <a:rPr lang="en-US" dirty="0" smtClean="0"/>
              <a:t>represent expressions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#</a:t>
            </a:r>
            <a:r>
              <a:rPr lang="en-US" dirty="0"/>
              <a:t>define max(A, B) ((A) &gt; (B) </a:t>
            </a:r>
            <a:r>
              <a:rPr lang="en-US" dirty="0" smtClean="0"/>
              <a:t>? </a:t>
            </a:r>
            <a:r>
              <a:rPr lang="en-US" dirty="0"/>
              <a:t>(A) : (B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 smtClean="0"/>
              <a:t>For example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pl-PL" dirty="0" smtClean="0"/>
              <a:t>x </a:t>
            </a:r>
            <a:r>
              <a:rPr lang="pl-PL" dirty="0"/>
              <a:t>= max(2 * y, z / 1.73);</a:t>
            </a:r>
          </a:p>
          <a:p>
            <a:pPr marL="0" indent="0">
              <a:buNone/>
            </a:pPr>
            <a:r>
              <a:rPr lang="en-US" dirty="0"/>
              <a:t>would be expanded by the preprocessor to</a:t>
            </a:r>
          </a:p>
          <a:p>
            <a:pPr marL="0" indent="0">
              <a:buNone/>
            </a:pPr>
            <a:r>
              <a:rPr lang="en-US" dirty="0" smtClean="0"/>
              <a:t> 	x </a:t>
            </a:r>
            <a:r>
              <a:rPr lang="en-US" dirty="0"/>
              <a:t>= ((2 * y) &gt; (z / 1.73) ? (2 * y) : (z / 1.73);</a:t>
            </a:r>
          </a:p>
        </p:txBody>
      </p:sp>
    </p:spTree>
    <p:extLst>
      <p:ext uri="{BB962C8B-B14F-4D97-AF65-F5344CB8AC3E}">
        <p14:creationId xmlns:p14="http://schemas.microsoft.com/office/powerpoint/2010/main" val="932798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Environments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programming environment is the collection of tools used in the development </a:t>
            </a:r>
            <a:r>
              <a:rPr lang="en-US" dirty="0" smtClean="0"/>
              <a:t>of software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collection may consist of only a file system, a text editor, a linker, </a:t>
            </a:r>
            <a:r>
              <a:rPr lang="en-US" dirty="0" smtClean="0"/>
              <a:t>and a </a:t>
            </a:r>
            <a:r>
              <a:rPr lang="en-US" dirty="0"/>
              <a:t>compiler. </a:t>
            </a:r>
            <a:endParaRPr lang="en-US" dirty="0" smtClean="0"/>
          </a:p>
          <a:p>
            <a:r>
              <a:rPr lang="en-US" dirty="0" smtClean="0"/>
              <a:t>Or </a:t>
            </a:r>
            <a:r>
              <a:rPr lang="en-US" dirty="0"/>
              <a:t>it may include a large collection of integrated tools, each </a:t>
            </a:r>
            <a:r>
              <a:rPr lang="en-US" dirty="0" smtClean="0"/>
              <a:t>accessed through </a:t>
            </a:r>
            <a:r>
              <a:rPr lang="en-US" dirty="0"/>
              <a:t>a uniform user interface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 UNIX is the programming </a:t>
            </a:r>
            <a:r>
              <a:rPr lang="en-US" dirty="0" err="1" smtClean="0"/>
              <a:t>enviornment</a:t>
            </a:r>
            <a:r>
              <a:rPr lang="en-US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16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UNIT 1-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Introduction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to Programming language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</a:t>
            </a:r>
            <a:r>
              <a:rPr lang="en-US" dirty="0" smtClean="0"/>
              <a:t>Language Categories.</a:t>
            </a:r>
          </a:p>
          <a:p>
            <a:r>
              <a:rPr lang="en-US" dirty="0" smtClean="0"/>
              <a:t>Language </a:t>
            </a:r>
            <a:r>
              <a:rPr lang="en-US" dirty="0"/>
              <a:t>Design </a:t>
            </a:r>
            <a:r>
              <a:rPr lang="en-US" dirty="0" smtClean="0"/>
              <a:t>Trade-Offs.</a:t>
            </a:r>
          </a:p>
          <a:p>
            <a:r>
              <a:rPr lang="en-US" dirty="0" smtClean="0"/>
              <a:t>Implementation </a:t>
            </a:r>
            <a:r>
              <a:rPr lang="en-US" dirty="0"/>
              <a:t>Methods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Programming Environments.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479020"/>
            <a:ext cx="5725883" cy="365125"/>
          </a:xfrm>
        </p:spPr>
        <p:txBody>
          <a:bodyPr/>
          <a:lstStyle/>
          <a:p>
            <a:pPr algn="l"/>
            <a:r>
              <a:rPr lang="en-US" dirty="0" smtClean="0"/>
              <a:t>Harish Tiwari, SPSU, Udaipur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14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Environments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UNIX provides</a:t>
            </a:r>
            <a:r>
              <a:rPr lang="en-US" dirty="0"/>
              <a:t> </a:t>
            </a:r>
            <a:r>
              <a:rPr lang="en-US" dirty="0" smtClean="0"/>
              <a:t>wide </a:t>
            </a:r>
            <a:r>
              <a:rPr lang="en-US" dirty="0"/>
              <a:t>array of powerful support tools for software production and maintenance </a:t>
            </a:r>
            <a:r>
              <a:rPr lang="en-US" dirty="0" smtClean="0"/>
              <a:t>in a </a:t>
            </a:r>
            <a:r>
              <a:rPr lang="en-US" dirty="0"/>
              <a:t>variety of languages. </a:t>
            </a:r>
            <a:endParaRPr lang="en-US" dirty="0" smtClean="0"/>
          </a:p>
          <a:p>
            <a:pPr lvl="1" algn="just"/>
            <a:r>
              <a:rPr lang="en-US" dirty="0" smtClean="0"/>
              <a:t>Earlier UNIX versions does not provides a </a:t>
            </a:r>
            <a:r>
              <a:rPr lang="en-US" dirty="0"/>
              <a:t>uniform interface among its </a:t>
            </a:r>
            <a:r>
              <a:rPr lang="en-US" dirty="0" smtClean="0"/>
              <a:t>tools.</a:t>
            </a:r>
          </a:p>
          <a:p>
            <a:pPr lvl="1" algn="just"/>
            <a:r>
              <a:rPr lang="en-US" dirty="0" smtClean="0"/>
              <a:t>This </a:t>
            </a:r>
            <a:r>
              <a:rPr lang="en-US" dirty="0"/>
              <a:t>made it more difficult to learn </a:t>
            </a:r>
            <a:r>
              <a:rPr lang="en-US" dirty="0" smtClean="0"/>
              <a:t>and to </a:t>
            </a:r>
            <a:r>
              <a:rPr lang="en-US" dirty="0"/>
              <a:t>use. </a:t>
            </a:r>
          </a:p>
          <a:p>
            <a:pPr lvl="1" algn="just"/>
            <a:r>
              <a:rPr lang="en-US" dirty="0" smtClean="0"/>
              <a:t>UNIX </a:t>
            </a:r>
            <a:r>
              <a:rPr lang="en-US" dirty="0"/>
              <a:t>is now often used through a graphical user </a:t>
            </a:r>
            <a:r>
              <a:rPr lang="en-US" dirty="0" smtClean="0"/>
              <a:t>interface (GUI</a:t>
            </a:r>
            <a:r>
              <a:rPr lang="en-US" dirty="0"/>
              <a:t>) that runs on top of UNIX. </a:t>
            </a:r>
            <a:endParaRPr lang="en-US" dirty="0" smtClean="0"/>
          </a:p>
          <a:p>
            <a:pPr algn="just"/>
            <a:r>
              <a:rPr lang="en-US" dirty="0" smtClean="0"/>
              <a:t>Examples </a:t>
            </a:r>
            <a:r>
              <a:rPr lang="en-US" dirty="0"/>
              <a:t>of UNIX GUIs are the </a:t>
            </a:r>
            <a:endParaRPr lang="en-US" dirty="0" smtClean="0"/>
          </a:p>
          <a:p>
            <a:pPr lvl="1" algn="just"/>
            <a:r>
              <a:rPr lang="en-US" dirty="0" smtClean="0"/>
              <a:t>Solaris Common Desktop </a:t>
            </a:r>
            <a:r>
              <a:rPr lang="en-US" dirty="0"/>
              <a:t>Environment (CDE), </a:t>
            </a:r>
            <a:endParaRPr lang="en-US" dirty="0" smtClean="0"/>
          </a:p>
          <a:p>
            <a:pPr lvl="1" algn="just"/>
            <a:r>
              <a:rPr lang="en-US" dirty="0" smtClean="0"/>
              <a:t>GNOME.</a:t>
            </a:r>
          </a:p>
          <a:p>
            <a:pPr lvl="1" algn="just"/>
            <a:r>
              <a:rPr lang="en-US" dirty="0" smtClean="0"/>
              <a:t>KDE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These </a:t>
            </a:r>
            <a:r>
              <a:rPr lang="en-US" dirty="0"/>
              <a:t>GUIs make </a:t>
            </a:r>
            <a:r>
              <a:rPr lang="en-US" dirty="0" smtClean="0"/>
              <a:t>the interface </a:t>
            </a:r>
            <a:r>
              <a:rPr lang="en-US" dirty="0"/>
              <a:t>to UNIX appear similar to that of Windows and Macintosh systems.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8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Environments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Borland </a:t>
            </a:r>
            <a:r>
              <a:rPr lang="en-US" dirty="0" err="1"/>
              <a:t>JBuilder</a:t>
            </a:r>
            <a:r>
              <a:rPr lang="en-US" dirty="0"/>
              <a:t> is a programming environment that provides an </a:t>
            </a:r>
            <a:r>
              <a:rPr lang="en-US" dirty="0" smtClean="0"/>
              <a:t>integrated compiler</a:t>
            </a:r>
            <a:r>
              <a:rPr lang="en-US" dirty="0"/>
              <a:t>, editor, debugger, and file system for Java development, </a:t>
            </a:r>
            <a:endParaRPr lang="en-US" dirty="0" smtClean="0"/>
          </a:p>
          <a:p>
            <a:pPr lvl="1"/>
            <a:r>
              <a:rPr lang="en-US" dirty="0" smtClean="0"/>
              <a:t>These all </a:t>
            </a:r>
            <a:r>
              <a:rPr lang="en-US" dirty="0"/>
              <a:t>four are accessed through a graphical interface. </a:t>
            </a:r>
            <a:endParaRPr lang="en-US" dirty="0" smtClean="0"/>
          </a:p>
          <a:p>
            <a:pPr lvl="1"/>
            <a:r>
              <a:rPr lang="en-US" dirty="0" err="1" smtClean="0"/>
              <a:t>JBuilder</a:t>
            </a:r>
            <a:r>
              <a:rPr lang="en-US" dirty="0" smtClean="0"/>
              <a:t> </a:t>
            </a:r>
            <a:r>
              <a:rPr lang="en-US" dirty="0"/>
              <a:t>is a complex </a:t>
            </a:r>
            <a:r>
              <a:rPr lang="en-US" dirty="0" smtClean="0"/>
              <a:t>and powerful </a:t>
            </a:r>
            <a:r>
              <a:rPr lang="en-US" dirty="0"/>
              <a:t>system for creating Java software</a:t>
            </a:r>
            <a:r>
              <a:rPr lang="en-US" dirty="0" smtClean="0"/>
              <a:t>.</a:t>
            </a:r>
          </a:p>
          <a:p>
            <a:r>
              <a:rPr lang="en-US" dirty="0" err="1"/>
              <a:t>NetBeans</a:t>
            </a:r>
            <a:r>
              <a:rPr lang="en-US" dirty="0"/>
              <a:t> is </a:t>
            </a:r>
            <a:r>
              <a:rPr lang="en-US" dirty="0" smtClean="0"/>
              <a:t>an another development </a:t>
            </a:r>
            <a:r>
              <a:rPr lang="en-US" dirty="0"/>
              <a:t>environment that is primarily used for </a:t>
            </a:r>
            <a:r>
              <a:rPr lang="en-US" dirty="0" smtClean="0"/>
              <a:t>Java application </a:t>
            </a:r>
            <a:r>
              <a:rPr lang="en-US" dirty="0"/>
              <a:t>development </a:t>
            </a:r>
            <a:endParaRPr lang="en-US" dirty="0" smtClean="0"/>
          </a:p>
          <a:p>
            <a:pPr lvl="1"/>
            <a:r>
              <a:rPr lang="en-US" dirty="0" smtClean="0"/>
              <a:t>but </a:t>
            </a:r>
            <a:r>
              <a:rPr lang="en-US" dirty="0"/>
              <a:t>also supports JavaScript, Ruby, and PHP.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47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Programming Environments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Microsoft Visual Studio .NET </a:t>
            </a:r>
            <a:r>
              <a:rPr lang="en-US" dirty="0"/>
              <a:t>is a relatively recent step in the </a:t>
            </a:r>
            <a:r>
              <a:rPr lang="en-US" dirty="0" smtClean="0"/>
              <a:t>evolution of </a:t>
            </a:r>
            <a:r>
              <a:rPr lang="en-US" dirty="0"/>
              <a:t>software development </a:t>
            </a:r>
            <a:r>
              <a:rPr lang="en-US" dirty="0" smtClean="0"/>
              <a:t>environments.</a:t>
            </a:r>
          </a:p>
          <a:p>
            <a:r>
              <a:rPr lang="en-US" dirty="0" smtClean="0"/>
              <a:t>It </a:t>
            </a:r>
            <a:r>
              <a:rPr lang="en-US" dirty="0"/>
              <a:t>is a large and elaborate </a:t>
            </a:r>
            <a:r>
              <a:rPr lang="en-US" dirty="0" smtClean="0"/>
              <a:t>collection of </a:t>
            </a:r>
            <a:r>
              <a:rPr lang="en-US" dirty="0"/>
              <a:t>software development tools, all used through a windowed interface. </a:t>
            </a:r>
            <a:endParaRPr lang="en-US" dirty="0" smtClean="0"/>
          </a:p>
          <a:p>
            <a:r>
              <a:rPr lang="en-US" dirty="0" smtClean="0"/>
              <a:t>This</a:t>
            </a:r>
            <a:r>
              <a:rPr lang="en-US" dirty="0"/>
              <a:t> </a:t>
            </a:r>
            <a:r>
              <a:rPr lang="en-US" dirty="0" smtClean="0"/>
              <a:t>system </a:t>
            </a:r>
            <a:r>
              <a:rPr lang="en-US" dirty="0"/>
              <a:t>can be used to develop software in any one of the </a:t>
            </a:r>
            <a:r>
              <a:rPr lang="en-US" dirty="0" smtClean="0"/>
              <a:t>five </a:t>
            </a:r>
            <a:r>
              <a:rPr lang="en-US" dirty="0"/>
              <a:t>.NET languages: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#</a:t>
            </a:r>
          </a:p>
          <a:p>
            <a:pPr lvl="1"/>
            <a:r>
              <a:rPr lang="en-US" dirty="0" smtClean="0"/>
              <a:t>Visual </a:t>
            </a:r>
            <a:r>
              <a:rPr lang="en-US" dirty="0"/>
              <a:t>BASIC .NET, </a:t>
            </a:r>
            <a:endParaRPr lang="en-US" dirty="0" smtClean="0"/>
          </a:p>
          <a:p>
            <a:pPr lvl="1"/>
            <a:r>
              <a:rPr lang="en-US" dirty="0" err="1" smtClean="0"/>
              <a:t>JScript</a:t>
            </a:r>
            <a:r>
              <a:rPr lang="en-US" dirty="0" smtClean="0"/>
              <a:t> </a:t>
            </a:r>
            <a:r>
              <a:rPr lang="en-US" dirty="0"/>
              <a:t>(Microsoft’s version of JavaScript), </a:t>
            </a:r>
            <a:endParaRPr lang="en-US" dirty="0" smtClean="0"/>
          </a:p>
          <a:p>
            <a:pPr lvl="1"/>
            <a:r>
              <a:rPr lang="en-US" dirty="0" smtClean="0"/>
              <a:t>F</a:t>
            </a:r>
            <a:r>
              <a:rPr lang="en-US" dirty="0"/>
              <a:t># (a </a:t>
            </a:r>
            <a:r>
              <a:rPr lang="en-US" dirty="0" smtClean="0"/>
              <a:t>functional language</a:t>
            </a:r>
            <a:r>
              <a:rPr lang="en-US" dirty="0"/>
              <a:t>), </a:t>
            </a:r>
            <a:endParaRPr lang="en-US" dirty="0" smtClean="0"/>
          </a:p>
          <a:p>
            <a:pPr lvl="1"/>
            <a:r>
              <a:rPr lang="en-US" dirty="0" smtClean="0"/>
              <a:t>C</a:t>
            </a:r>
            <a:r>
              <a:rPr lang="en-US" dirty="0"/>
              <a:t>++/CLI.</a:t>
            </a:r>
          </a:p>
        </p:txBody>
      </p:sp>
    </p:spTree>
    <p:extLst>
      <p:ext uri="{BB962C8B-B14F-4D97-AF65-F5344CB8AC3E}">
        <p14:creationId xmlns:p14="http://schemas.microsoft.com/office/powerpoint/2010/main" val="180651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Language Categories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Language Design Trade-Offs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so many important but conflicting </a:t>
            </a:r>
            <a:r>
              <a:rPr lang="en-US" dirty="0" smtClean="0"/>
              <a:t>criteria for </a:t>
            </a:r>
            <a:r>
              <a:rPr lang="en-US" dirty="0" err="1" smtClean="0"/>
              <a:t>desiging</a:t>
            </a:r>
            <a:r>
              <a:rPr lang="en-US" dirty="0" smtClean="0"/>
              <a:t> a new languages.</a:t>
            </a:r>
          </a:p>
          <a:p>
            <a:pPr algn="just"/>
            <a:r>
              <a:rPr lang="en-US" dirty="0" smtClean="0"/>
              <a:t>Two </a:t>
            </a:r>
            <a:r>
              <a:rPr lang="en-US" dirty="0"/>
              <a:t>criteria that conflict are reliability and cost of execution. </a:t>
            </a:r>
            <a:endParaRPr lang="en-US" dirty="0" smtClean="0"/>
          </a:p>
          <a:p>
            <a:pPr algn="just"/>
            <a:r>
              <a:rPr lang="en-US" dirty="0" smtClean="0"/>
              <a:t>For example.</a:t>
            </a:r>
          </a:p>
          <a:p>
            <a:pPr lvl="1" algn="just"/>
            <a:r>
              <a:rPr lang="en-US" dirty="0" smtClean="0"/>
              <a:t>in all </a:t>
            </a:r>
            <a:r>
              <a:rPr lang="en-US" dirty="0"/>
              <a:t>references to array </a:t>
            </a:r>
            <a:r>
              <a:rPr lang="en-US" dirty="0" smtClean="0"/>
              <a:t>element </a:t>
            </a:r>
            <a:r>
              <a:rPr lang="en-US" dirty="0"/>
              <a:t>be </a:t>
            </a:r>
            <a:r>
              <a:rPr lang="en-US" dirty="0" smtClean="0"/>
              <a:t>checked to </a:t>
            </a:r>
            <a:r>
              <a:rPr lang="en-US" dirty="0"/>
              <a:t>ensure that the index or indices are in their legal ranges. </a:t>
            </a:r>
            <a:endParaRPr lang="en-US" dirty="0" smtClean="0"/>
          </a:p>
          <a:p>
            <a:pPr lvl="1" algn="just"/>
            <a:r>
              <a:rPr lang="en-US" dirty="0" smtClean="0"/>
              <a:t>This </a:t>
            </a:r>
            <a:r>
              <a:rPr lang="en-US" dirty="0"/>
              <a:t>step adds a </a:t>
            </a:r>
            <a:r>
              <a:rPr lang="en-US" dirty="0" smtClean="0"/>
              <a:t>great deal </a:t>
            </a:r>
            <a:r>
              <a:rPr lang="en-US" dirty="0"/>
              <a:t>to the cost of execution of Java programs that contain large numbers of </a:t>
            </a:r>
            <a:r>
              <a:rPr lang="en-US" dirty="0" smtClean="0"/>
              <a:t>references to </a:t>
            </a:r>
            <a:r>
              <a:rPr lang="en-US" dirty="0"/>
              <a:t>array elements. </a:t>
            </a:r>
            <a:endParaRPr lang="en-US" dirty="0" smtClean="0"/>
          </a:p>
          <a:p>
            <a:pPr lvl="1" algn="just"/>
            <a:r>
              <a:rPr lang="en-US" dirty="0" smtClean="0"/>
              <a:t>C </a:t>
            </a:r>
            <a:r>
              <a:rPr lang="en-US" dirty="0"/>
              <a:t>does not require index range checking, so C </a:t>
            </a:r>
            <a:r>
              <a:rPr lang="en-US" dirty="0" smtClean="0"/>
              <a:t>programs execute </a:t>
            </a:r>
            <a:r>
              <a:rPr lang="en-US" dirty="0"/>
              <a:t>faster than semantically equivalent Java programs, </a:t>
            </a:r>
            <a:endParaRPr lang="en-US" dirty="0" smtClean="0"/>
          </a:p>
          <a:p>
            <a:pPr lvl="1" algn="just"/>
            <a:r>
              <a:rPr lang="en-US" dirty="0" smtClean="0"/>
              <a:t>although </a:t>
            </a:r>
            <a:r>
              <a:rPr lang="en-US" dirty="0"/>
              <a:t>Java </a:t>
            </a:r>
            <a:r>
              <a:rPr lang="en-US" dirty="0" smtClean="0"/>
              <a:t>programs are </a:t>
            </a:r>
            <a:r>
              <a:rPr lang="en-US" dirty="0"/>
              <a:t>more reliable. The designers of Java traded execution efficiency for reliability.</a:t>
            </a:r>
          </a:p>
        </p:txBody>
      </p:sp>
    </p:spTree>
    <p:extLst>
      <p:ext uri="{BB962C8B-B14F-4D97-AF65-F5344CB8AC3E}">
        <p14:creationId xmlns:p14="http://schemas.microsoft.com/office/powerpoint/2010/main" val="271089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Methods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495800"/>
          </a:xfrm>
        </p:spPr>
        <p:txBody>
          <a:bodyPr>
            <a:noAutofit/>
          </a:bodyPr>
          <a:lstStyle/>
          <a:p>
            <a:pPr algn="just"/>
            <a:r>
              <a:rPr lang="en-US" sz="2000" dirty="0"/>
              <a:t>Language implementation system cannot be the only software on a computer. Also required is a large collection of programs, called the operating system, which supplies higher-level primitives than those of the machine language.</a:t>
            </a:r>
          </a:p>
          <a:p>
            <a:pPr marL="0" indent="0"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The operating system and language implementations are layered over the machine language interface of a computer. </a:t>
            </a:r>
          </a:p>
          <a:p>
            <a:pPr algn="just"/>
            <a:r>
              <a:rPr lang="en-US" sz="2000" dirty="0"/>
              <a:t>These layers can be thought of as virtual computers, providing interfaces to the user at higher levels.</a:t>
            </a:r>
          </a:p>
          <a:p>
            <a:r>
              <a:rPr lang="en-US" sz="2000" dirty="0"/>
              <a:t>For example, </a:t>
            </a:r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operating system and a C compiler provide a virtual C computer.</a:t>
            </a:r>
          </a:p>
          <a:p>
            <a:pPr lvl="1"/>
            <a:r>
              <a:rPr lang="en-US" sz="2000" dirty="0"/>
              <a:t>With other compilers, a machine can become other kinds of virtual </a:t>
            </a:r>
            <a:r>
              <a:rPr lang="en-US" sz="2000" dirty="0" smtClean="0"/>
              <a:t>computers. Most </a:t>
            </a:r>
            <a:r>
              <a:rPr lang="en-US" sz="2000" dirty="0"/>
              <a:t>computer systems provide several different virtual computers.</a:t>
            </a:r>
          </a:p>
          <a:p>
            <a:pPr lvl="1"/>
            <a:r>
              <a:rPr lang="en-US" sz="2000" dirty="0"/>
              <a:t>User programs form another layer over the top of the layer of virtual computers.</a:t>
            </a:r>
          </a:p>
        </p:txBody>
      </p:sp>
    </p:spTree>
    <p:extLst>
      <p:ext uri="{BB962C8B-B14F-4D97-AF65-F5344CB8AC3E}">
        <p14:creationId xmlns:p14="http://schemas.microsoft.com/office/powerpoint/2010/main" val="8182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 Methods 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56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High Level programs </a:t>
            </a:r>
            <a:r>
              <a:rPr lang="en-US" dirty="0"/>
              <a:t>can be translated into machine language, </a:t>
            </a:r>
            <a:r>
              <a:rPr lang="en-US" dirty="0" smtClean="0"/>
              <a:t>which can </a:t>
            </a:r>
            <a:r>
              <a:rPr lang="en-US" dirty="0"/>
              <a:t>be executed directly on the computer. This method is called a </a:t>
            </a:r>
            <a:r>
              <a:rPr lang="en-US" b="1" dirty="0" smtClean="0"/>
              <a:t>compiler </a:t>
            </a:r>
            <a:r>
              <a:rPr lang="en-US" b="1" dirty="0"/>
              <a:t>implementation </a:t>
            </a:r>
            <a:r>
              <a:rPr lang="en-US" dirty="0"/>
              <a:t>and </a:t>
            </a:r>
            <a:endParaRPr lang="en-US" dirty="0" smtClean="0"/>
          </a:p>
          <a:p>
            <a:pPr algn="just"/>
            <a:r>
              <a:rPr lang="en-US" dirty="0" smtClean="0"/>
              <a:t>It has </a:t>
            </a:r>
            <a:r>
              <a:rPr lang="en-US" dirty="0"/>
              <a:t>the advantage of very fast program execution, </a:t>
            </a:r>
            <a:r>
              <a:rPr lang="en-US" dirty="0" smtClean="0"/>
              <a:t>once the </a:t>
            </a:r>
            <a:r>
              <a:rPr lang="en-US" dirty="0"/>
              <a:t>translation process is complete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Examples </a:t>
            </a:r>
            <a:r>
              <a:rPr lang="en-US" dirty="0"/>
              <a:t>C, COBOL, C++, and </a:t>
            </a:r>
            <a:r>
              <a:rPr lang="en-US" dirty="0" smtClean="0"/>
              <a:t>Ada.</a:t>
            </a:r>
          </a:p>
          <a:p>
            <a:pPr algn="just"/>
            <a:r>
              <a:rPr lang="en-US" dirty="0" smtClean="0"/>
              <a:t>Compilation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23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613648" cy="4495800"/>
          </a:xfrm>
        </p:spPr>
        <p:txBody>
          <a:bodyPr/>
          <a:lstStyle/>
          <a:p>
            <a:pPr marL="0" indent="0" algn="just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2031304"/>
            <a:ext cx="9647653" cy="4572000"/>
            <a:chOff x="457200" y="1524000"/>
            <a:chExt cx="9647653" cy="457200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1524000"/>
              <a:ext cx="1914525" cy="457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2557"/>
            <a:stretch/>
          </p:blipFill>
          <p:spPr bwMode="auto">
            <a:xfrm>
              <a:off x="2103853" y="3009900"/>
              <a:ext cx="4495800" cy="13992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99653" y="2056942"/>
              <a:ext cx="3505200" cy="3495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cxnSp>
        <p:nvCxnSpPr>
          <p:cNvPr id="22" name="Straight Connector 21"/>
          <p:cNvCxnSpPr/>
          <p:nvPr/>
        </p:nvCxnSpPr>
        <p:spPr>
          <a:xfrm>
            <a:off x="1414462" y="4164904"/>
            <a:ext cx="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414462" y="4317304"/>
            <a:ext cx="6893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2103853" y="2819400"/>
            <a:ext cx="0" cy="14979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03853" y="2819400"/>
            <a:ext cx="5631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667000" y="2819400"/>
            <a:ext cx="0" cy="381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9" name="Straight Connector 3078"/>
          <p:cNvCxnSpPr/>
          <p:nvPr/>
        </p:nvCxnSpPr>
        <p:spPr>
          <a:xfrm>
            <a:off x="1828800" y="5257800"/>
            <a:ext cx="1066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1" name="Straight Arrow Connector 3080"/>
          <p:cNvCxnSpPr/>
          <p:nvPr/>
        </p:nvCxnSpPr>
        <p:spPr>
          <a:xfrm flipH="1" flipV="1">
            <a:off x="2819400" y="4317304"/>
            <a:ext cx="76200" cy="9404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3" name="Straight Connector 3082"/>
          <p:cNvCxnSpPr>
            <a:endCxn id="4" idx="2"/>
          </p:cNvCxnSpPr>
          <p:nvPr/>
        </p:nvCxnSpPr>
        <p:spPr>
          <a:xfrm>
            <a:off x="1143000" y="6096000"/>
            <a:ext cx="3316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5" name="Straight Arrow Connector 3084"/>
          <p:cNvCxnSpPr>
            <a:stCxn id="4" idx="2"/>
          </p:cNvCxnSpPr>
          <p:nvPr/>
        </p:nvCxnSpPr>
        <p:spPr>
          <a:xfrm flipH="1" flipV="1">
            <a:off x="4351753" y="4317304"/>
            <a:ext cx="107471" cy="17786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9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Interpretation.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Harish Tiwari, SPSU, Udaipur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/>
              <a:t>programs are interpreted by another </a:t>
            </a:r>
            <a:r>
              <a:rPr lang="en-US" dirty="0" smtClean="0"/>
              <a:t>program called </a:t>
            </a:r>
            <a:r>
              <a:rPr lang="en-US" dirty="0"/>
              <a:t>an interpreter, with no translation whatever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interpreter </a:t>
            </a:r>
            <a:r>
              <a:rPr lang="en-US" dirty="0" smtClean="0"/>
              <a:t>program acts </a:t>
            </a:r>
            <a:r>
              <a:rPr lang="en-US" dirty="0"/>
              <a:t>as a software simulation of a machine whose fetch-execute cycle deals </a:t>
            </a:r>
            <a:r>
              <a:rPr lang="en-US" dirty="0" smtClean="0"/>
              <a:t>with high-level </a:t>
            </a:r>
            <a:r>
              <a:rPr lang="en-US" dirty="0"/>
              <a:t>language program statements rather than machine instructions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This software </a:t>
            </a:r>
            <a:r>
              <a:rPr lang="en-US" dirty="0"/>
              <a:t>simulation obviously provides a virtual machine for the language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LISP was </a:t>
            </a:r>
            <a:r>
              <a:rPr lang="en-US" dirty="0"/>
              <a:t>purely interpreted,</a:t>
            </a:r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236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336</TotalTime>
  <Words>1191</Words>
  <Application>Microsoft Office PowerPoint</Application>
  <PresentationFormat>On-screen Show (4:3)</PresentationFormat>
  <Paragraphs>131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 CS-255 Programming Languages</vt:lpstr>
      <vt:lpstr>UNIT 1- Introduction to Programming language</vt:lpstr>
      <vt:lpstr>Language Categories</vt:lpstr>
      <vt:lpstr>Language Design Trade-Offs.</vt:lpstr>
      <vt:lpstr>Implementation Methods .</vt:lpstr>
      <vt:lpstr>Implementation Methods .</vt:lpstr>
      <vt:lpstr>Compilation.</vt:lpstr>
      <vt:lpstr>Compilation.</vt:lpstr>
      <vt:lpstr>Pure Interpretation.</vt:lpstr>
      <vt:lpstr>Pure Interpretation.</vt:lpstr>
      <vt:lpstr>Pure Interpretation(2)</vt:lpstr>
      <vt:lpstr>Hybrid Implementation Systems</vt:lpstr>
      <vt:lpstr>Hybrid Implementation Systems</vt:lpstr>
      <vt:lpstr>Hybrid Implementation Systems</vt:lpstr>
      <vt:lpstr>Hybrid Implementation Systems</vt:lpstr>
      <vt:lpstr>Preprocessors</vt:lpstr>
      <vt:lpstr>PowerPoint Presentation</vt:lpstr>
      <vt:lpstr>PowerPoint Presentation</vt:lpstr>
      <vt:lpstr>Programming Environments.</vt:lpstr>
      <vt:lpstr>Programming Environments.</vt:lpstr>
      <vt:lpstr>Programming Environments.</vt:lpstr>
      <vt:lpstr>Programming Environments.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CS-255 Programming Languages</dc:title>
  <dc:creator>Harish Tiwari</dc:creator>
  <cp:lastModifiedBy>Harish</cp:lastModifiedBy>
  <cp:revision>163</cp:revision>
  <dcterms:created xsi:type="dcterms:W3CDTF">2006-08-16T00:00:00Z</dcterms:created>
  <dcterms:modified xsi:type="dcterms:W3CDTF">2019-01-27T17:44:41Z</dcterms:modified>
</cp:coreProperties>
</file>