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556" r:id="rId3"/>
    <p:sldId id="603" r:id="rId4"/>
    <p:sldId id="604" r:id="rId5"/>
    <p:sldId id="606" r:id="rId6"/>
    <p:sldId id="605" r:id="rId7"/>
    <p:sldId id="607" r:id="rId8"/>
    <p:sldId id="608" r:id="rId9"/>
    <p:sldId id="609" r:id="rId10"/>
    <p:sldId id="557" r:id="rId11"/>
    <p:sldId id="610" r:id="rId12"/>
    <p:sldId id="611" r:id="rId13"/>
    <p:sldId id="612" r:id="rId14"/>
    <p:sldId id="656" r:id="rId15"/>
    <p:sldId id="657" r:id="rId16"/>
    <p:sldId id="658" r:id="rId17"/>
    <p:sldId id="659" r:id="rId18"/>
    <p:sldId id="6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347"/>
    <a:srgbClr val="25ABE2"/>
    <a:srgbClr val="7CA65F"/>
    <a:srgbClr val="C0243C"/>
    <a:srgbClr val="689FDA"/>
    <a:srgbClr val="E04F5F"/>
    <a:srgbClr val="93DAB1"/>
    <a:srgbClr val="702C79"/>
    <a:srgbClr val="ACACAC"/>
    <a:srgbClr val="C57A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87" autoAdjust="0"/>
    <p:restoredTop sz="88869" autoAdjust="0"/>
  </p:normalViewPr>
  <p:slideViewPr>
    <p:cSldViewPr snapToGrid="0">
      <p:cViewPr>
        <p:scale>
          <a:sx n="90" d="100"/>
          <a:sy n="90" d="100"/>
        </p:scale>
        <p:origin x="-202" y="-58"/>
      </p:cViewPr>
      <p:guideLst>
        <p:guide orient="horz" pos="2160"/>
        <p:guide pos="3840"/>
      </p:guideLst>
    </p:cSldViewPr>
  </p:slideViewPr>
  <p:notesTextViewPr>
    <p:cViewPr>
      <p:scale>
        <a:sx n="125" d="100"/>
        <a:sy n="125" d="100"/>
      </p:scale>
      <p:origin x="0" y="0"/>
    </p:cViewPr>
  </p:notesTextViewPr>
  <p:sorterViewPr>
    <p:cViewPr>
      <p:scale>
        <a:sx n="70" d="100"/>
        <a:sy n="70" d="100"/>
      </p:scale>
      <p:origin x="0" y="-128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9476A-275A-4D38-B857-788AAEAC94C0}" type="datetimeFigureOut">
              <a:rPr lang="en-IN" smtClean="0"/>
              <a:t>08-08-2019</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6AB637-DE7B-412A-905E-BF65587B459D}" type="slidenum">
              <a:rPr lang="en-IN" smtClean="0"/>
              <a:t>‹#›</a:t>
            </a:fld>
            <a:endParaRPr lang="en-IN" dirty="0"/>
          </a:p>
        </p:txBody>
      </p:sp>
    </p:spTree>
    <p:extLst>
      <p:ext uri="{BB962C8B-B14F-4D97-AF65-F5344CB8AC3E}">
        <p14:creationId xmlns:p14="http://schemas.microsoft.com/office/powerpoint/2010/main" val="149059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1</a:t>
            </a:fld>
            <a:endParaRPr lang="en-IN" dirty="0"/>
          </a:p>
        </p:txBody>
      </p:sp>
    </p:spTree>
    <p:extLst>
      <p:ext uri="{BB962C8B-B14F-4D97-AF65-F5344CB8AC3E}">
        <p14:creationId xmlns:p14="http://schemas.microsoft.com/office/powerpoint/2010/main" val="4070571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4</a:t>
            </a:fld>
            <a:endParaRPr lang="en-IN" dirty="0"/>
          </a:p>
        </p:txBody>
      </p:sp>
    </p:spTree>
    <p:extLst>
      <p:ext uri="{BB962C8B-B14F-4D97-AF65-F5344CB8AC3E}">
        <p14:creationId xmlns:p14="http://schemas.microsoft.com/office/powerpoint/2010/main" val="327540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following is sample </a:t>
            </a:r>
            <a:r>
              <a:rPr lang="en-US" sz="1200" b="0" i="0" kern="1200" dirty="0" err="1" smtClean="0">
                <a:solidFill>
                  <a:schemeClr val="tx1"/>
                </a:solidFill>
                <a:effectLst/>
                <a:latin typeface="+mn-lt"/>
                <a:ea typeface="+mn-ea"/>
                <a:cs typeface="+mn-cs"/>
              </a:rPr>
              <a:t>grub.conf</a:t>
            </a:r>
            <a:r>
              <a:rPr lang="en-US" sz="1200" b="0" i="0" kern="1200" dirty="0" smtClean="0">
                <a:solidFill>
                  <a:schemeClr val="tx1"/>
                </a:solidFill>
                <a:effectLst/>
                <a:latin typeface="+mn-lt"/>
                <a:ea typeface="+mn-ea"/>
                <a:cs typeface="+mn-cs"/>
              </a:rPr>
              <a:t> of CentOS.</a:t>
            </a:r>
          </a:p>
          <a:p>
            <a:endParaRPr lang="en-US" sz="1200" b="0" i="0" kern="1200" dirty="0" smtClean="0">
              <a:solidFill>
                <a:schemeClr val="tx1"/>
              </a:solidFill>
              <a:effectLst/>
              <a:latin typeface="+mn-lt"/>
              <a:ea typeface="+mn-ea"/>
              <a:cs typeface="+mn-cs"/>
            </a:endParaRPr>
          </a:p>
          <a:p>
            <a:r>
              <a:rPr lang="en-US" dirty="0" smtClean="0"/>
              <a:t>#boot=/dev/</a:t>
            </a:r>
            <a:r>
              <a:rPr lang="en-US" dirty="0" err="1" smtClean="0"/>
              <a:t>sda</a:t>
            </a:r>
            <a:endParaRPr lang="en-US" dirty="0" smtClean="0"/>
          </a:p>
          <a:p>
            <a:r>
              <a:rPr lang="en-US" dirty="0" smtClean="0"/>
              <a:t>default=0</a:t>
            </a:r>
          </a:p>
          <a:p>
            <a:r>
              <a:rPr lang="en-US" dirty="0" smtClean="0"/>
              <a:t>timeout=5</a:t>
            </a:r>
          </a:p>
          <a:p>
            <a:r>
              <a:rPr lang="en-US" dirty="0" err="1" smtClean="0"/>
              <a:t>splashimage</a:t>
            </a:r>
            <a:r>
              <a:rPr lang="en-US" dirty="0" smtClean="0"/>
              <a:t>=(hd0,0)/boot/grub/splash.xpm.gz</a:t>
            </a:r>
          </a:p>
          <a:p>
            <a:r>
              <a:rPr lang="en-US" dirty="0" err="1" smtClean="0"/>
              <a:t>hiddenmenu</a:t>
            </a:r>
            <a:endParaRPr lang="en-US" dirty="0" smtClean="0"/>
          </a:p>
          <a:p>
            <a:r>
              <a:rPr lang="en-US" dirty="0" smtClean="0"/>
              <a:t>title CentOS (2.6.18-194.el5PAE)</a:t>
            </a:r>
          </a:p>
          <a:p>
            <a:r>
              <a:rPr lang="en-US" dirty="0" smtClean="0"/>
              <a:t>          root (hd0,0)</a:t>
            </a:r>
          </a:p>
          <a:p>
            <a:r>
              <a:rPr lang="en-US" dirty="0" smtClean="0"/>
              <a:t>          kernel /boot/vmlinuz-2.6.18-194.el5PAE </a:t>
            </a:r>
            <a:r>
              <a:rPr lang="en-US" dirty="0" err="1" smtClean="0"/>
              <a:t>ro</a:t>
            </a:r>
            <a:r>
              <a:rPr lang="en-US" dirty="0" smtClean="0"/>
              <a:t> root=LABEL=/</a:t>
            </a:r>
          </a:p>
          <a:p>
            <a:r>
              <a:rPr lang="en-US" dirty="0" smtClean="0"/>
              <a:t>          </a:t>
            </a:r>
            <a:r>
              <a:rPr lang="en-US" dirty="0" err="1" smtClean="0"/>
              <a:t>initrd</a:t>
            </a:r>
            <a:r>
              <a:rPr lang="en-US" dirty="0" smtClean="0"/>
              <a:t> /boot/initrd-2.6.18-194.el5PAE.img</a:t>
            </a:r>
          </a:p>
          <a:p>
            <a:endParaRPr lang="en-US" dirty="0" smtClean="0"/>
          </a:p>
          <a:p>
            <a:r>
              <a:rPr lang="en-US" sz="1200" b="0" i="0" kern="1200" dirty="0" smtClean="0">
                <a:solidFill>
                  <a:schemeClr val="tx1"/>
                </a:solidFill>
                <a:effectLst/>
                <a:latin typeface="+mn-lt"/>
                <a:ea typeface="+mn-ea"/>
                <a:cs typeface="+mn-cs"/>
              </a:rPr>
              <a:t>As you notice from the above info, it contains kernel and </a:t>
            </a:r>
            <a:r>
              <a:rPr lang="en-US" sz="1200" b="0" i="0" kern="1200" dirty="0" err="1" smtClean="0">
                <a:solidFill>
                  <a:schemeClr val="tx1"/>
                </a:solidFill>
                <a:effectLst/>
                <a:latin typeface="+mn-lt"/>
                <a:ea typeface="+mn-ea"/>
                <a:cs typeface="+mn-cs"/>
              </a:rPr>
              <a:t>initrd</a:t>
            </a:r>
            <a:r>
              <a:rPr lang="en-US" sz="1200" b="0" i="0" kern="1200" dirty="0" smtClean="0">
                <a:solidFill>
                  <a:schemeClr val="tx1"/>
                </a:solidFill>
                <a:effectLst/>
                <a:latin typeface="+mn-lt"/>
                <a:ea typeface="+mn-ea"/>
                <a:cs typeface="+mn-cs"/>
              </a:rPr>
              <a:t> image.</a:t>
            </a:r>
          </a:p>
          <a:p>
            <a:r>
              <a:rPr lang="en-US" sz="1200" b="0" i="0" kern="1200" dirty="0" smtClean="0">
                <a:solidFill>
                  <a:schemeClr val="tx1"/>
                </a:solidFill>
                <a:effectLst/>
                <a:latin typeface="+mn-lt"/>
                <a:ea typeface="+mn-ea"/>
                <a:cs typeface="+mn-cs"/>
              </a:rPr>
              <a:t>So, in simple terms GRUB just loads and executes Kernel and </a:t>
            </a:r>
            <a:r>
              <a:rPr lang="en-US" sz="1200" b="0" i="0" kern="1200" dirty="0" err="1" smtClean="0">
                <a:solidFill>
                  <a:schemeClr val="tx1"/>
                </a:solidFill>
                <a:effectLst/>
                <a:latin typeface="+mn-lt"/>
                <a:ea typeface="+mn-ea"/>
                <a:cs typeface="+mn-cs"/>
              </a:rPr>
              <a:t>initrd</a:t>
            </a:r>
            <a:r>
              <a:rPr lang="en-US" sz="1200" b="0" i="0" kern="1200" dirty="0" smtClean="0">
                <a:solidFill>
                  <a:schemeClr val="tx1"/>
                </a:solidFill>
                <a:effectLst/>
                <a:latin typeface="+mn-lt"/>
                <a:ea typeface="+mn-ea"/>
                <a:cs typeface="+mn-cs"/>
              </a:rPr>
              <a:t> images.</a:t>
            </a:r>
          </a:p>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5</a:t>
            </a:fld>
            <a:endParaRPr lang="en-IN" dirty="0"/>
          </a:p>
        </p:txBody>
      </p:sp>
    </p:spTree>
    <p:extLst>
      <p:ext uri="{BB962C8B-B14F-4D97-AF65-F5344CB8AC3E}">
        <p14:creationId xmlns:p14="http://schemas.microsoft.com/office/powerpoint/2010/main" val="3094313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7</a:t>
            </a:fld>
            <a:endParaRPr lang="en-IN" dirty="0"/>
          </a:p>
        </p:txBody>
      </p:sp>
    </p:spTree>
    <p:extLst>
      <p:ext uri="{BB962C8B-B14F-4D97-AF65-F5344CB8AC3E}">
        <p14:creationId xmlns:p14="http://schemas.microsoft.com/office/powerpoint/2010/main" val="2392648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8</a:t>
            </a:fld>
            <a:endParaRPr lang="en-IN" dirty="0"/>
          </a:p>
        </p:txBody>
      </p:sp>
    </p:spTree>
    <p:extLst>
      <p:ext uri="{BB962C8B-B14F-4D97-AF65-F5344CB8AC3E}">
        <p14:creationId xmlns:p14="http://schemas.microsoft.com/office/powerpoint/2010/main" val="1273782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9</a:t>
            </a:fld>
            <a:endParaRPr lang="en-IN" dirty="0"/>
          </a:p>
        </p:txBody>
      </p:sp>
    </p:spTree>
    <p:extLst>
      <p:ext uri="{BB962C8B-B14F-4D97-AF65-F5344CB8AC3E}">
        <p14:creationId xmlns:p14="http://schemas.microsoft.com/office/powerpoint/2010/main" val="1671866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6AB637-DE7B-412A-905E-BF65587B459D}" type="slidenum">
              <a:rPr lang="en-IN" smtClean="0"/>
              <a:t>10</a:t>
            </a:fld>
            <a:endParaRPr lang="en-IN" dirty="0"/>
          </a:p>
        </p:txBody>
      </p:sp>
    </p:spTree>
    <p:extLst>
      <p:ext uri="{BB962C8B-B14F-4D97-AF65-F5344CB8AC3E}">
        <p14:creationId xmlns:p14="http://schemas.microsoft.com/office/powerpoint/2010/main" val="789085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C9CB9E7-7084-435E-BDE9-2F1BA4EC8939}" type="datetime1">
              <a:rPr lang="en-IN" smtClean="0"/>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642501" y="6356350"/>
            <a:ext cx="393879"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370718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1BF4B1-77B2-4C3D-8667-4FBDE4D409DB}" type="datetime1">
              <a:rPr lang="en-IN" smtClean="0"/>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380156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3079E1-B1B2-41D8-96F7-A302CFB8AC0C}" type="datetime1">
              <a:rPr lang="en-IN" smtClean="0"/>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27398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F2BE05-C1D5-4A00-BD80-E6A2A264892A}" type="datetime1">
              <a:rPr lang="en-IN" smtClean="0"/>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11590986" y="6356349"/>
            <a:ext cx="432515" cy="365125"/>
          </a:xfrm>
        </p:spPr>
        <p:txBody>
          <a:bodyPr/>
          <a:lstStyle>
            <a:lvl1pPr>
              <a:defRPr>
                <a:solidFill>
                  <a:schemeClr val="accent2"/>
                </a:solidFill>
              </a:defRPr>
            </a:lvl1pPr>
          </a:lstStyle>
          <a:p>
            <a:fld id="{EF369875-3547-471E-A8DD-BB6BF69B36A1}" type="slidenum">
              <a:rPr lang="en-IN" smtClean="0"/>
              <a:pPr/>
              <a:t>‹#›</a:t>
            </a:fld>
            <a:endParaRPr lang="en-IN" dirty="0"/>
          </a:p>
        </p:txBody>
      </p:sp>
    </p:spTree>
    <p:extLst>
      <p:ext uri="{BB962C8B-B14F-4D97-AF65-F5344CB8AC3E}">
        <p14:creationId xmlns:p14="http://schemas.microsoft.com/office/powerpoint/2010/main" val="40914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E15888-409E-42A3-9E84-6EF39A2AB773}" type="datetime1">
              <a:rPr lang="en-IN" smtClean="0"/>
              <a:t>08-08-2019</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124356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E3D9606-C195-4F00-AA63-E3EF00114823}" type="datetime1">
              <a:rPr lang="en-IN" smtClean="0"/>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3130596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6DD4AA7-8689-4A50-8A8E-3AB8C74F7778}" type="datetime1">
              <a:rPr lang="en-IN" smtClean="0"/>
              <a:t>08-08-2019</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1569577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602FED3-7D32-4390-9275-C53DAC947E66}" type="datetime1">
              <a:rPr lang="en-IN" smtClean="0"/>
              <a:t>08-08-2019</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58762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27E66-7DAF-4E47-81F5-A440089C748E}" type="datetime1">
              <a:rPr lang="en-IN" smtClean="0"/>
              <a:t>08-08-2019</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190428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41EFEB-9ECA-43E0-AE09-915EDE23F0A9}" type="datetime1">
              <a:rPr lang="en-IN" smtClean="0"/>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60118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9EFCBB-FF0F-45AA-824A-5DF2573BAFB8}" type="datetime1">
              <a:rPr lang="en-IN" smtClean="0"/>
              <a:t>08-08-2019</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F369875-3547-471E-A8DD-BB6BF69B36A1}" type="slidenum">
              <a:rPr lang="en-IN" smtClean="0"/>
              <a:t>‹#›</a:t>
            </a:fld>
            <a:endParaRPr lang="en-IN" dirty="0"/>
          </a:p>
        </p:txBody>
      </p:sp>
    </p:spTree>
    <p:extLst>
      <p:ext uri="{BB962C8B-B14F-4D97-AF65-F5344CB8AC3E}">
        <p14:creationId xmlns:p14="http://schemas.microsoft.com/office/powerpoint/2010/main" val="26450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5EF50-5ECC-48BA-81DC-F08BF0523C74}" type="datetime1">
              <a:rPr lang="en-IN" smtClean="0"/>
              <a:t>08-08-2019</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69875-3547-471E-A8DD-BB6BF69B36A1}" type="slidenum">
              <a:rPr lang="en-IN" smtClean="0"/>
              <a:t>‹#›</a:t>
            </a:fld>
            <a:endParaRPr lang="en-IN" dirty="0"/>
          </a:p>
        </p:txBody>
      </p:sp>
    </p:spTree>
    <p:extLst>
      <p:ext uri="{BB962C8B-B14F-4D97-AF65-F5344CB8AC3E}">
        <p14:creationId xmlns:p14="http://schemas.microsoft.com/office/powerpoint/2010/main" val="4103042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p:cNvSpPr/>
          <p:nvPr/>
        </p:nvSpPr>
        <p:spPr>
          <a:xfrm>
            <a:off x="120770" y="99386"/>
            <a:ext cx="11904453" cy="1863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cxnSp>
        <p:nvCxnSpPr>
          <p:cNvPr id="12" name="Straight Connector 11"/>
          <p:cNvCxnSpPr/>
          <p:nvPr/>
        </p:nvCxnSpPr>
        <p:spPr>
          <a:xfrm>
            <a:off x="3219385" y="2277375"/>
            <a:ext cx="5796951"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312497" y="2735473"/>
            <a:ext cx="10248181" cy="3539430"/>
          </a:xfrm>
          <a:prstGeom prst="rect">
            <a:avLst/>
          </a:prstGeom>
        </p:spPr>
        <p:txBody>
          <a:bodyPr wrap="square">
            <a:spAutoFit/>
          </a:bodyPr>
          <a:lstStyle/>
          <a:p>
            <a:pPr algn="ctr" fontAlgn="auto">
              <a:spcBef>
                <a:spcPts val="0"/>
              </a:spcBef>
              <a:spcAft>
                <a:spcPts val="0"/>
              </a:spcAft>
              <a:defRPr/>
            </a:pPr>
            <a:r>
              <a:rPr lang="en-US" sz="4000" b="1" dirty="0" smtClean="0">
                <a:ln w="13462">
                  <a:noFill/>
                  <a:prstDash val="solid"/>
                </a:ln>
                <a:solidFill>
                  <a:schemeClr val="accent5">
                    <a:lumMod val="50000"/>
                  </a:schemeClr>
                </a:solidFill>
                <a:latin typeface="Helvetica" panose="020B0604020202020204" pitchFamily="2" charset="0"/>
                <a:cs typeface="Arial" panose="020B0604020202020204" pitchFamily="34" charset="0"/>
              </a:rPr>
              <a:t>Linux System Administration and Configuration</a:t>
            </a:r>
            <a:r>
              <a:rPr lang="en-US" sz="4000" b="1" spc="-20" dirty="0">
                <a:latin typeface="Helvetica" panose="020B0604020202020204" pitchFamily="2" charset="0"/>
                <a:cs typeface="Arial" panose="020B0604020202020204" pitchFamily="34" charset="0"/>
              </a:rPr>
              <a:t/>
            </a:r>
            <a:br>
              <a:rPr lang="en-US" sz="4000" b="1" spc="-20" dirty="0">
                <a:latin typeface="Helvetica" panose="020B0604020202020204" pitchFamily="2" charset="0"/>
                <a:cs typeface="Arial" panose="020B0604020202020204" pitchFamily="34" charset="0"/>
              </a:rPr>
            </a:br>
            <a:r>
              <a:rPr lang="en-US" sz="1000" b="1" spc="-20" dirty="0" smtClean="0">
                <a:latin typeface="Helvetica" panose="020B0604020202020204" pitchFamily="2" charset="0"/>
                <a:cs typeface="Arial" panose="020B0604020202020204" pitchFamily="34" charset="0"/>
              </a:rPr>
              <a:t/>
            </a:r>
            <a:br>
              <a:rPr lang="en-US" sz="1000" b="1" spc="-20" dirty="0" smtClean="0">
                <a:latin typeface="Helvetica" panose="020B0604020202020204" pitchFamily="2" charset="0"/>
                <a:cs typeface="Arial" panose="020B0604020202020204" pitchFamily="34" charset="0"/>
              </a:rPr>
            </a:br>
            <a:endParaRPr lang="en-US" sz="1000" b="1" spc="-20" dirty="0" smtClean="0">
              <a:latin typeface="Helvetica" panose="020B0604020202020204" pitchFamily="2" charset="0"/>
              <a:cs typeface="Arial" panose="020B0604020202020204" pitchFamily="34" charset="0"/>
            </a:endParaRPr>
          </a:p>
          <a:p>
            <a:pPr algn="ctr" fontAlgn="auto">
              <a:spcBef>
                <a:spcPts val="0"/>
              </a:spcBef>
              <a:spcAft>
                <a:spcPts val="0"/>
              </a:spcAft>
              <a:defRPr/>
            </a:pPr>
            <a:r>
              <a:rPr lang="en-IN" b="1" dirty="0" smtClean="0">
                <a:ln w="9525">
                  <a:noFill/>
                  <a:prstDash val="solid"/>
                </a:ln>
                <a:solidFill>
                  <a:schemeClr val="accent5"/>
                </a:solidFill>
                <a:latin typeface="Helvetica" panose="020B0604020202020204" pitchFamily="2" charset="0"/>
              </a:rPr>
              <a:t>Module Number: </a:t>
            </a:r>
            <a:r>
              <a:rPr lang="en-IN" sz="2000" b="1" dirty="0">
                <a:ln w="12700" cmpd="sng">
                  <a:noFill/>
                  <a:prstDash val="solid"/>
                </a:ln>
                <a:solidFill>
                  <a:schemeClr val="accent5"/>
                </a:solidFill>
                <a:latin typeface="Helvetica" panose="020B0604020202020204" pitchFamily="2" charset="0"/>
              </a:rPr>
              <a:t>01</a:t>
            </a:r>
          </a:p>
          <a:p>
            <a:pPr algn="ctr" fontAlgn="auto">
              <a:spcBef>
                <a:spcPts val="0"/>
              </a:spcBef>
              <a:spcAft>
                <a:spcPts val="0"/>
              </a:spcAft>
              <a:defRPr/>
            </a:pPr>
            <a:endParaRPr lang="en-IN" sz="1000" b="1" dirty="0" smtClean="0">
              <a:latin typeface="Helvetica" panose="020B0604020202020204" pitchFamily="2" charset="0"/>
            </a:endParaRPr>
          </a:p>
          <a:p>
            <a:pPr algn="ctr" fontAlgn="auto">
              <a:spcBef>
                <a:spcPts val="0"/>
              </a:spcBef>
              <a:spcAft>
                <a:spcPts val="0"/>
              </a:spcAft>
              <a:defRPr/>
            </a:pPr>
            <a:endParaRPr lang="en-IN" sz="1000" b="1" dirty="0" smtClean="0">
              <a:latin typeface="Helvetica" panose="020B0604020202020204" pitchFamily="2" charset="0"/>
            </a:endParaRPr>
          </a:p>
          <a:p>
            <a:pPr algn="ctr">
              <a:defRPr/>
            </a:pPr>
            <a:r>
              <a:rPr lang="en-GB" sz="2800" b="1" dirty="0" smtClean="0">
                <a:ln w="9525">
                  <a:noFill/>
                  <a:prstDash val="solid"/>
                </a:ln>
                <a:solidFill>
                  <a:schemeClr val="accent2"/>
                </a:solidFill>
                <a:latin typeface="Helvetica" panose="020B0604020202020204" pitchFamily="2" charset="0"/>
              </a:rPr>
              <a:t>Module Name: </a:t>
            </a:r>
            <a:r>
              <a:rPr lang="en-IN" sz="2800" b="1" dirty="0">
                <a:ln w="9525">
                  <a:noFill/>
                  <a:prstDash val="solid"/>
                </a:ln>
                <a:solidFill>
                  <a:schemeClr val="accent2"/>
                </a:solidFill>
                <a:latin typeface="Helvetica" panose="020B0604020202020204" pitchFamily="2" charset="0"/>
                <a:cs typeface="Arial" panose="020B0604020202020204" pitchFamily="34" charset="0"/>
              </a:rPr>
              <a:t>Introduction to </a:t>
            </a:r>
            <a:r>
              <a:rPr lang="en-IN" sz="2800" b="1" dirty="0" smtClean="0">
                <a:ln w="9525">
                  <a:noFill/>
                  <a:prstDash val="solid"/>
                </a:ln>
                <a:solidFill>
                  <a:schemeClr val="accent2"/>
                </a:solidFill>
                <a:latin typeface="Helvetica" panose="020B0604020202020204" pitchFamily="2" charset="0"/>
                <a:cs typeface="Arial" panose="020B0604020202020204" pitchFamily="34" charset="0"/>
              </a:rPr>
              <a:t>Linux</a:t>
            </a:r>
          </a:p>
          <a:p>
            <a:pPr algn="ctr">
              <a:defRPr/>
            </a:pPr>
            <a:endParaRPr lang="en-IN" sz="2000" b="1" dirty="0" smtClean="0">
              <a:solidFill>
                <a:schemeClr val="accent2"/>
              </a:solidFill>
              <a:latin typeface="Helvetica" panose="020B0604020202020204" pitchFamily="2" charset="0"/>
            </a:endParaRPr>
          </a:p>
          <a:p>
            <a:pPr algn="ctr">
              <a:defRPr/>
            </a:pPr>
            <a:r>
              <a:rPr lang="en-IN" sz="2000" b="1" smtClean="0">
                <a:ln w="12700" cmpd="sng">
                  <a:noFill/>
                  <a:prstDash val="solid"/>
                </a:ln>
                <a:solidFill>
                  <a:schemeClr val="accent2">
                    <a:lumMod val="50000"/>
                  </a:schemeClr>
                </a:solidFill>
                <a:latin typeface="Helvetica" panose="020B0604020202020204" pitchFamily="2" charset="0"/>
              </a:rPr>
              <a:t> </a:t>
            </a:r>
            <a:endParaRPr lang="en-IN" sz="2000" b="1" dirty="0">
              <a:ln w="12700" cmpd="sng">
                <a:noFill/>
                <a:prstDash val="solid"/>
              </a:ln>
              <a:solidFill>
                <a:schemeClr val="accent2">
                  <a:lumMod val="50000"/>
                </a:schemeClr>
              </a:solidFill>
              <a:latin typeface="Helvetica" panose="020B0604020202020204" pitchFamily="2" charset="0"/>
            </a:endParaRPr>
          </a:p>
          <a:p>
            <a:pPr algn="ctr">
              <a:defRPr/>
            </a:pPr>
            <a:endParaRPr lang="en-IN" b="1" dirty="0">
              <a:latin typeface="Helvetica" panose="020B0604020202020204" pitchFamily="2"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6336" y="2754084"/>
            <a:ext cx="2699545" cy="3181607"/>
          </a:xfrm>
          <a:prstGeom prst="rect">
            <a:avLst/>
          </a:prstGeom>
        </p:spPr>
      </p:pic>
    </p:spTree>
    <p:extLst>
      <p:ext uri="{BB962C8B-B14F-4D97-AF65-F5344CB8AC3E}">
        <p14:creationId xmlns:p14="http://schemas.microsoft.com/office/powerpoint/2010/main" val="3648023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10</a:t>
            </a:fld>
            <a:endParaRPr lang="en-IN" dirty="0"/>
          </a:p>
        </p:txBody>
      </p:sp>
      <p:sp>
        <p:nvSpPr>
          <p:cNvPr id="5" name="Rectangle 4"/>
          <p:cNvSpPr/>
          <p:nvPr/>
        </p:nvSpPr>
        <p:spPr>
          <a:xfrm>
            <a:off x="207034" y="1121184"/>
            <a:ext cx="11835441" cy="707886"/>
          </a:xfrm>
          <a:prstGeom prst="rect">
            <a:avLst/>
          </a:prstGeom>
        </p:spPr>
        <p:txBody>
          <a:bodyPr wrap="square">
            <a:spAutoFit/>
          </a:bodyPr>
          <a:lstStyle/>
          <a:p>
            <a:pPr marL="720000" lvl="6"/>
            <a:endParaRPr lang="en-IN" sz="2000" dirty="0">
              <a:latin typeface="Times New Roman" panose="02020603050405020304" pitchFamily="18" charset="0"/>
              <a:cs typeface="Times New Roman" panose="02020603050405020304" pitchFamily="18" charset="0"/>
            </a:endParaRPr>
          </a:p>
          <a:p>
            <a:pPr marL="720000" lvl="6"/>
            <a:endParaRPr lang="en-IN" sz="2000" dirty="0">
              <a:latin typeface="Times New Roman" panose="02020603050405020304" pitchFamily="18" charset="0"/>
              <a:cs typeface="Times New Roman" panose="02020603050405020304" pitchFamily="18" charset="0"/>
            </a:endParaRPr>
          </a:p>
        </p:txBody>
      </p:sp>
      <p:sp>
        <p:nvSpPr>
          <p:cNvPr id="6" name="Rectangle 5"/>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Log </a:t>
            </a:r>
            <a:r>
              <a:rPr lang="en-US" sz="2400" b="1" spc="-20" dirty="0">
                <a:latin typeface="Helvetica" panose="020B0604020202020204" pitchFamily="2" charset="0"/>
                <a:cs typeface="Arial" panose="020B0604020202020204" pitchFamily="34" charset="0"/>
              </a:rPr>
              <a:t>in and switch users in multiuser run </a:t>
            </a:r>
            <a:r>
              <a:rPr lang="en-US" sz="2400" b="1" spc="-20" dirty="0" smtClean="0">
                <a:latin typeface="Helvetica" panose="020B0604020202020204" pitchFamily="2" charset="0"/>
                <a:cs typeface="Arial" panose="020B0604020202020204" pitchFamily="34" charset="0"/>
              </a:rPr>
              <a:t>levels</a:t>
            </a:r>
            <a:endParaRPr lang="en-IN" sz="2400" b="1" spc="-20" dirty="0">
              <a:latin typeface="Helvetica" panose="020B0604020202020204" pitchFamily="2" charset="0"/>
              <a:cs typeface="Arial" panose="020B0604020202020204" pitchFamily="34" charset="0"/>
            </a:endParaRPr>
          </a:p>
        </p:txBody>
      </p:sp>
      <p:sp>
        <p:nvSpPr>
          <p:cNvPr id="2" name="Rectangle 1"/>
          <p:cNvSpPr/>
          <p:nvPr/>
        </p:nvSpPr>
        <p:spPr>
          <a:xfrm>
            <a:off x="267893" y="1258347"/>
            <a:ext cx="11323093" cy="5262979"/>
          </a:xfrm>
          <a:prstGeom prst="rect">
            <a:avLst/>
          </a:prstGeom>
        </p:spPr>
        <p:txBody>
          <a:bodyPr wrap="square">
            <a:spAutoFit/>
          </a:bodyPr>
          <a:lstStyle/>
          <a:p>
            <a:pPr marL="342900" indent="-34290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RHEL 7 systems are built to serve multiple users for a variety of needs and are very good at doing so simultaneously with little trouble. </a:t>
            </a:r>
            <a:endParaRPr lang="en-US" sz="2100" dirty="0" smtClean="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endParaRPr lang="en-US" sz="2100" dirty="0" smtClean="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This </a:t>
            </a:r>
            <a:r>
              <a:rPr lang="en-US" sz="2100" dirty="0">
                <a:latin typeface="Times New Roman" panose="02020603050405020304" pitchFamily="18" charset="0"/>
                <a:cs typeface="Times New Roman" panose="02020603050405020304" pitchFamily="18" charset="0"/>
              </a:rPr>
              <a:t>means that there must be some fairly stable and robust means of keeping those activities separate from one another and organized for efficient and reliable operation</a:t>
            </a:r>
            <a:r>
              <a:rPr lang="en-US" sz="2100" dirty="0" smtClean="0">
                <a:latin typeface="Times New Roman" panose="02020603050405020304" pitchFamily="18" charset="0"/>
                <a:cs typeface="Times New Roman" panose="02020603050405020304" pitchFamily="18" charset="0"/>
              </a:rPr>
              <a:t>.</a:t>
            </a:r>
          </a:p>
          <a:p>
            <a:pPr marL="342900" indent="-342900" algn="just">
              <a:buClr>
                <a:schemeClr val="accent5">
                  <a:lumMod val="50000"/>
                </a:schemeClr>
              </a:buClr>
              <a:buFont typeface="Wingdings" panose="05000000000000000000" pitchFamily="2" charset="2"/>
              <a:buChar char="Ø"/>
            </a:pPr>
            <a:endParaRPr lang="en-US" sz="2100" dirty="0" smtClean="0">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In addition to the way the file system is designed to organize files according to their purpose and sensitivity, all Unix/Linux systems have the ability to create users and groups to further isolate their respective accesses and functions</a:t>
            </a:r>
            <a:r>
              <a:rPr lang="en-US" sz="2100" dirty="0" smtClean="0">
                <a:latin typeface="Times New Roman" panose="02020603050405020304" pitchFamily="18" charset="0"/>
                <a:cs typeface="Times New Roman" panose="02020603050405020304" pitchFamily="18" charset="0"/>
              </a:rPr>
              <a:t>.</a:t>
            </a:r>
          </a:p>
          <a:p>
            <a:pPr marL="342900" indent="-342900" algn="just">
              <a:buClr>
                <a:schemeClr val="accent5">
                  <a:lumMod val="50000"/>
                </a:schemeClr>
              </a:buClr>
              <a:buFont typeface="Wingdings" panose="05000000000000000000" pitchFamily="2" charset="2"/>
              <a:buChar char="Ø"/>
            </a:pPr>
            <a:endParaRPr lang="en-US" sz="2100" dirty="0">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There are two basic divisions in Linux user account types: </a:t>
            </a:r>
          </a:p>
          <a:p>
            <a:pPr marL="1660525" lvl="1" indent="-342900" algn="just">
              <a:buClr>
                <a:schemeClr val="accent5">
                  <a:lumMod val="50000"/>
                </a:schemeClr>
              </a:buClr>
              <a:buFont typeface="Wingdings" panose="05000000000000000000" pitchFamily="2" charset="2"/>
              <a:buChar char="§"/>
            </a:pPr>
            <a:r>
              <a:rPr lang="en-US" sz="2100" b="1" i="1" dirty="0">
                <a:solidFill>
                  <a:srgbClr val="1A1A1A"/>
                </a:solidFill>
                <a:latin typeface="Times New Roman" panose="02020603050405020304" pitchFamily="18" charset="0"/>
                <a:cs typeface="Times New Roman" panose="02020603050405020304" pitchFamily="18" charset="0"/>
              </a:rPr>
              <a:t>Privileged (</a:t>
            </a:r>
            <a:r>
              <a:rPr lang="en-US" sz="2100" b="1" i="1" dirty="0" err="1" smtClean="0">
                <a:solidFill>
                  <a:srgbClr val="1A1A1A"/>
                </a:solidFill>
                <a:latin typeface="Times New Roman" panose="02020603050405020304" pitchFamily="18" charset="0"/>
                <a:cs typeface="Times New Roman" panose="02020603050405020304" pitchFamily="18" charset="0"/>
              </a:rPr>
              <a:t>Superuser</a:t>
            </a:r>
            <a:r>
              <a:rPr lang="en-US" sz="2100" b="1" i="1" dirty="0" smtClean="0">
                <a:solidFill>
                  <a:srgbClr val="1A1A1A"/>
                </a:solidFill>
                <a:latin typeface="Times New Roman" panose="02020603050405020304" pitchFamily="18" charset="0"/>
                <a:cs typeface="Times New Roman" panose="02020603050405020304" pitchFamily="18" charset="0"/>
              </a:rPr>
              <a:t>) </a:t>
            </a:r>
            <a:endParaRPr lang="en-US" sz="2100" b="1" i="1" dirty="0">
              <a:solidFill>
                <a:srgbClr val="1A1A1A"/>
              </a:solidFill>
              <a:latin typeface="Times New Roman" panose="02020603050405020304" pitchFamily="18" charset="0"/>
              <a:cs typeface="Times New Roman" panose="02020603050405020304" pitchFamily="18" charset="0"/>
            </a:endParaRPr>
          </a:p>
          <a:p>
            <a:pPr marL="1660525" lvl="1" indent="-342900" algn="just">
              <a:buClr>
                <a:schemeClr val="accent5">
                  <a:lumMod val="50000"/>
                </a:schemeClr>
              </a:buClr>
              <a:buFont typeface="Wingdings" panose="05000000000000000000" pitchFamily="2" charset="2"/>
              <a:buChar char="§"/>
            </a:pPr>
            <a:r>
              <a:rPr lang="en-US" sz="2100" b="1" i="1" dirty="0">
                <a:solidFill>
                  <a:srgbClr val="1A1A1A"/>
                </a:solidFill>
                <a:latin typeface="Times New Roman" panose="02020603050405020304" pitchFamily="18" charset="0"/>
                <a:cs typeface="Times New Roman" panose="02020603050405020304" pitchFamily="18" charset="0"/>
              </a:rPr>
              <a:t>Non-Privileged (everyone else</a:t>
            </a:r>
            <a:r>
              <a:rPr lang="en-US" sz="2100" b="1" i="1" dirty="0" smtClean="0">
                <a:solidFill>
                  <a:srgbClr val="1A1A1A"/>
                </a:solidFill>
                <a:latin typeface="Times New Roman" panose="02020603050405020304" pitchFamily="18" charset="0"/>
                <a:cs typeface="Times New Roman" panose="02020603050405020304" pitchFamily="18" charset="0"/>
              </a:rPr>
              <a:t>) </a:t>
            </a:r>
          </a:p>
          <a:p>
            <a:pPr marL="1660525" lvl="1" indent="-342900" algn="just">
              <a:buClr>
                <a:schemeClr val="accent5">
                  <a:lumMod val="50000"/>
                </a:schemeClr>
              </a:buClr>
              <a:buFont typeface="Wingdings" panose="05000000000000000000" pitchFamily="2" charset="2"/>
              <a:buChar char="§"/>
            </a:pPr>
            <a:endParaRPr lang="en-US" sz="2100" b="1" i="1" dirty="0" smtClean="0">
              <a:solidFill>
                <a:srgbClr val="1A1A1A"/>
              </a:solidFill>
              <a:latin typeface="Times New Roman" panose="02020603050405020304" pitchFamily="18" charset="0"/>
              <a:cs typeface="Times New Roman" panose="02020603050405020304" pitchFamily="18" charset="0"/>
            </a:endParaRPr>
          </a:p>
          <a:p>
            <a:pPr marL="349250" lvl="1" indent="-34925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When you log into a Linux box as the root user, you have complete control over everything the machine does, as well as all information stored in it</a:t>
            </a:r>
            <a:r>
              <a:rPr lang="en-US" sz="2100" dirty="0" smtClean="0">
                <a:solidFill>
                  <a:srgbClr val="1A1A1A"/>
                </a:solidFill>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1789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11</a:t>
            </a:fld>
            <a:endParaRPr lang="en-IN" dirty="0"/>
          </a:p>
        </p:txBody>
      </p:sp>
      <p:sp>
        <p:nvSpPr>
          <p:cNvPr id="5" name="Rectangle 4"/>
          <p:cNvSpPr/>
          <p:nvPr/>
        </p:nvSpPr>
        <p:spPr>
          <a:xfrm>
            <a:off x="207034" y="1121184"/>
            <a:ext cx="11835441" cy="707886"/>
          </a:xfrm>
          <a:prstGeom prst="rect">
            <a:avLst/>
          </a:prstGeom>
        </p:spPr>
        <p:txBody>
          <a:bodyPr wrap="square">
            <a:spAutoFit/>
          </a:bodyPr>
          <a:lstStyle/>
          <a:p>
            <a:pPr marL="720000" lvl="6"/>
            <a:endParaRPr lang="en-IN" sz="2000" dirty="0">
              <a:latin typeface="Times New Roman" panose="02020603050405020304" pitchFamily="18" charset="0"/>
              <a:cs typeface="Times New Roman" panose="02020603050405020304" pitchFamily="18" charset="0"/>
            </a:endParaRPr>
          </a:p>
          <a:p>
            <a:pPr marL="720000" lvl="6"/>
            <a:endParaRPr lang="en-IN" sz="2000" dirty="0">
              <a:latin typeface="Times New Roman" panose="02020603050405020304" pitchFamily="18" charset="0"/>
              <a:cs typeface="Times New Roman" panose="02020603050405020304" pitchFamily="18" charset="0"/>
            </a:endParaRPr>
          </a:p>
        </p:txBody>
      </p:sp>
      <p:sp>
        <p:nvSpPr>
          <p:cNvPr id="6" name="Rectangle 5"/>
          <p:cNvSpPr/>
          <p:nvPr/>
        </p:nvSpPr>
        <p:spPr>
          <a:xfrm>
            <a:off x="498285"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Log </a:t>
            </a:r>
            <a:r>
              <a:rPr lang="en-US" sz="2400" b="1" spc="-20" dirty="0">
                <a:latin typeface="Helvetica" panose="020B0604020202020204" pitchFamily="2" charset="0"/>
                <a:cs typeface="Arial" panose="020B0604020202020204" pitchFamily="34" charset="0"/>
              </a:rPr>
              <a:t>in and switch users in multiuser run </a:t>
            </a:r>
            <a:r>
              <a:rPr lang="en-US" sz="2400" b="1" spc="-20" dirty="0" smtClean="0">
                <a:latin typeface="Helvetica" panose="020B0604020202020204" pitchFamily="2" charset="0"/>
                <a:cs typeface="Arial" panose="020B0604020202020204" pitchFamily="34" charset="0"/>
              </a:rPr>
              <a:t>levels </a:t>
            </a:r>
            <a:endParaRPr lang="en-IN" sz="2400" b="1" i="1" spc="-20" dirty="0">
              <a:latin typeface="Helvetica" panose="020B0604020202020204" pitchFamily="2" charset="0"/>
              <a:cs typeface="Arial" panose="020B0604020202020204" pitchFamily="34" charset="0"/>
            </a:endParaRPr>
          </a:p>
        </p:txBody>
      </p:sp>
      <p:sp>
        <p:nvSpPr>
          <p:cNvPr id="2" name="Rectangle 1"/>
          <p:cNvSpPr/>
          <p:nvPr/>
        </p:nvSpPr>
        <p:spPr>
          <a:xfrm>
            <a:off x="498285" y="1475127"/>
            <a:ext cx="10744140" cy="4616648"/>
          </a:xfrm>
          <a:prstGeom prst="rect">
            <a:avLst/>
          </a:prstGeom>
        </p:spPr>
        <p:txBody>
          <a:bodyPr wrap="square">
            <a:spAutoFit/>
          </a:bodyPr>
          <a:lstStyle/>
          <a:p>
            <a:pPr marL="342900" indent="-342900" algn="just">
              <a:buClr>
                <a:schemeClr val="accent5">
                  <a:lumMod val="50000"/>
                </a:schemeClr>
              </a:buClr>
              <a:buFont typeface="Wingdings" panose="05000000000000000000" pitchFamily="2" charset="2"/>
              <a:buChar char="Ø"/>
            </a:pPr>
            <a:r>
              <a:rPr lang="en-US" sz="2100" dirty="0" smtClean="0">
                <a:solidFill>
                  <a:srgbClr val="1A1A1A"/>
                </a:solidFill>
                <a:latin typeface="Times New Roman" panose="02020603050405020304" pitchFamily="18" charset="0"/>
                <a:cs typeface="Times New Roman" panose="02020603050405020304" pitchFamily="18" charset="0"/>
              </a:rPr>
              <a:t>In </a:t>
            </a:r>
            <a:r>
              <a:rPr lang="en-US" sz="2100" dirty="0">
                <a:solidFill>
                  <a:srgbClr val="1A1A1A"/>
                </a:solidFill>
                <a:latin typeface="Times New Roman" panose="02020603050405020304" pitchFamily="18" charset="0"/>
                <a:cs typeface="Times New Roman" panose="02020603050405020304" pitchFamily="18" charset="0"/>
              </a:rPr>
              <a:t>RHEL 7’s default shell, bash, it is immediately apparent whether you are logged in as the </a:t>
            </a:r>
            <a:r>
              <a:rPr lang="en-US" sz="2100" b="1" dirty="0" err="1">
                <a:solidFill>
                  <a:srgbClr val="1A1A1A"/>
                </a:solidFill>
                <a:latin typeface="Times New Roman" panose="02020603050405020304" pitchFamily="18" charset="0"/>
                <a:cs typeface="Times New Roman" panose="02020603050405020304" pitchFamily="18" charset="0"/>
              </a:rPr>
              <a:t>superuser</a:t>
            </a:r>
            <a:r>
              <a:rPr lang="en-US" sz="2100" dirty="0">
                <a:solidFill>
                  <a:srgbClr val="1A1A1A"/>
                </a:solidFill>
                <a:latin typeface="Times New Roman" panose="02020603050405020304" pitchFamily="18" charset="0"/>
                <a:cs typeface="Times New Roman" panose="02020603050405020304" pitchFamily="18" charset="0"/>
              </a:rPr>
              <a:t> based simply on the style of prompt you see. When you are logged in as root, your prompt will end with a </a:t>
            </a:r>
            <a:r>
              <a:rPr lang="en-US" sz="2100" dirty="0" err="1">
                <a:solidFill>
                  <a:srgbClr val="1A1A1A"/>
                </a:solidFill>
                <a:latin typeface="Times New Roman" panose="02020603050405020304" pitchFamily="18" charset="0"/>
                <a:cs typeface="Times New Roman" panose="02020603050405020304" pitchFamily="18" charset="0"/>
              </a:rPr>
              <a:t>hashmark</a:t>
            </a:r>
            <a:r>
              <a:rPr lang="en-US" sz="2100" dirty="0">
                <a:solidFill>
                  <a:srgbClr val="1A1A1A"/>
                </a:solidFill>
                <a:latin typeface="Times New Roman" panose="02020603050405020304" pitchFamily="18" charset="0"/>
                <a:cs typeface="Times New Roman" panose="02020603050405020304" pitchFamily="18" charset="0"/>
              </a:rPr>
              <a:t>, like this:</a:t>
            </a:r>
          </a:p>
          <a:p>
            <a:pPr lvl="1" algn="just">
              <a:buClr>
                <a:schemeClr val="accent5">
                  <a:lumMod val="50000"/>
                </a:schemeClr>
              </a:buClr>
            </a:pPr>
            <a:r>
              <a:rPr lang="en-US" sz="2100" dirty="0" smtClean="0">
                <a:solidFill>
                  <a:srgbClr val="1A1A1A"/>
                </a:solidFill>
                <a:latin typeface="Times New Roman" panose="02020603050405020304" pitchFamily="18" charset="0"/>
                <a:cs typeface="Times New Roman" panose="02020603050405020304" pitchFamily="18" charset="0"/>
              </a:rPr>
              <a:t>		</a:t>
            </a:r>
            <a:r>
              <a:rPr lang="en-US" sz="2100" b="1" dirty="0" smtClean="0">
                <a:solidFill>
                  <a:srgbClr val="1A1A1A"/>
                </a:solidFill>
                <a:latin typeface="Times New Roman" panose="02020603050405020304" pitchFamily="18" charset="0"/>
                <a:cs typeface="Times New Roman" panose="02020603050405020304" pitchFamily="18" charset="0"/>
              </a:rPr>
              <a:t>[&lt;</a:t>
            </a:r>
            <a:r>
              <a:rPr lang="en-US" sz="2100" b="1" dirty="0" err="1">
                <a:solidFill>
                  <a:srgbClr val="1A1A1A"/>
                </a:solidFill>
                <a:latin typeface="Times New Roman" panose="02020603050405020304" pitchFamily="18" charset="0"/>
                <a:cs typeface="Times New Roman" panose="02020603050405020304" pitchFamily="18" charset="0"/>
              </a:rPr>
              <a:t>promptstuff</a:t>
            </a:r>
            <a:r>
              <a:rPr lang="en-US" sz="2100" b="1" dirty="0" smtClean="0">
                <a:solidFill>
                  <a:srgbClr val="1A1A1A"/>
                </a:solidFill>
                <a:latin typeface="Times New Roman" panose="02020603050405020304" pitchFamily="18" charset="0"/>
                <a:cs typeface="Times New Roman" panose="02020603050405020304" pitchFamily="18" charset="0"/>
              </a:rPr>
              <a:t>&gt;]#</a:t>
            </a:r>
          </a:p>
          <a:p>
            <a:pPr marL="800100" lvl="1" indent="-342900" algn="just">
              <a:buClr>
                <a:schemeClr val="accent5">
                  <a:lumMod val="50000"/>
                </a:schemeClr>
              </a:buClr>
              <a:buFont typeface="Wingdings" panose="05000000000000000000" pitchFamily="2" charset="2"/>
              <a:buChar char="Ø"/>
            </a:pPr>
            <a:endParaRPr lang="en-US" sz="2100" b="1"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When logged in as a mere mortal, the prompt will end with a </a:t>
            </a:r>
            <a:r>
              <a:rPr lang="en-US" sz="2100" b="1" dirty="0" smtClean="0">
                <a:solidFill>
                  <a:srgbClr val="1A1A1A"/>
                </a:solidFill>
                <a:latin typeface="Times New Roman" panose="02020603050405020304" pitchFamily="18" charset="0"/>
                <a:cs typeface="Times New Roman" panose="02020603050405020304" pitchFamily="18" charset="0"/>
              </a:rPr>
              <a:t>$.</a:t>
            </a:r>
          </a:p>
          <a:p>
            <a:pPr marL="342900" indent="-342900" algn="just">
              <a:buClr>
                <a:schemeClr val="accent5">
                  <a:lumMod val="50000"/>
                </a:schemeClr>
              </a:buClr>
              <a:buFont typeface="Wingdings" panose="05000000000000000000" pitchFamily="2" charset="2"/>
              <a:buChar char="Ø"/>
            </a:pPr>
            <a:endParaRPr lang="en-US" sz="2100" b="1"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To get more information about your current user account, such as user and group IDs, use the id command:</a:t>
            </a:r>
          </a:p>
          <a:p>
            <a:pPr marL="342900" algn="just">
              <a:buClr>
                <a:schemeClr val="accent5">
                  <a:lumMod val="50000"/>
                </a:schemeClr>
              </a:buClr>
            </a:pPr>
            <a:r>
              <a:rPr lang="en-US" sz="2100" b="1" dirty="0" smtClean="0">
                <a:solidFill>
                  <a:srgbClr val="1A1A1A"/>
                </a:solidFill>
                <a:latin typeface="Times New Roman" panose="02020603050405020304" pitchFamily="18" charset="0"/>
                <a:cs typeface="Times New Roman" panose="02020603050405020304" pitchFamily="18" charset="0"/>
              </a:rPr>
              <a:t>		$ id</a:t>
            </a:r>
          </a:p>
          <a:p>
            <a:pPr marL="685800" indent="-342900" algn="just">
              <a:buClr>
                <a:schemeClr val="accent5">
                  <a:lumMod val="50000"/>
                </a:schemeClr>
              </a:buClr>
              <a:buFont typeface="Wingdings" panose="05000000000000000000" pitchFamily="2" charset="2"/>
              <a:buChar char="Ø"/>
            </a:pPr>
            <a:endParaRPr lang="en-US" sz="2100" b="1"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100" dirty="0">
                <a:solidFill>
                  <a:srgbClr val="1A1A1A"/>
                </a:solidFill>
                <a:latin typeface="Times New Roman" panose="02020603050405020304" pitchFamily="18" charset="0"/>
                <a:cs typeface="Times New Roman" panose="02020603050405020304" pitchFamily="18" charset="0"/>
              </a:rPr>
              <a:t>For more information about the account, including expiration dates, etc. you can use the </a:t>
            </a:r>
            <a:r>
              <a:rPr lang="en-US" sz="2100" dirty="0" err="1">
                <a:solidFill>
                  <a:srgbClr val="1A1A1A"/>
                </a:solidFill>
                <a:latin typeface="Times New Roman" panose="02020603050405020304" pitchFamily="18" charset="0"/>
                <a:cs typeface="Times New Roman" panose="02020603050405020304" pitchFamily="18" charset="0"/>
              </a:rPr>
              <a:t>chage</a:t>
            </a:r>
            <a:r>
              <a:rPr lang="en-US" sz="2100" dirty="0">
                <a:solidFill>
                  <a:srgbClr val="1A1A1A"/>
                </a:solidFill>
                <a:latin typeface="Times New Roman" panose="02020603050405020304" pitchFamily="18" charset="0"/>
                <a:cs typeface="Times New Roman" panose="02020603050405020304" pitchFamily="18" charset="0"/>
              </a:rPr>
              <a:t> command:</a:t>
            </a:r>
          </a:p>
          <a:p>
            <a:pPr algn="just">
              <a:buClr>
                <a:schemeClr val="accent5">
                  <a:lumMod val="50000"/>
                </a:schemeClr>
              </a:buClr>
            </a:pPr>
            <a:r>
              <a:rPr lang="en-US" sz="2100" b="1" dirty="0" smtClean="0">
                <a:solidFill>
                  <a:srgbClr val="1A1A1A"/>
                </a:solidFill>
                <a:latin typeface="Times New Roman" panose="02020603050405020304" pitchFamily="18" charset="0"/>
                <a:cs typeface="Times New Roman" panose="02020603050405020304" pitchFamily="18" charset="0"/>
              </a:rPr>
              <a:t>		$ </a:t>
            </a:r>
            <a:r>
              <a:rPr lang="en-US" sz="2100" b="1" dirty="0" err="1">
                <a:solidFill>
                  <a:srgbClr val="1A1A1A"/>
                </a:solidFill>
                <a:latin typeface="Times New Roman" panose="02020603050405020304" pitchFamily="18" charset="0"/>
                <a:cs typeface="Times New Roman" panose="02020603050405020304" pitchFamily="18" charset="0"/>
              </a:rPr>
              <a:t>chage</a:t>
            </a:r>
            <a:r>
              <a:rPr lang="en-US" sz="2100" b="1" dirty="0">
                <a:solidFill>
                  <a:srgbClr val="1A1A1A"/>
                </a:solidFill>
                <a:latin typeface="Times New Roman" panose="02020603050405020304" pitchFamily="18" charset="0"/>
                <a:cs typeface="Times New Roman" panose="02020603050405020304" pitchFamily="18" charset="0"/>
              </a:rPr>
              <a:t> -l &lt;username&gt;</a:t>
            </a:r>
            <a:endParaRPr lang="en-US" sz="21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959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12</a:t>
            </a:fld>
            <a:endParaRPr lang="en-IN" dirty="0"/>
          </a:p>
        </p:txBody>
      </p:sp>
      <p:sp>
        <p:nvSpPr>
          <p:cNvPr id="5" name="Rectangle 4"/>
          <p:cNvSpPr/>
          <p:nvPr/>
        </p:nvSpPr>
        <p:spPr>
          <a:xfrm>
            <a:off x="207034" y="1121184"/>
            <a:ext cx="11835441" cy="707886"/>
          </a:xfrm>
          <a:prstGeom prst="rect">
            <a:avLst/>
          </a:prstGeom>
        </p:spPr>
        <p:txBody>
          <a:bodyPr wrap="square">
            <a:spAutoFit/>
          </a:bodyPr>
          <a:lstStyle/>
          <a:p>
            <a:pPr marL="720000" lvl="6"/>
            <a:endParaRPr lang="en-IN" sz="2000" dirty="0">
              <a:latin typeface="Times New Roman" panose="02020603050405020304" pitchFamily="18" charset="0"/>
              <a:cs typeface="Times New Roman" panose="02020603050405020304" pitchFamily="18" charset="0"/>
            </a:endParaRPr>
          </a:p>
          <a:p>
            <a:pPr marL="720000" lvl="6"/>
            <a:endParaRPr lang="en-IN" sz="2000" dirty="0">
              <a:latin typeface="Times New Roman" panose="02020603050405020304" pitchFamily="18" charset="0"/>
              <a:cs typeface="Times New Roman" panose="02020603050405020304" pitchFamily="18" charset="0"/>
            </a:endParaRPr>
          </a:p>
        </p:txBody>
      </p:sp>
      <p:sp>
        <p:nvSpPr>
          <p:cNvPr id="2" name="Rectangle 1"/>
          <p:cNvSpPr/>
          <p:nvPr/>
        </p:nvSpPr>
        <p:spPr>
          <a:xfrm>
            <a:off x="398569" y="1219303"/>
            <a:ext cx="11099653" cy="4524315"/>
          </a:xfrm>
          <a:prstGeom prst="rect">
            <a:avLst/>
          </a:prstGeom>
        </p:spPr>
        <p:txBody>
          <a:bodyPr wrap="square">
            <a:spAutoFit/>
          </a:bodyPr>
          <a:lstStyle/>
          <a:p>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Switching </a:t>
            </a:r>
            <a:r>
              <a:rPr lang="en-US" sz="2400" b="1" dirty="0">
                <a:solidFill>
                  <a:schemeClr val="accent5">
                    <a:lumMod val="50000"/>
                  </a:schemeClr>
                </a:solidFill>
                <a:latin typeface="Times New Roman" panose="02020603050405020304" pitchFamily="18" charset="0"/>
                <a:cs typeface="Times New Roman" panose="02020603050405020304" pitchFamily="18" charset="0"/>
              </a:rPr>
              <a:t>Users with the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su</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Command</a:t>
            </a:r>
          </a:p>
          <a:p>
            <a:pPr algn="just"/>
            <a:endParaRPr lang="en-US" sz="2000" b="1" dirty="0">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smtClean="0">
                <a:solidFill>
                  <a:srgbClr val="1A1A1A"/>
                </a:solidFill>
                <a:latin typeface="Times New Roman" panose="02020603050405020304" pitchFamily="18" charset="0"/>
                <a:cs typeface="Times New Roman" panose="02020603050405020304" pitchFamily="18" charset="0"/>
              </a:rPr>
              <a:t>When you installed your lab’s RHEL server, I told you to create a regular user named RHCE. Up to this point, however, we have been working mostly in the root user environment. To switch the current user to RHCE, use the </a:t>
            </a:r>
            <a:r>
              <a:rPr lang="en-US" sz="2200" dirty="0" err="1" smtClean="0">
                <a:solidFill>
                  <a:srgbClr val="1A1A1A"/>
                </a:solidFill>
                <a:latin typeface="Times New Roman" panose="02020603050405020304" pitchFamily="18" charset="0"/>
                <a:cs typeface="Times New Roman" panose="02020603050405020304" pitchFamily="18" charset="0"/>
              </a:rPr>
              <a:t>su</a:t>
            </a:r>
            <a:r>
              <a:rPr lang="en-US" sz="2200" dirty="0" smtClean="0">
                <a:solidFill>
                  <a:srgbClr val="1A1A1A"/>
                </a:solidFill>
                <a:latin typeface="Times New Roman" panose="02020603050405020304" pitchFamily="18" charset="0"/>
                <a:cs typeface="Times New Roman" panose="02020603050405020304" pitchFamily="18" charset="0"/>
              </a:rPr>
              <a:t> command as follows:</a:t>
            </a:r>
          </a:p>
          <a:p>
            <a:pPr algn="just">
              <a:buClr>
                <a:schemeClr val="accent5">
                  <a:lumMod val="50000"/>
                </a:schemeClr>
              </a:buClr>
            </a:pPr>
            <a:r>
              <a:rPr lang="en-US" sz="2200" b="1" dirty="0" smtClean="0">
                <a:solidFill>
                  <a:srgbClr val="1A1A1A"/>
                </a:solidFill>
                <a:latin typeface="Times New Roman" panose="02020603050405020304" pitchFamily="18" charset="0"/>
                <a:cs typeface="Times New Roman" panose="02020603050405020304" pitchFamily="18" charset="0"/>
              </a:rPr>
              <a:t>	# </a:t>
            </a:r>
            <a:r>
              <a:rPr lang="en-US" sz="2200" b="1" dirty="0" err="1" smtClean="0">
                <a:solidFill>
                  <a:srgbClr val="1A1A1A"/>
                </a:solidFill>
                <a:latin typeface="Times New Roman" panose="02020603050405020304" pitchFamily="18" charset="0"/>
                <a:cs typeface="Times New Roman" panose="02020603050405020304" pitchFamily="18" charset="0"/>
              </a:rPr>
              <a:t>su</a:t>
            </a:r>
            <a:r>
              <a:rPr lang="en-US" sz="2200" b="1" dirty="0" smtClean="0">
                <a:solidFill>
                  <a:srgbClr val="1A1A1A"/>
                </a:solidFill>
                <a:latin typeface="Times New Roman" panose="02020603050405020304" pitchFamily="18" charset="0"/>
                <a:cs typeface="Times New Roman" panose="02020603050405020304" pitchFamily="18" charset="0"/>
              </a:rPr>
              <a:t> – RHCE</a:t>
            </a:r>
          </a:p>
          <a:p>
            <a:pPr marL="342900" indent="-342900" algn="just">
              <a:buClr>
                <a:schemeClr val="accent5">
                  <a:lumMod val="50000"/>
                </a:schemeClr>
              </a:buClr>
              <a:buFont typeface="Wingdings" panose="05000000000000000000" pitchFamily="2" charset="2"/>
              <a:buChar char="Ø"/>
            </a:pPr>
            <a:endParaRPr lang="en-US" sz="2200" b="1" dirty="0" smtClean="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smtClean="0">
                <a:solidFill>
                  <a:srgbClr val="1A1A1A"/>
                </a:solidFill>
                <a:latin typeface="Times New Roman" panose="02020603050405020304" pitchFamily="18" charset="0"/>
                <a:cs typeface="Times New Roman" panose="02020603050405020304" pitchFamily="18" charset="0"/>
              </a:rPr>
              <a:t>Notice </a:t>
            </a:r>
            <a:r>
              <a:rPr lang="en-US" sz="2200" dirty="0">
                <a:solidFill>
                  <a:srgbClr val="1A1A1A"/>
                </a:solidFill>
                <a:latin typeface="Times New Roman" panose="02020603050405020304" pitchFamily="18" charset="0"/>
                <a:cs typeface="Times New Roman" panose="02020603050405020304" pitchFamily="18" charset="0"/>
              </a:rPr>
              <a:t>that because you were already logged in as root, no password was requested when you switched to the RHCE user shell. This is a very powerful capability of the root user and one that should be treated responsibly</a:t>
            </a:r>
            <a:r>
              <a:rPr lang="en-US" sz="2200" dirty="0" smtClean="0">
                <a:solidFill>
                  <a:srgbClr val="1A1A1A"/>
                </a:solidFill>
                <a:latin typeface="Times New Roman" panose="02020603050405020304" pitchFamily="18" charset="0"/>
                <a:cs typeface="Times New Roman" panose="02020603050405020304" pitchFamily="18" charset="0"/>
              </a:rPr>
              <a:t>.</a:t>
            </a:r>
            <a:endParaRPr lang="en-US" sz="2200"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endParaRPr lang="en-US" sz="2200"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a:solidFill>
                  <a:srgbClr val="1A1A1A"/>
                </a:solidFill>
                <a:latin typeface="Times New Roman" panose="02020603050405020304" pitchFamily="18" charset="0"/>
                <a:cs typeface="Times New Roman" panose="02020603050405020304" pitchFamily="18" charset="0"/>
              </a:rPr>
              <a:t>When you use the </a:t>
            </a:r>
            <a:r>
              <a:rPr lang="en-US" sz="2200" b="1" dirty="0" err="1">
                <a:solidFill>
                  <a:srgbClr val="1A1A1A"/>
                </a:solidFill>
                <a:latin typeface="Times New Roman" panose="02020603050405020304" pitchFamily="18" charset="0"/>
                <a:cs typeface="Times New Roman" panose="02020603050405020304" pitchFamily="18" charset="0"/>
              </a:rPr>
              <a:t>su</a:t>
            </a:r>
            <a:r>
              <a:rPr lang="en-US" sz="2200" dirty="0">
                <a:solidFill>
                  <a:srgbClr val="1A1A1A"/>
                </a:solidFill>
                <a:latin typeface="Times New Roman" panose="02020603050405020304" pitchFamily="18" charset="0"/>
                <a:cs typeface="Times New Roman" panose="02020603050405020304" pitchFamily="18" charset="0"/>
              </a:rPr>
              <a:t> command as a regular user, you will be required to provide the appropriate password each time you change to another user’s shell.</a:t>
            </a:r>
            <a:endParaRPr lang="en-US" sz="2200" b="1" dirty="0">
              <a:latin typeface="Times New Roman" panose="02020603050405020304" pitchFamily="18" charset="0"/>
              <a:cs typeface="Times New Roman" panose="02020603050405020304" pitchFamily="18" charset="0"/>
            </a:endParaRPr>
          </a:p>
        </p:txBody>
      </p:sp>
      <p:sp>
        <p:nvSpPr>
          <p:cNvPr id="6" name="Rectangle 5"/>
          <p:cNvSpPr/>
          <p:nvPr/>
        </p:nvSpPr>
        <p:spPr>
          <a:xfrm>
            <a:off x="498285"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Log </a:t>
            </a:r>
            <a:r>
              <a:rPr lang="en-US" sz="2400" b="1" spc="-20" dirty="0">
                <a:latin typeface="Helvetica" panose="020B0604020202020204" pitchFamily="2" charset="0"/>
                <a:cs typeface="Arial" panose="020B0604020202020204" pitchFamily="34" charset="0"/>
              </a:rPr>
              <a:t>in and switch users in multiuser run </a:t>
            </a:r>
            <a:r>
              <a:rPr lang="en-US" sz="2400" b="1" spc="-20" dirty="0" smtClean="0">
                <a:latin typeface="Helvetica" panose="020B0604020202020204" pitchFamily="2" charset="0"/>
                <a:cs typeface="Arial" panose="020B0604020202020204" pitchFamily="34" charset="0"/>
              </a:rPr>
              <a:t>levels </a:t>
            </a:r>
            <a:endParaRPr lang="en-IN" sz="2400" b="1" i="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549310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13</a:t>
            </a:fld>
            <a:endParaRPr lang="en-IN" dirty="0"/>
          </a:p>
        </p:txBody>
      </p:sp>
      <p:sp>
        <p:nvSpPr>
          <p:cNvPr id="2" name="Rectangle 1"/>
          <p:cNvSpPr/>
          <p:nvPr/>
        </p:nvSpPr>
        <p:spPr>
          <a:xfrm>
            <a:off x="495604" y="1218152"/>
            <a:ext cx="10921146" cy="5109091"/>
          </a:xfrm>
          <a:prstGeom prst="rect">
            <a:avLst/>
          </a:prstGeom>
        </p:spPr>
        <p:txBody>
          <a:bodyPr wrap="square">
            <a:spAutoFit/>
          </a:bodyPr>
          <a:lstStyle/>
          <a:p>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Temporary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Superuser</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Access with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sudo</a:t>
            </a:r>
            <a:endParaRPr lang="en-US" sz="2400" b="1" dirty="0">
              <a:solidFill>
                <a:schemeClr val="accent5">
                  <a:lumMod val="50000"/>
                </a:schemeClr>
              </a:solidFill>
              <a:latin typeface="Times New Roman" panose="02020603050405020304" pitchFamily="18" charset="0"/>
              <a:cs typeface="Times New Roman" panose="02020603050405020304" pitchFamily="18" charset="0"/>
            </a:endParaRPr>
          </a:p>
          <a:p>
            <a:pPr algn="just"/>
            <a:endParaRPr lang="en-US" sz="1600" b="1" dirty="0">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smtClean="0">
                <a:solidFill>
                  <a:srgbClr val="1A1A1A"/>
                </a:solidFill>
                <a:latin typeface="Times New Roman" panose="02020603050405020304" pitchFamily="18" charset="0"/>
                <a:cs typeface="Times New Roman" panose="02020603050405020304" pitchFamily="18" charset="0"/>
              </a:rPr>
              <a:t>Another </a:t>
            </a:r>
            <a:r>
              <a:rPr lang="en-US" sz="2200" dirty="0">
                <a:solidFill>
                  <a:srgbClr val="1A1A1A"/>
                </a:solidFill>
                <a:latin typeface="Times New Roman" panose="02020603050405020304" pitchFamily="18" charset="0"/>
                <a:cs typeface="Times New Roman" panose="02020603050405020304" pitchFamily="18" charset="0"/>
              </a:rPr>
              <a:t>thing we did when we installed our lab server </a:t>
            </a:r>
            <a:r>
              <a:rPr lang="en-US" sz="2200" dirty="0" smtClean="0">
                <a:solidFill>
                  <a:srgbClr val="1A1A1A"/>
                </a:solidFill>
                <a:latin typeface="Times New Roman" panose="02020603050405020304" pitchFamily="18" charset="0"/>
                <a:cs typeface="Times New Roman" panose="02020603050405020304" pitchFamily="18" charset="0"/>
              </a:rPr>
              <a:t>is, </a:t>
            </a:r>
            <a:r>
              <a:rPr lang="en-US" sz="2200" dirty="0">
                <a:solidFill>
                  <a:srgbClr val="1A1A1A"/>
                </a:solidFill>
                <a:latin typeface="Times New Roman" panose="02020603050405020304" pitchFamily="18" charset="0"/>
                <a:cs typeface="Times New Roman" panose="02020603050405020304" pitchFamily="18" charset="0"/>
              </a:rPr>
              <a:t>we made our first regular user an administrator. When we did that, the installation process, known as Anaconda, added that user to a special file called the “</a:t>
            </a:r>
            <a:r>
              <a:rPr lang="en-US" sz="2200" b="1" dirty="0" err="1">
                <a:solidFill>
                  <a:srgbClr val="1A1A1A"/>
                </a:solidFill>
                <a:latin typeface="Times New Roman" panose="02020603050405020304" pitchFamily="18" charset="0"/>
                <a:cs typeface="Times New Roman" panose="02020603050405020304" pitchFamily="18" charset="0"/>
              </a:rPr>
              <a:t>sudoers</a:t>
            </a:r>
            <a:r>
              <a:rPr lang="en-US" sz="2200" dirty="0">
                <a:solidFill>
                  <a:srgbClr val="1A1A1A"/>
                </a:solidFill>
                <a:latin typeface="Times New Roman" panose="02020603050405020304" pitchFamily="18" charset="0"/>
                <a:cs typeface="Times New Roman" panose="02020603050405020304" pitchFamily="18" charset="0"/>
              </a:rPr>
              <a:t>” file (/</a:t>
            </a:r>
            <a:r>
              <a:rPr lang="en-US" sz="2200" dirty="0" err="1">
                <a:solidFill>
                  <a:srgbClr val="1A1A1A"/>
                </a:solidFill>
                <a:latin typeface="Times New Roman" panose="02020603050405020304" pitchFamily="18" charset="0"/>
                <a:cs typeface="Times New Roman" panose="02020603050405020304" pitchFamily="18" charset="0"/>
              </a:rPr>
              <a:t>etc</a:t>
            </a:r>
            <a:r>
              <a:rPr lang="en-US" sz="2200" dirty="0">
                <a:solidFill>
                  <a:srgbClr val="1A1A1A"/>
                </a:solidFill>
                <a:latin typeface="Times New Roman" panose="02020603050405020304" pitchFamily="18" charset="0"/>
                <a:cs typeface="Times New Roman" panose="02020603050405020304" pitchFamily="18" charset="0"/>
              </a:rPr>
              <a:t>/</a:t>
            </a:r>
            <a:r>
              <a:rPr lang="en-US" sz="2200" dirty="0" err="1">
                <a:solidFill>
                  <a:srgbClr val="1A1A1A"/>
                </a:solidFill>
                <a:latin typeface="Times New Roman" panose="02020603050405020304" pitchFamily="18" charset="0"/>
                <a:cs typeface="Times New Roman" panose="02020603050405020304" pitchFamily="18" charset="0"/>
              </a:rPr>
              <a:t>sudoers</a:t>
            </a:r>
            <a:r>
              <a:rPr lang="en-US" sz="2200" dirty="0" smtClean="0">
                <a:solidFill>
                  <a:srgbClr val="1A1A1A"/>
                </a:solidFill>
                <a:latin typeface="Times New Roman" panose="02020603050405020304" pitchFamily="18" charset="0"/>
                <a:cs typeface="Times New Roman" panose="02020603050405020304" pitchFamily="18" charset="0"/>
              </a:rPr>
              <a:t>).</a:t>
            </a:r>
          </a:p>
          <a:p>
            <a:pPr algn="just">
              <a:buClr>
                <a:schemeClr val="accent5">
                  <a:lumMod val="50000"/>
                </a:schemeClr>
              </a:buClr>
            </a:pPr>
            <a:endParaRPr lang="en-US" sz="2200" dirty="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smtClean="0">
                <a:solidFill>
                  <a:srgbClr val="1A1A1A"/>
                </a:solidFill>
                <a:latin typeface="Times New Roman" panose="02020603050405020304" pitchFamily="18" charset="0"/>
                <a:cs typeface="Times New Roman" panose="02020603050405020304" pitchFamily="18" charset="0"/>
              </a:rPr>
              <a:t>In </a:t>
            </a:r>
            <a:r>
              <a:rPr lang="en-US" sz="2200" dirty="0">
                <a:solidFill>
                  <a:srgbClr val="1A1A1A"/>
                </a:solidFill>
                <a:latin typeface="Times New Roman" panose="02020603050405020304" pitchFamily="18" charset="0"/>
                <a:cs typeface="Times New Roman" panose="02020603050405020304" pitchFamily="18" charset="0"/>
              </a:rPr>
              <a:t>doing so, the system granted RHCE the ability to temporarily gain administrator level accesses for the purpose of performing functions typically reserved to root. So now RHCE can do admin tasks without knowing the root password. and with this facility, not only can RHCE do admin things while the root password stays safe, but the system can keep more helpful records of who is doing those things than in an environment where everyone logs straight in using root’s </a:t>
            </a:r>
            <a:r>
              <a:rPr lang="en-US" sz="2200" dirty="0" smtClean="0">
                <a:solidFill>
                  <a:srgbClr val="1A1A1A"/>
                </a:solidFill>
                <a:latin typeface="Times New Roman" panose="02020603050405020304" pitchFamily="18" charset="0"/>
                <a:cs typeface="Times New Roman" panose="02020603050405020304" pitchFamily="18" charset="0"/>
              </a:rPr>
              <a:t>credentials.</a:t>
            </a:r>
          </a:p>
          <a:p>
            <a:pPr marL="342900" indent="-342900" algn="just">
              <a:buClr>
                <a:schemeClr val="accent5">
                  <a:lumMod val="50000"/>
                </a:schemeClr>
              </a:buClr>
              <a:buFont typeface="Wingdings" panose="05000000000000000000" pitchFamily="2" charset="2"/>
              <a:buChar char="Ø"/>
            </a:pPr>
            <a:endParaRPr lang="en-US" sz="2200" dirty="0" smtClean="0">
              <a:solidFill>
                <a:srgbClr val="1A1A1A"/>
              </a:solidFill>
              <a:latin typeface="Times New Roman" panose="02020603050405020304" pitchFamily="18" charset="0"/>
              <a:cs typeface="Times New Roman" panose="02020603050405020304" pitchFamily="18" charset="0"/>
            </a:endParaRPr>
          </a:p>
          <a:p>
            <a:pPr marL="342900" indent="-342900" algn="just">
              <a:buClr>
                <a:schemeClr val="accent5">
                  <a:lumMod val="50000"/>
                </a:schemeClr>
              </a:buClr>
              <a:buFont typeface="Wingdings" panose="05000000000000000000" pitchFamily="2" charset="2"/>
              <a:buChar char="Ø"/>
            </a:pPr>
            <a:r>
              <a:rPr lang="en-US" sz="2200" dirty="0" smtClean="0">
                <a:solidFill>
                  <a:srgbClr val="1A1A1A"/>
                </a:solidFill>
                <a:latin typeface="Times New Roman" panose="02020603050405020304" pitchFamily="18" charset="0"/>
                <a:cs typeface="Times New Roman" panose="02020603050405020304" pitchFamily="18" charset="0"/>
              </a:rPr>
              <a:t>To </a:t>
            </a:r>
            <a:r>
              <a:rPr lang="en-US" sz="2200" dirty="0">
                <a:solidFill>
                  <a:srgbClr val="1A1A1A"/>
                </a:solidFill>
                <a:latin typeface="Times New Roman" panose="02020603050405020304" pitchFamily="18" charset="0"/>
                <a:cs typeface="Times New Roman" panose="02020603050405020304" pitchFamily="18" charset="0"/>
              </a:rPr>
              <a:t>take advantage of this new capability, use the </a:t>
            </a:r>
            <a:r>
              <a:rPr lang="en-US" sz="2200" dirty="0" err="1">
                <a:solidFill>
                  <a:srgbClr val="1A1A1A"/>
                </a:solidFill>
                <a:latin typeface="Times New Roman" panose="02020603050405020304" pitchFamily="18" charset="0"/>
                <a:cs typeface="Times New Roman" panose="02020603050405020304" pitchFamily="18" charset="0"/>
              </a:rPr>
              <a:t>sudo</a:t>
            </a:r>
            <a:r>
              <a:rPr lang="en-US" sz="2200" dirty="0">
                <a:solidFill>
                  <a:srgbClr val="1A1A1A"/>
                </a:solidFill>
                <a:latin typeface="Times New Roman" panose="02020603050405020304" pitchFamily="18" charset="0"/>
                <a:cs typeface="Times New Roman" panose="02020603050405020304" pitchFamily="18" charset="0"/>
              </a:rPr>
              <a:t> command as follows</a:t>
            </a:r>
            <a:r>
              <a:rPr lang="en-US" sz="2200" dirty="0" smtClean="0">
                <a:solidFill>
                  <a:srgbClr val="1A1A1A"/>
                </a:solidFill>
                <a:latin typeface="Times New Roman" panose="02020603050405020304" pitchFamily="18" charset="0"/>
                <a:cs typeface="Times New Roman" panose="02020603050405020304" pitchFamily="18" charset="0"/>
              </a:rPr>
              <a:t>:</a:t>
            </a:r>
            <a:endParaRPr lang="en-US" sz="2200" dirty="0">
              <a:solidFill>
                <a:srgbClr val="1A1A1A"/>
              </a:solidFill>
              <a:latin typeface="Times New Roman" panose="02020603050405020304" pitchFamily="18" charset="0"/>
              <a:cs typeface="Times New Roman" panose="02020603050405020304" pitchFamily="18" charset="0"/>
            </a:endParaRPr>
          </a:p>
          <a:p>
            <a:pPr indent="2682875" algn="just"/>
            <a:r>
              <a:rPr lang="en-US" sz="2200" b="1" dirty="0">
                <a:solidFill>
                  <a:srgbClr val="1A1A1A"/>
                </a:solidFill>
                <a:latin typeface="Times New Roman" panose="02020603050405020304" pitchFamily="18" charset="0"/>
                <a:cs typeface="Times New Roman" panose="02020603050405020304" pitchFamily="18" charset="0"/>
              </a:rPr>
              <a:t>$ </a:t>
            </a:r>
            <a:r>
              <a:rPr lang="en-US" sz="2200" b="1" dirty="0" err="1">
                <a:solidFill>
                  <a:srgbClr val="1A1A1A"/>
                </a:solidFill>
                <a:latin typeface="Times New Roman" panose="02020603050405020304" pitchFamily="18" charset="0"/>
                <a:cs typeface="Times New Roman" panose="02020603050405020304" pitchFamily="18" charset="0"/>
              </a:rPr>
              <a:t>sudo</a:t>
            </a:r>
            <a:r>
              <a:rPr lang="en-US" sz="2200" b="1" dirty="0">
                <a:solidFill>
                  <a:srgbClr val="1A1A1A"/>
                </a:solidFill>
                <a:latin typeface="Times New Roman" panose="02020603050405020304" pitchFamily="18" charset="0"/>
                <a:cs typeface="Times New Roman" panose="02020603050405020304" pitchFamily="18" charset="0"/>
              </a:rPr>
              <a:t> &lt;command&gt;</a:t>
            </a:r>
            <a:endParaRPr lang="en-US" sz="2200" b="1" dirty="0">
              <a:latin typeface="Times New Roman" panose="02020603050405020304" pitchFamily="18" charset="0"/>
              <a:cs typeface="Times New Roman" panose="02020603050405020304" pitchFamily="18" charset="0"/>
            </a:endParaRPr>
          </a:p>
        </p:txBody>
      </p:sp>
      <p:sp>
        <p:nvSpPr>
          <p:cNvPr id="6" name="Rectangle 5"/>
          <p:cNvSpPr/>
          <p:nvPr/>
        </p:nvSpPr>
        <p:spPr>
          <a:xfrm>
            <a:off x="498285"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Log </a:t>
            </a:r>
            <a:r>
              <a:rPr lang="en-US" sz="2400" b="1" spc="-20" dirty="0">
                <a:latin typeface="Helvetica" panose="020B0604020202020204" pitchFamily="2" charset="0"/>
                <a:cs typeface="Arial" panose="020B0604020202020204" pitchFamily="34" charset="0"/>
              </a:rPr>
              <a:t>in and switch users in multiuser run </a:t>
            </a:r>
            <a:r>
              <a:rPr lang="en-US" sz="2400" b="1" spc="-20" dirty="0" smtClean="0">
                <a:latin typeface="Helvetica" panose="020B0604020202020204" pitchFamily="2" charset="0"/>
                <a:cs typeface="Arial" panose="020B0604020202020204" pitchFamily="34" charset="0"/>
              </a:rPr>
              <a:t>levels </a:t>
            </a:r>
            <a:endParaRPr lang="en-IN" sz="2400" b="1" i="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1224387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9" name="TextShape 1"/>
          <p:cNvSpPr txBox="1"/>
          <p:nvPr/>
        </p:nvSpPr>
        <p:spPr>
          <a:xfrm>
            <a:off x="11590920" y="6356520"/>
            <a:ext cx="432000" cy="364680"/>
          </a:xfrm>
          <a:prstGeom prst="rect">
            <a:avLst/>
          </a:prstGeom>
          <a:noFill/>
          <a:ln>
            <a:noFill/>
          </a:ln>
        </p:spPr>
        <p:txBody>
          <a:bodyPr anchor="ctr"/>
          <a:lstStyle/>
          <a:p>
            <a:pPr algn="r">
              <a:lnSpc>
                <a:spcPct val="100000"/>
              </a:lnSpc>
            </a:pPr>
            <a:fld id="{33496A11-92BE-4E32-B40F-5FAA0B7BB771}" type="slidenum">
              <a:rPr lang="en-IN" sz="1200" b="0" strike="noStrike" spc="-1">
                <a:solidFill>
                  <a:srgbClr val="D28B8B"/>
                </a:solidFill>
                <a:uFill>
                  <a:solidFill>
                    <a:srgbClr val="FFFFFF"/>
                  </a:solidFill>
                </a:uFill>
                <a:latin typeface="Calibri"/>
              </a:rPr>
              <a:t>14</a:t>
            </a:fld>
            <a:endParaRPr lang="en-IN" sz="1200" b="0" strike="noStrike" spc="-1">
              <a:solidFill>
                <a:srgbClr val="000000"/>
              </a:solidFill>
              <a:uFill>
                <a:solidFill>
                  <a:srgbClr val="FFFFFF"/>
                </a:solidFill>
              </a:uFill>
              <a:latin typeface="Times New Roman"/>
            </a:endParaRPr>
          </a:p>
        </p:txBody>
      </p:sp>
      <p:sp>
        <p:nvSpPr>
          <p:cNvPr id="540" name="CustomShape 2"/>
          <p:cNvSpPr/>
          <p:nvPr/>
        </p:nvSpPr>
        <p:spPr>
          <a:xfrm>
            <a:off x="507074" y="1198955"/>
            <a:ext cx="10831680" cy="529704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1177560" lvl="6" indent="-457200">
              <a:lnSpc>
                <a:spcPct val="150000"/>
              </a:lnSpc>
              <a:buFont typeface="+mj-lt"/>
              <a:buAutoNum type="arabicPeriod" startAt="12"/>
            </a:pPr>
            <a:r>
              <a:rPr lang="en-IN" sz="2000" b="0" strike="noStrike" spc="-1" dirty="0">
                <a:uFill>
                  <a:solidFill>
                    <a:srgbClr val="FFFFFF"/>
                  </a:solidFill>
                </a:uFill>
                <a:latin typeface="Times New Roman"/>
              </a:rPr>
              <a:t>Which </a:t>
            </a:r>
            <a:r>
              <a:rPr lang="en-IN" sz="2000" b="0" strike="noStrike" spc="-1" dirty="0" smtClean="0">
                <a:uFill>
                  <a:solidFill>
                    <a:srgbClr val="FFFFFF"/>
                  </a:solidFill>
                </a:uFill>
                <a:latin typeface="Times New Roman"/>
              </a:rPr>
              <a:t>one of the given command </a:t>
            </a:r>
            <a:r>
              <a:rPr lang="en-IN" sz="2000" b="0" strike="noStrike" spc="-1" dirty="0">
                <a:uFill>
                  <a:solidFill>
                    <a:srgbClr val="FFFFFF"/>
                  </a:solidFill>
                </a:uFill>
                <a:latin typeface="Times New Roman"/>
              </a:rPr>
              <a:t>is used for Switching User</a:t>
            </a:r>
            <a:r>
              <a:rPr lang="en-IN" sz="2000" b="0" strike="noStrike" spc="-1" dirty="0" smtClean="0">
                <a:uFill>
                  <a:solidFill>
                    <a:srgbClr val="FFFFFF"/>
                  </a:solidFill>
                </a:uFill>
                <a:latin typeface="Times New Roman"/>
              </a:rPr>
              <a:t>?</a:t>
            </a:r>
          </a:p>
          <a:p>
            <a:pPr marL="720360" lvl="6">
              <a:lnSpc>
                <a:spcPct val="150000"/>
              </a:lnSpc>
            </a:pPr>
            <a:r>
              <a:rPr lang="en-IN" sz="2000" b="0" strike="noStrike" spc="-1" dirty="0" smtClean="0">
                <a:uFill>
                  <a:solidFill>
                    <a:srgbClr val="FFFFFF"/>
                  </a:solidFill>
                </a:uFill>
                <a:latin typeface="Times New Roman"/>
              </a:rPr>
              <a:t> </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err="1">
                <a:uFill>
                  <a:solidFill>
                    <a:srgbClr val="FFFFFF"/>
                  </a:solidFill>
                </a:uFill>
                <a:latin typeface="Times New Roman"/>
              </a:rPr>
              <a:t>su</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a:uFill>
                  <a:solidFill>
                    <a:srgbClr val="FFFFFF"/>
                  </a:solidFill>
                </a:uFill>
                <a:latin typeface="Times New Roman"/>
              </a:rPr>
              <a:t>login </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a:uFill>
                  <a:solidFill>
                    <a:srgbClr val="FFFFFF"/>
                  </a:solidFill>
                </a:uFill>
                <a:latin typeface="Times New Roman"/>
              </a:rPr>
              <a:t>SSH </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a:uFill>
                  <a:solidFill>
                    <a:srgbClr val="FFFFFF"/>
                  </a:solidFill>
                </a:uFill>
                <a:latin typeface="Times New Roman"/>
              </a:rPr>
              <a:t>All of the Above  </a:t>
            </a:r>
            <a:endParaRPr lang="en-IN" sz="2000" b="0" strike="noStrike" spc="-1" dirty="0">
              <a:uFill>
                <a:solidFill>
                  <a:srgbClr val="FFFFFF"/>
                </a:solidFill>
              </a:uFill>
              <a:latin typeface="Arial"/>
            </a:endParaRPr>
          </a:p>
          <a:p>
            <a:pPr>
              <a:lnSpc>
                <a:spcPct val="150000"/>
              </a:lnSpc>
            </a:pPr>
            <a:endParaRPr lang="en-IN" sz="2200" b="1" spc="-1" dirty="0">
              <a:uFill>
                <a:solidFill>
                  <a:srgbClr val="FFFFFF"/>
                </a:solidFill>
              </a:uFill>
              <a:latin typeface="Times New Roman"/>
            </a:endParaRPr>
          </a:p>
          <a:p>
            <a:pPr marL="1177200">
              <a:lnSpc>
                <a:spcPct val="150000"/>
              </a:lnSpc>
            </a:pPr>
            <a:r>
              <a:rPr lang="en-IN" sz="2000" b="1" spc="-1" dirty="0">
                <a:solidFill>
                  <a:schemeClr val="accent5"/>
                </a:solidFill>
                <a:uFill>
                  <a:solidFill>
                    <a:srgbClr val="FFFFFF"/>
                  </a:solidFill>
                </a:uFill>
                <a:latin typeface="Times New Roman"/>
              </a:rPr>
              <a:t>Answer</a:t>
            </a:r>
            <a:r>
              <a:rPr lang="en-IN" sz="2000" b="1" spc="-1" dirty="0" smtClean="0">
                <a:solidFill>
                  <a:schemeClr val="accent5"/>
                </a:solidFill>
                <a:uFill>
                  <a:solidFill>
                    <a:srgbClr val="FFFFFF"/>
                  </a:solidFill>
                </a:uFill>
                <a:latin typeface="Times New Roman"/>
              </a:rPr>
              <a:t>:</a:t>
            </a:r>
            <a:r>
              <a:rPr lang="en-IN" sz="2000" b="1" spc="-1" dirty="0">
                <a:uFill>
                  <a:solidFill>
                    <a:srgbClr val="FFFFFF"/>
                  </a:solidFill>
                </a:uFill>
                <a:latin typeface="Times New Roman"/>
              </a:rPr>
              <a:t> </a:t>
            </a:r>
            <a:r>
              <a:rPr lang="en-IN" sz="2000" b="1" spc="-1" dirty="0" err="1">
                <a:uFill>
                  <a:solidFill>
                    <a:srgbClr val="FFFFFF"/>
                  </a:solidFill>
                </a:uFill>
                <a:latin typeface="Times New Roman"/>
              </a:rPr>
              <a:t>su</a:t>
            </a:r>
            <a:endParaRPr lang="en-IN" sz="2000" b="1" spc="-1" dirty="0">
              <a:uFill>
                <a:solidFill>
                  <a:srgbClr val="FFFFFF"/>
                </a:solidFill>
              </a:uFill>
              <a:latin typeface="Times New Roman"/>
            </a:endParaRPr>
          </a:p>
        </p:txBody>
      </p:sp>
      <p:sp>
        <p:nvSpPr>
          <p:cNvPr id="541"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
        <p:nvSpPr>
          <p:cNvPr id="7" name="Rectangle 6"/>
          <p:cNvSpPr/>
          <p:nvPr/>
        </p:nvSpPr>
        <p:spPr>
          <a:xfrm>
            <a:off x="507074" y="381511"/>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Introduction to Linux</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30513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4" name="TextShape 1"/>
          <p:cNvSpPr txBox="1"/>
          <p:nvPr/>
        </p:nvSpPr>
        <p:spPr>
          <a:xfrm>
            <a:off x="11590920" y="6356520"/>
            <a:ext cx="432000" cy="364680"/>
          </a:xfrm>
          <a:prstGeom prst="rect">
            <a:avLst/>
          </a:prstGeom>
          <a:noFill/>
          <a:ln>
            <a:noFill/>
          </a:ln>
        </p:spPr>
        <p:txBody>
          <a:bodyPr anchor="ctr"/>
          <a:lstStyle/>
          <a:p>
            <a:pPr algn="r">
              <a:lnSpc>
                <a:spcPct val="100000"/>
              </a:lnSpc>
            </a:pPr>
            <a:fld id="{6E37708D-5849-40E6-9340-038727B160D2}" type="slidenum">
              <a:rPr lang="en-IN" sz="1200" b="0" strike="noStrike" spc="-1">
                <a:solidFill>
                  <a:srgbClr val="D28B8B"/>
                </a:solidFill>
                <a:uFill>
                  <a:solidFill>
                    <a:srgbClr val="FFFFFF"/>
                  </a:solidFill>
                </a:uFill>
                <a:latin typeface="Calibri"/>
              </a:rPr>
              <a:t>15</a:t>
            </a:fld>
            <a:endParaRPr lang="en-IN" sz="1200" b="0" strike="noStrike" spc="-1">
              <a:solidFill>
                <a:srgbClr val="000000"/>
              </a:solidFill>
              <a:uFill>
                <a:solidFill>
                  <a:srgbClr val="FFFFFF"/>
                </a:solidFill>
              </a:uFill>
              <a:latin typeface="Times New Roman"/>
            </a:endParaRPr>
          </a:p>
        </p:txBody>
      </p:sp>
      <p:sp>
        <p:nvSpPr>
          <p:cNvPr id="545" name="CustomShape 2"/>
          <p:cNvSpPr/>
          <p:nvPr/>
        </p:nvSpPr>
        <p:spPr>
          <a:xfrm>
            <a:off x="507074" y="1198955"/>
            <a:ext cx="10831680" cy="529704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1177560" lvl="6" indent="-457200">
              <a:lnSpc>
                <a:spcPct val="150000"/>
              </a:lnSpc>
              <a:buFont typeface="+mj-lt"/>
              <a:buAutoNum type="arabicPeriod" startAt="13"/>
            </a:pPr>
            <a:r>
              <a:rPr lang="en-IN" sz="2000" spc="-1" dirty="0" smtClean="0">
                <a:uFill>
                  <a:solidFill>
                    <a:srgbClr val="FFFFFF"/>
                  </a:solidFill>
                </a:uFill>
                <a:latin typeface="Times New Roman"/>
              </a:rPr>
              <a:t>Is it possible to install </a:t>
            </a:r>
            <a:r>
              <a:rPr lang="en-IN" sz="2000" spc="-1" dirty="0">
                <a:uFill>
                  <a:solidFill>
                    <a:srgbClr val="FFFFFF"/>
                  </a:solidFill>
                </a:uFill>
                <a:latin typeface="Times New Roman"/>
              </a:rPr>
              <a:t>the RHEL from the Network</a:t>
            </a:r>
            <a:r>
              <a:rPr lang="en-IN" sz="2000" spc="-1" dirty="0" smtClean="0">
                <a:uFill>
                  <a:solidFill>
                    <a:srgbClr val="FFFFFF"/>
                  </a:solidFill>
                </a:uFill>
                <a:latin typeface="Times New Roman"/>
              </a:rPr>
              <a:t>?</a:t>
            </a:r>
          </a:p>
          <a:p>
            <a:pPr marL="720360" lvl="6">
              <a:lnSpc>
                <a:spcPct val="150000"/>
              </a:lnSpc>
            </a:pPr>
            <a:r>
              <a:rPr lang="en-IN" sz="2000" spc="-1" dirty="0" smtClean="0">
                <a:uFill>
                  <a:solidFill>
                    <a:srgbClr val="FFFFFF"/>
                  </a:solidFill>
                </a:uFill>
                <a:latin typeface="Times New Roman"/>
              </a:rPr>
              <a:t>  </a:t>
            </a:r>
            <a:endParaRPr lang="en-IN" sz="2000" spc="-1" dirty="0">
              <a:uFill>
                <a:solidFill>
                  <a:srgbClr val="FFFFFF"/>
                </a:solidFill>
              </a:uFill>
              <a:latin typeface="Times New Roman"/>
            </a:endParaRPr>
          </a:p>
          <a:p>
            <a:pPr marL="2091600" lvl="8" indent="-456840">
              <a:lnSpc>
                <a:spcPct val="150000"/>
              </a:lnSpc>
              <a:buFont typeface="Calibri Light"/>
              <a:buAutoNum type="alphaLcPeriod"/>
            </a:pPr>
            <a:r>
              <a:rPr lang="en-IN" sz="2000" spc="-1" dirty="0">
                <a:uFill>
                  <a:solidFill>
                    <a:srgbClr val="FFFFFF"/>
                  </a:solidFill>
                </a:uFill>
                <a:latin typeface="Times New Roman"/>
              </a:rPr>
              <a:t>Yes</a:t>
            </a:r>
          </a:p>
          <a:p>
            <a:pPr marL="2091600" lvl="8" indent="-456840">
              <a:lnSpc>
                <a:spcPct val="150000"/>
              </a:lnSpc>
              <a:buFont typeface="Calibri Light"/>
              <a:buAutoNum type="alphaLcPeriod"/>
            </a:pPr>
            <a:r>
              <a:rPr lang="en-IN" sz="2000" spc="-1" dirty="0">
                <a:uFill>
                  <a:solidFill>
                    <a:srgbClr val="FFFFFF"/>
                  </a:solidFill>
                </a:uFill>
                <a:latin typeface="Times New Roman"/>
              </a:rPr>
              <a:t>No </a:t>
            </a:r>
          </a:p>
          <a:p>
            <a:pPr marL="2091600" lvl="8" indent="-456840">
              <a:lnSpc>
                <a:spcPct val="150000"/>
              </a:lnSpc>
              <a:buFont typeface="Calibri Light"/>
              <a:buAutoNum type="alphaLcPeriod"/>
            </a:pPr>
            <a:r>
              <a:rPr lang="en-IN" sz="2000" spc="-1" dirty="0">
                <a:uFill>
                  <a:solidFill>
                    <a:srgbClr val="FFFFFF"/>
                  </a:solidFill>
                </a:uFill>
                <a:latin typeface="Times New Roman"/>
              </a:rPr>
              <a:t>May Be </a:t>
            </a:r>
          </a:p>
          <a:p>
            <a:pPr marL="2091600" lvl="8" indent="-456840">
              <a:lnSpc>
                <a:spcPct val="150000"/>
              </a:lnSpc>
              <a:buFont typeface="Calibri Light"/>
              <a:buAutoNum type="alphaLcPeriod"/>
            </a:pPr>
            <a:r>
              <a:rPr lang="en-IN" sz="2000" spc="-1" dirty="0" smtClean="0">
                <a:uFill>
                  <a:solidFill>
                    <a:srgbClr val="FFFFFF"/>
                  </a:solidFill>
                </a:uFill>
                <a:latin typeface="Times New Roman"/>
              </a:rPr>
              <a:t>None </a:t>
            </a:r>
            <a:r>
              <a:rPr lang="en-IN" sz="2000" spc="-1" dirty="0">
                <a:uFill>
                  <a:solidFill>
                    <a:srgbClr val="FFFFFF"/>
                  </a:solidFill>
                </a:uFill>
                <a:latin typeface="Times New Roman"/>
              </a:rPr>
              <a:t>of the Above  </a:t>
            </a:r>
          </a:p>
          <a:p>
            <a:pPr>
              <a:lnSpc>
                <a:spcPct val="150000"/>
              </a:lnSpc>
            </a:pPr>
            <a:endParaRPr lang="en-IN" sz="2000" spc="-1" dirty="0" smtClean="0">
              <a:solidFill>
                <a:schemeClr val="accent5"/>
              </a:solidFill>
              <a:uFill>
                <a:solidFill>
                  <a:srgbClr val="FFFFFF"/>
                </a:solidFill>
              </a:uFill>
              <a:latin typeface="Times New Roman"/>
            </a:endParaRPr>
          </a:p>
          <a:p>
            <a:pPr marL="1177200">
              <a:lnSpc>
                <a:spcPct val="150000"/>
              </a:lnSpc>
            </a:pPr>
            <a:r>
              <a:rPr lang="en-IN" sz="2000" b="1" spc="-1" dirty="0" smtClean="0">
                <a:solidFill>
                  <a:schemeClr val="accent5"/>
                </a:solidFill>
                <a:uFill>
                  <a:solidFill>
                    <a:srgbClr val="FFFFFF"/>
                  </a:solidFill>
                </a:uFill>
                <a:latin typeface="Times New Roman"/>
              </a:rPr>
              <a:t>Answer</a:t>
            </a:r>
            <a:r>
              <a:rPr lang="en-IN" sz="2000" b="1" spc="-1" dirty="0">
                <a:solidFill>
                  <a:schemeClr val="accent5"/>
                </a:solidFill>
                <a:uFill>
                  <a:solidFill>
                    <a:srgbClr val="FFFFFF"/>
                  </a:solidFill>
                </a:uFill>
                <a:latin typeface="Times New Roman"/>
              </a:rPr>
              <a:t>: </a:t>
            </a:r>
            <a:r>
              <a:rPr lang="en-IN" sz="2000" b="1" spc="-1" dirty="0" smtClean="0">
                <a:uFill>
                  <a:solidFill>
                    <a:srgbClr val="FFFFFF"/>
                  </a:solidFill>
                </a:uFill>
                <a:latin typeface="Times New Roman"/>
              </a:rPr>
              <a:t>Yes</a:t>
            </a:r>
            <a:endParaRPr lang="en-IN" sz="2000" b="1" spc="-1" dirty="0">
              <a:uFill>
                <a:solidFill>
                  <a:srgbClr val="FFFFFF"/>
                </a:solidFill>
              </a:uFill>
              <a:latin typeface="Times New Roman"/>
            </a:endParaRPr>
          </a:p>
          <a:p>
            <a:pPr marL="1177200">
              <a:lnSpc>
                <a:spcPct val="150000"/>
              </a:lnSpc>
            </a:pPr>
            <a:endParaRPr lang="en-IN" sz="2000" spc="-1" dirty="0">
              <a:uFill>
                <a:solidFill>
                  <a:srgbClr val="FFFFFF"/>
                </a:solidFill>
              </a:uFill>
              <a:latin typeface="Times New Roman"/>
            </a:endParaRPr>
          </a:p>
        </p:txBody>
      </p:sp>
      <p:sp>
        <p:nvSpPr>
          <p:cNvPr id="546"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
        <p:nvSpPr>
          <p:cNvPr id="7" name="Rectangle 6"/>
          <p:cNvSpPr/>
          <p:nvPr/>
        </p:nvSpPr>
        <p:spPr>
          <a:xfrm>
            <a:off x="507074" y="381511"/>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Introduction to Linux</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391530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9" name="TextShape 1"/>
          <p:cNvSpPr txBox="1"/>
          <p:nvPr/>
        </p:nvSpPr>
        <p:spPr>
          <a:xfrm>
            <a:off x="11590920" y="6356520"/>
            <a:ext cx="432000" cy="364680"/>
          </a:xfrm>
          <a:prstGeom prst="rect">
            <a:avLst/>
          </a:prstGeom>
          <a:noFill/>
          <a:ln>
            <a:noFill/>
          </a:ln>
        </p:spPr>
        <p:txBody>
          <a:bodyPr anchor="ctr"/>
          <a:lstStyle/>
          <a:p>
            <a:pPr algn="r">
              <a:lnSpc>
                <a:spcPct val="100000"/>
              </a:lnSpc>
            </a:pPr>
            <a:fld id="{29AF3C9D-3133-4C15-A69B-36EED8677793}" type="slidenum">
              <a:rPr lang="en-IN" sz="1200" b="0" strike="noStrike" spc="-1">
                <a:solidFill>
                  <a:srgbClr val="D28B8B"/>
                </a:solidFill>
                <a:uFill>
                  <a:solidFill>
                    <a:srgbClr val="FFFFFF"/>
                  </a:solidFill>
                </a:uFill>
                <a:latin typeface="Calibri"/>
              </a:rPr>
              <a:t>16</a:t>
            </a:fld>
            <a:endParaRPr lang="en-IN" sz="1200" b="0" strike="noStrike" spc="-1">
              <a:solidFill>
                <a:srgbClr val="000000"/>
              </a:solidFill>
              <a:uFill>
                <a:solidFill>
                  <a:srgbClr val="FFFFFF"/>
                </a:solidFill>
              </a:uFill>
              <a:latin typeface="Times New Roman"/>
            </a:endParaRPr>
          </a:p>
        </p:txBody>
      </p:sp>
      <p:sp>
        <p:nvSpPr>
          <p:cNvPr id="550" name="CustomShape 2"/>
          <p:cNvSpPr/>
          <p:nvPr/>
        </p:nvSpPr>
        <p:spPr>
          <a:xfrm>
            <a:off x="487415" y="1200151"/>
            <a:ext cx="10831680" cy="49323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smtClean="0">
                <a:solidFill>
                  <a:schemeClr val="accent5"/>
                </a:solidFill>
                <a:uFill>
                  <a:solidFill>
                    <a:srgbClr val="FFFFFF"/>
                  </a:solidFill>
                </a:uFill>
                <a:latin typeface="Times New Roman" panose="02020603050405020304" pitchFamily="18" charset="0"/>
                <a:cs typeface="Times New Roman" panose="02020603050405020304" pitchFamily="18" charset="0"/>
              </a:rPr>
              <a:t>Self </a:t>
            </a:r>
            <a:r>
              <a:rPr lang="en-IN" sz="2400" b="1" strike="noStrike" spc="-1" dirty="0">
                <a:solidFill>
                  <a:schemeClr val="accent5"/>
                </a:solidFill>
                <a:uFill>
                  <a:solidFill>
                    <a:srgbClr val="FFFFFF"/>
                  </a:solidFill>
                </a:uFill>
                <a:latin typeface="Times New Roman" panose="02020603050405020304" pitchFamily="18" charset="0"/>
                <a:cs typeface="Times New Roman" panose="02020603050405020304" pitchFamily="18" charset="0"/>
              </a:rPr>
              <a:t>Assessment Question</a:t>
            </a:r>
            <a:endParaRPr lang="en-IN" sz="2400" b="0" strike="noStrike" spc="-1" dirty="0">
              <a:solidFill>
                <a:schemeClr val="accent5"/>
              </a:solidFill>
              <a:uFill>
                <a:solidFill>
                  <a:srgbClr val="FFFFFF"/>
                </a:solidFill>
              </a:uFill>
              <a:latin typeface="Times New Roman" panose="02020603050405020304" pitchFamily="18" charset="0"/>
              <a:cs typeface="Times New Roman" panose="02020603050405020304" pitchFamily="18" charset="0"/>
            </a:endParaRPr>
          </a:p>
          <a:p>
            <a:pPr marL="360000">
              <a:lnSpc>
                <a:spcPct val="100000"/>
              </a:lnSpc>
            </a:pPr>
            <a:endParaRPr lang="en-IN" sz="2400" b="0" strike="noStrike" spc="-1" dirty="0" smtClean="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1177560" lvl="6" indent="-457200">
              <a:lnSpc>
                <a:spcPct val="150000"/>
              </a:lnSpc>
              <a:buFont typeface="+mj-lt"/>
              <a:buAutoNum type="arabicPeriod" startAt="14"/>
            </a:pPr>
            <a:r>
              <a:rPr lang="en-IN" sz="2000" b="0" strike="noStrike" spc="-1" dirty="0" smtClean="0">
                <a:uFill>
                  <a:solidFill>
                    <a:srgbClr val="FFFFFF"/>
                  </a:solidFill>
                </a:uFill>
                <a:latin typeface="Times New Roman" panose="02020603050405020304" pitchFamily="18" charset="0"/>
                <a:cs typeface="Times New Roman" panose="02020603050405020304" pitchFamily="18" charset="0"/>
              </a:rPr>
              <a:t>The Subscription is mandatory </a:t>
            </a:r>
            <a:r>
              <a:rPr lang="en-IN" sz="2000" b="0" strike="noStrike" spc="-1" dirty="0">
                <a:uFill>
                  <a:solidFill>
                    <a:srgbClr val="FFFFFF"/>
                  </a:solidFill>
                </a:uFill>
                <a:latin typeface="Times New Roman" panose="02020603050405020304" pitchFamily="18" charset="0"/>
                <a:cs typeface="Times New Roman" panose="02020603050405020304" pitchFamily="18" charset="0"/>
              </a:rPr>
              <a:t>for </a:t>
            </a:r>
            <a:r>
              <a:rPr lang="en-IN" sz="2000" b="0" strike="noStrike" spc="-1" dirty="0" smtClean="0">
                <a:uFill>
                  <a:solidFill>
                    <a:srgbClr val="FFFFFF"/>
                  </a:solidFill>
                </a:uFill>
                <a:latin typeface="Times New Roman" panose="02020603050405020304" pitchFamily="18" charset="0"/>
                <a:cs typeface="Times New Roman" panose="02020603050405020304" pitchFamily="18" charset="0"/>
              </a:rPr>
              <a:t>RHEL. State whether True or False.</a:t>
            </a:r>
          </a:p>
          <a:p>
            <a:pPr marL="720360" lvl="6">
              <a:lnSpc>
                <a:spcPct val="150000"/>
              </a:lnSpc>
            </a:pPr>
            <a:r>
              <a:rPr lang="en-IN" sz="2000" b="0" strike="noStrike" spc="-1" dirty="0" smtClean="0">
                <a:uFill>
                  <a:solidFill>
                    <a:srgbClr val="FFFFFF"/>
                  </a:solidFill>
                </a:uFill>
                <a:latin typeface="Times New Roman" panose="02020603050405020304" pitchFamily="18" charset="0"/>
                <a:cs typeface="Times New Roman" panose="02020603050405020304" pitchFamily="18" charset="0"/>
              </a:rPr>
              <a:t>  </a:t>
            </a:r>
            <a:endParaRPr lang="en-IN" sz="2000" b="0" strike="noStrike" spc="-1" dirty="0">
              <a:uFill>
                <a:solidFill>
                  <a:srgbClr val="FFFFFF"/>
                </a:solidFill>
              </a:uFill>
              <a:latin typeface="Times New Roman" panose="02020603050405020304" pitchFamily="18" charset="0"/>
              <a:cs typeface="Times New Roman" panose="02020603050405020304" pitchFamily="18" charset="0"/>
            </a:endParaRPr>
          </a:p>
          <a:p>
            <a:pPr marL="2091600" lvl="8" indent="-456840">
              <a:lnSpc>
                <a:spcPct val="150000"/>
              </a:lnSpc>
              <a:buFont typeface="Calibri Light"/>
              <a:buAutoNum type="alphaLcPeriod"/>
            </a:pPr>
            <a:r>
              <a:rPr lang="en-IN" sz="2000" b="0" strike="noStrike" spc="-1" dirty="0" smtClean="0">
                <a:uFill>
                  <a:solidFill>
                    <a:srgbClr val="FFFFFF"/>
                  </a:solidFill>
                </a:uFill>
                <a:latin typeface="Times New Roman" panose="02020603050405020304" pitchFamily="18" charset="0"/>
                <a:cs typeface="Times New Roman" panose="02020603050405020304" pitchFamily="18" charset="0"/>
              </a:rPr>
              <a:t>True</a:t>
            </a:r>
            <a:endParaRPr lang="en-IN" sz="2000" b="0" strike="noStrike" spc="-1" dirty="0">
              <a:uFill>
                <a:solidFill>
                  <a:srgbClr val="FFFFFF"/>
                </a:solidFill>
              </a:uFill>
              <a:latin typeface="Times New Roman" panose="02020603050405020304" pitchFamily="18" charset="0"/>
              <a:cs typeface="Times New Roman" panose="02020603050405020304" pitchFamily="18" charset="0"/>
            </a:endParaRPr>
          </a:p>
          <a:p>
            <a:pPr marL="2091600" lvl="8" indent="-456840">
              <a:lnSpc>
                <a:spcPct val="150000"/>
              </a:lnSpc>
              <a:buFont typeface="Calibri Light"/>
              <a:buAutoNum type="alphaLcPeriod"/>
            </a:pPr>
            <a:r>
              <a:rPr lang="en-IN" sz="2000" spc="-1" dirty="0" smtClean="0">
                <a:uFill>
                  <a:solidFill>
                    <a:srgbClr val="FFFFFF"/>
                  </a:solidFill>
                </a:uFill>
                <a:latin typeface="Times New Roman" panose="02020603050405020304" pitchFamily="18" charset="0"/>
                <a:cs typeface="Times New Roman" panose="02020603050405020304" pitchFamily="18" charset="0"/>
              </a:rPr>
              <a:t>False</a:t>
            </a:r>
            <a:endParaRPr lang="en-IN" sz="2000" b="0" strike="noStrike" spc="-1" dirty="0">
              <a:uFill>
                <a:solidFill>
                  <a:srgbClr val="FFFFFF"/>
                </a:solidFill>
              </a:uFill>
              <a:latin typeface="Times New Roman" panose="02020603050405020304" pitchFamily="18" charset="0"/>
              <a:cs typeface="Times New Roman" panose="02020603050405020304" pitchFamily="18" charset="0"/>
            </a:endParaRPr>
          </a:p>
          <a:p>
            <a:pPr>
              <a:lnSpc>
                <a:spcPct val="150000"/>
              </a:lnSpc>
            </a:pPr>
            <a:endParaRPr lang="en-IN" sz="2000" b="0" strike="noStrike" spc="-1" dirty="0" smtClean="0">
              <a:uFill>
                <a:solidFill>
                  <a:srgbClr val="FFFFFF"/>
                </a:solidFill>
              </a:uFill>
              <a:latin typeface="Times New Roman" panose="02020603050405020304" pitchFamily="18" charset="0"/>
              <a:cs typeface="Times New Roman" panose="02020603050405020304" pitchFamily="18" charset="0"/>
            </a:endParaRPr>
          </a:p>
          <a:p>
            <a:pPr>
              <a:lnSpc>
                <a:spcPct val="150000"/>
              </a:lnSpc>
            </a:pPr>
            <a:endParaRPr lang="en-IN" sz="2000" b="0" strike="noStrike" spc="-1" dirty="0">
              <a:uFill>
                <a:solidFill>
                  <a:srgbClr val="FFFFFF"/>
                </a:solidFill>
              </a:uFill>
              <a:latin typeface="Times New Roman" panose="02020603050405020304" pitchFamily="18" charset="0"/>
              <a:cs typeface="Times New Roman" panose="02020603050405020304" pitchFamily="18" charset="0"/>
            </a:endParaRPr>
          </a:p>
          <a:p>
            <a:pPr marL="1177200">
              <a:lnSpc>
                <a:spcPct val="150000"/>
              </a:lnSpc>
            </a:pPr>
            <a:r>
              <a:rPr lang="en-IN" sz="2000" b="1" strike="noStrike" spc="-1" dirty="0">
                <a:solidFill>
                  <a:schemeClr val="accent5"/>
                </a:solidFill>
                <a:uFill>
                  <a:solidFill>
                    <a:srgbClr val="FFFFFF"/>
                  </a:solidFill>
                </a:uFill>
                <a:latin typeface="Times New Roman" panose="02020603050405020304" pitchFamily="18" charset="0"/>
                <a:cs typeface="Times New Roman" panose="02020603050405020304" pitchFamily="18" charset="0"/>
              </a:rPr>
              <a:t>Answer: </a:t>
            </a:r>
            <a:r>
              <a:rPr lang="en-IN" sz="2000" b="1" spc="-1" dirty="0" smtClean="0">
                <a:uFill>
                  <a:solidFill>
                    <a:srgbClr val="FFFFFF"/>
                  </a:solidFill>
                </a:uFill>
                <a:latin typeface="Times New Roman" panose="02020603050405020304" pitchFamily="18" charset="0"/>
                <a:cs typeface="Times New Roman" panose="02020603050405020304" pitchFamily="18" charset="0"/>
              </a:rPr>
              <a:t>True</a:t>
            </a:r>
            <a:endParaRPr lang="en-IN" sz="2000" b="1" spc="-1" dirty="0">
              <a:uFill>
                <a:solidFill>
                  <a:srgbClr val="FFFFFF"/>
                </a:solidFill>
              </a:uFill>
              <a:latin typeface="Times New Roman" panose="02020603050405020304" pitchFamily="18" charset="0"/>
              <a:cs typeface="Times New Roman" panose="02020603050405020304" pitchFamily="18" charset="0"/>
            </a:endParaRPr>
          </a:p>
          <a:p>
            <a:pPr marL="1177200">
              <a:lnSpc>
                <a:spcPct val="150000"/>
              </a:lnSpc>
            </a:pPr>
            <a:r>
              <a:rPr lang="en-IN" sz="2200" b="0" strike="noStrike" spc="-1" dirty="0">
                <a:uFill>
                  <a:solidFill>
                    <a:srgbClr val="FFFFFF"/>
                  </a:solidFill>
                </a:uFill>
                <a:latin typeface="Times New Roman" panose="02020603050405020304" pitchFamily="18" charset="0"/>
                <a:cs typeface="Times New Roman" panose="02020603050405020304" pitchFamily="18" charset="0"/>
              </a:rPr>
              <a:t>  </a:t>
            </a:r>
          </a:p>
        </p:txBody>
      </p:sp>
      <p:sp>
        <p:nvSpPr>
          <p:cNvPr id="551"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
        <p:nvSpPr>
          <p:cNvPr id="7" name="Rectangle 6"/>
          <p:cNvSpPr/>
          <p:nvPr/>
        </p:nvSpPr>
        <p:spPr>
          <a:xfrm>
            <a:off x="507074" y="381511"/>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Introduction to Linux</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112927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4" name="TextShape 1"/>
          <p:cNvSpPr txBox="1"/>
          <p:nvPr/>
        </p:nvSpPr>
        <p:spPr>
          <a:xfrm>
            <a:off x="11590920" y="6356520"/>
            <a:ext cx="432000" cy="364680"/>
          </a:xfrm>
          <a:prstGeom prst="rect">
            <a:avLst/>
          </a:prstGeom>
          <a:noFill/>
          <a:ln>
            <a:noFill/>
          </a:ln>
        </p:spPr>
        <p:txBody>
          <a:bodyPr anchor="ctr"/>
          <a:lstStyle/>
          <a:p>
            <a:pPr algn="r">
              <a:lnSpc>
                <a:spcPct val="100000"/>
              </a:lnSpc>
            </a:pPr>
            <a:fld id="{366A01F6-1F2D-46EB-B859-1C17C159E1EC}" type="slidenum">
              <a:rPr lang="en-IN" sz="1200" b="0" strike="noStrike" spc="-1">
                <a:solidFill>
                  <a:srgbClr val="D28B8B"/>
                </a:solidFill>
                <a:uFill>
                  <a:solidFill>
                    <a:srgbClr val="FFFFFF"/>
                  </a:solidFill>
                </a:uFill>
                <a:latin typeface="Calibri"/>
              </a:rPr>
              <a:t>17</a:t>
            </a:fld>
            <a:endParaRPr lang="en-IN" sz="1200" b="0" strike="noStrike" spc="-1">
              <a:solidFill>
                <a:srgbClr val="000000"/>
              </a:solidFill>
              <a:uFill>
                <a:solidFill>
                  <a:srgbClr val="FFFFFF"/>
                </a:solidFill>
              </a:uFill>
              <a:latin typeface="Times New Roman"/>
            </a:endParaRPr>
          </a:p>
        </p:txBody>
      </p:sp>
      <p:sp>
        <p:nvSpPr>
          <p:cNvPr id="555" name="CustomShape 2"/>
          <p:cNvSpPr/>
          <p:nvPr/>
        </p:nvSpPr>
        <p:spPr>
          <a:xfrm>
            <a:off x="507074" y="1199635"/>
            <a:ext cx="10831680" cy="509973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1177560" lvl="6" indent="-457200">
              <a:lnSpc>
                <a:spcPct val="150000"/>
              </a:lnSpc>
              <a:buClr>
                <a:schemeClr val="tx1"/>
              </a:buClr>
              <a:buFont typeface="+mj-lt"/>
              <a:buAutoNum type="arabicPeriod" startAt="15"/>
            </a:pPr>
            <a:r>
              <a:rPr lang="en-IN" sz="2000" b="0" strike="noStrike" spc="-1" dirty="0">
                <a:uFill>
                  <a:solidFill>
                    <a:srgbClr val="FFFFFF"/>
                  </a:solidFill>
                </a:uFill>
                <a:latin typeface="Times New Roman"/>
              </a:rPr>
              <a:t>Which </a:t>
            </a:r>
            <a:r>
              <a:rPr lang="en-IN" sz="2000" b="0" strike="noStrike" spc="-1" dirty="0" smtClean="0">
                <a:uFill>
                  <a:solidFill>
                    <a:srgbClr val="FFFFFF"/>
                  </a:solidFill>
                </a:uFill>
                <a:latin typeface="Times New Roman"/>
              </a:rPr>
              <a:t>one of the given boot </a:t>
            </a:r>
            <a:r>
              <a:rPr lang="en-IN" sz="2000" b="0" strike="noStrike" spc="-1" dirty="0">
                <a:uFill>
                  <a:solidFill>
                    <a:srgbClr val="FFFFFF"/>
                  </a:solidFill>
                </a:uFill>
                <a:latin typeface="Times New Roman"/>
              </a:rPr>
              <a:t>loader is used by </a:t>
            </a:r>
            <a:r>
              <a:rPr lang="en-IN" sz="2000" b="0" strike="noStrike" spc="-1" dirty="0" smtClean="0">
                <a:uFill>
                  <a:solidFill>
                    <a:srgbClr val="FFFFFF"/>
                  </a:solidFill>
                </a:uFill>
                <a:latin typeface="Times New Roman"/>
              </a:rPr>
              <a:t>RHEL?</a:t>
            </a:r>
          </a:p>
          <a:p>
            <a:pPr marL="720360" lvl="6">
              <a:lnSpc>
                <a:spcPct val="150000"/>
              </a:lnSpc>
              <a:buClr>
                <a:schemeClr val="tx1"/>
              </a:buClr>
            </a:pPr>
            <a:r>
              <a:rPr lang="en-IN" sz="2000" b="0" strike="noStrike" spc="-1" dirty="0" smtClean="0">
                <a:uFill>
                  <a:solidFill>
                    <a:srgbClr val="FFFFFF"/>
                  </a:solidFill>
                </a:uFill>
                <a:latin typeface="Times New Roman"/>
              </a:rPr>
              <a:t> </a:t>
            </a:r>
            <a:endParaRPr lang="en-IN" sz="2000" b="0" strike="noStrike" spc="-1" dirty="0">
              <a:uFill>
                <a:solidFill>
                  <a:srgbClr val="FFFFFF"/>
                </a:solidFill>
              </a:uFill>
              <a:latin typeface="Arial"/>
            </a:endParaRPr>
          </a:p>
          <a:p>
            <a:pPr marL="2091600" lvl="8" indent="-456840">
              <a:lnSpc>
                <a:spcPct val="150000"/>
              </a:lnSpc>
              <a:buClr>
                <a:schemeClr val="tx1"/>
              </a:buClr>
              <a:buFont typeface="Calibri Light"/>
              <a:buAutoNum type="alphaLcPeriod"/>
            </a:pPr>
            <a:r>
              <a:rPr lang="en-IN" sz="2000" b="0" strike="noStrike" spc="-1" dirty="0">
                <a:uFill>
                  <a:solidFill>
                    <a:srgbClr val="FFFFFF"/>
                  </a:solidFill>
                </a:uFill>
                <a:latin typeface="Times New Roman"/>
              </a:rPr>
              <a:t>GRUB</a:t>
            </a:r>
            <a:endParaRPr lang="en-IN" sz="2000" b="0" strike="noStrike" spc="-1" dirty="0">
              <a:uFill>
                <a:solidFill>
                  <a:srgbClr val="FFFFFF"/>
                </a:solidFill>
              </a:uFill>
              <a:latin typeface="Arial"/>
            </a:endParaRPr>
          </a:p>
          <a:p>
            <a:pPr marL="2091600" lvl="8" indent="-456840">
              <a:lnSpc>
                <a:spcPct val="150000"/>
              </a:lnSpc>
              <a:buClr>
                <a:schemeClr val="tx1"/>
              </a:buClr>
              <a:buFont typeface="Calibri Light"/>
              <a:buAutoNum type="alphaLcPeriod"/>
            </a:pPr>
            <a:r>
              <a:rPr lang="en-IN" sz="2000" b="0" strike="noStrike" spc="-1" dirty="0">
                <a:uFill>
                  <a:solidFill>
                    <a:srgbClr val="FFFFFF"/>
                  </a:solidFill>
                </a:uFill>
                <a:latin typeface="Times New Roman"/>
              </a:rPr>
              <a:t>LILO </a:t>
            </a:r>
            <a:endParaRPr lang="en-IN" sz="2000" b="0" strike="noStrike" spc="-1" dirty="0">
              <a:uFill>
                <a:solidFill>
                  <a:srgbClr val="FFFFFF"/>
                </a:solidFill>
              </a:uFill>
              <a:latin typeface="Arial"/>
            </a:endParaRPr>
          </a:p>
          <a:p>
            <a:pPr marL="2091600" lvl="8" indent="-456840">
              <a:lnSpc>
                <a:spcPct val="150000"/>
              </a:lnSpc>
              <a:buClr>
                <a:schemeClr val="tx1"/>
              </a:buClr>
              <a:buFont typeface="Calibri Light"/>
              <a:buAutoNum type="alphaLcPeriod"/>
            </a:pPr>
            <a:r>
              <a:rPr lang="en-IN" sz="2000" b="0" strike="noStrike" spc="-1" dirty="0">
                <a:uFill>
                  <a:solidFill>
                    <a:srgbClr val="FFFFFF"/>
                  </a:solidFill>
                </a:uFill>
                <a:latin typeface="Times New Roman"/>
              </a:rPr>
              <a:t>MBL </a:t>
            </a:r>
            <a:endParaRPr lang="en-IN" sz="2000" b="0" strike="noStrike" spc="-1" dirty="0">
              <a:uFill>
                <a:solidFill>
                  <a:srgbClr val="FFFFFF"/>
                </a:solidFill>
              </a:uFill>
              <a:latin typeface="Arial"/>
            </a:endParaRPr>
          </a:p>
          <a:p>
            <a:pPr>
              <a:lnSpc>
                <a:spcPct val="150000"/>
              </a:lnSpc>
              <a:buClr>
                <a:schemeClr val="tx1"/>
              </a:buClr>
            </a:pPr>
            <a:endParaRPr lang="en-IN" sz="2000" b="0" strike="noStrike" spc="-1" dirty="0" smtClean="0">
              <a:uFill>
                <a:solidFill>
                  <a:srgbClr val="FFFFFF"/>
                </a:solidFill>
              </a:uFill>
              <a:latin typeface="Arial"/>
            </a:endParaRPr>
          </a:p>
          <a:p>
            <a:pPr>
              <a:lnSpc>
                <a:spcPct val="150000"/>
              </a:lnSpc>
              <a:buClr>
                <a:schemeClr val="tx1"/>
              </a:buClr>
            </a:pPr>
            <a:endParaRPr lang="en-IN" sz="2000" b="0" strike="noStrike" spc="-1" dirty="0">
              <a:uFill>
                <a:solidFill>
                  <a:srgbClr val="FFFFFF"/>
                </a:solidFill>
              </a:uFill>
              <a:latin typeface="Arial"/>
            </a:endParaRPr>
          </a:p>
          <a:p>
            <a:pPr marL="1177200">
              <a:lnSpc>
                <a:spcPct val="150000"/>
              </a:lnSpc>
              <a:buClr>
                <a:schemeClr val="tx1"/>
              </a:buClr>
            </a:pPr>
            <a:r>
              <a:rPr lang="en-IN" sz="2000" b="1" strike="noStrike" spc="-1" dirty="0">
                <a:solidFill>
                  <a:schemeClr val="accent5"/>
                </a:solidFill>
                <a:uFill>
                  <a:solidFill>
                    <a:srgbClr val="FFFFFF"/>
                  </a:solidFill>
                </a:uFill>
                <a:latin typeface="Times New Roman"/>
              </a:rPr>
              <a:t>Answer: </a:t>
            </a:r>
            <a:r>
              <a:rPr lang="en-IN" sz="2000" b="1" spc="-1" dirty="0" smtClean="0">
                <a:uFill>
                  <a:solidFill>
                    <a:srgbClr val="FFFFFF"/>
                  </a:solidFill>
                </a:uFill>
                <a:latin typeface="Times New Roman"/>
              </a:rPr>
              <a:t>GRUB</a:t>
            </a:r>
            <a:endParaRPr lang="en-IN" sz="2000" b="1" spc="-1" dirty="0">
              <a:uFill>
                <a:solidFill>
                  <a:srgbClr val="FFFFFF"/>
                </a:solidFill>
              </a:uFill>
              <a:latin typeface="Arial"/>
            </a:endParaRPr>
          </a:p>
          <a:p>
            <a:pPr marL="1177200">
              <a:lnSpc>
                <a:spcPct val="150000"/>
              </a:lnSpc>
              <a:buClr>
                <a:schemeClr val="tx1"/>
              </a:buClr>
            </a:pPr>
            <a:endParaRPr lang="en-IN" sz="2000" b="0" strike="noStrike" spc="-1" dirty="0">
              <a:uFill>
                <a:solidFill>
                  <a:srgbClr val="FFFFFF"/>
                </a:solidFill>
              </a:uFill>
              <a:latin typeface="Arial"/>
            </a:endParaRPr>
          </a:p>
        </p:txBody>
      </p:sp>
      <p:sp>
        <p:nvSpPr>
          <p:cNvPr id="556"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
        <p:nvSpPr>
          <p:cNvPr id="7" name="Rectangle 6"/>
          <p:cNvSpPr/>
          <p:nvPr/>
        </p:nvSpPr>
        <p:spPr>
          <a:xfrm>
            <a:off x="507074" y="381511"/>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Introduction to Linux</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114358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9" name="TextShape 1"/>
          <p:cNvSpPr txBox="1"/>
          <p:nvPr/>
        </p:nvSpPr>
        <p:spPr>
          <a:xfrm>
            <a:off x="11590920" y="6356520"/>
            <a:ext cx="432000" cy="364680"/>
          </a:xfrm>
          <a:prstGeom prst="rect">
            <a:avLst/>
          </a:prstGeom>
          <a:noFill/>
          <a:ln>
            <a:noFill/>
          </a:ln>
        </p:spPr>
        <p:txBody>
          <a:bodyPr anchor="ctr"/>
          <a:lstStyle/>
          <a:p>
            <a:pPr algn="r">
              <a:lnSpc>
                <a:spcPct val="100000"/>
              </a:lnSpc>
            </a:pPr>
            <a:fld id="{82A9E63F-01D0-4DAF-8A85-E29EA7A3A5EF}" type="slidenum">
              <a:rPr lang="en-IN" sz="1200" b="0" strike="noStrike" spc="-1">
                <a:solidFill>
                  <a:srgbClr val="D28B8B"/>
                </a:solidFill>
                <a:uFill>
                  <a:solidFill>
                    <a:srgbClr val="FFFFFF"/>
                  </a:solidFill>
                </a:uFill>
                <a:latin typeface="Calibri"/>
              </a:rPr>
              <a:t>18</a:t>
            </a:fld>
            <a:endParaRPr lang="en-IN" sz="1200" b="0" strike="noStrike" spc="-1">
              <a:solidFill>
                <a:srgbClr val="000000"/>
              </a:solidFill>
              <a:uFill>
                <a:solidFill>
                  <a:srgbClr val="FFFFFF"/>
                </a:solidFill>
              </a:uFill>
              <a:latin typeface="Times New Roman"/>
            </a:endParaRPr>
          </a:p>
        </p:txBody>
      </p:sp>
      <p:sp>
        <p:nvSpPr>
          <p:cNvPr id="560" name="CustomShape 2"/>
          <p:cNvSpPr/>
          <p:nvPr/>
        </p:nvSpPr>
        <p:spPr>
          <a:xfrm>
            <a:off x="501702" y="1195557"/>
            <a:ext cx="10831680" cy="51173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0000">
              <a:lnSpc>
                <a:spcPct val="100000"/>
              </a:lnSpc>
            </a:pPr>
            <a:r>
              <a:rPr lang="en-IN" sz="2400" b="1" strike="noStrike" spc="-1" dirty="0">
                <a:solidFill>
                  <a:schemeClr val="accent5"/>
                </a:solidFill>
                <a:uFill>
                  <a:solidFill>
                    <a:srgbClr val="FFFFFF"/>
                  </a:solidFill>
                </a:uFill>
                <a:latin typeface="Times New Roman"/>
              </a:rPr>
              <a:t>Self Assessment Question</a:t>
            </a:r>
            <a:endParaRPr lang="en-IN" sz="2400" b="0" strike="noStrike" spc="-1" dirty="0">
              <a:solidFill>
                <a:schemeClr val="accent5"/>
              </a:solidFill>
              <a:uFill>
                <a:solidFill>
                  <a:srgbClr val="FFFFFF"/>
                </a:solidFill>
              </a:uFill>
              <a:latin typeface="Arial"/>
            </a:endParaRPr>
          </a:p>
          <a:p>
            <a:pPr marL="360000">
              <a:lnSpc>
                <a:spcPct val="100000"/>
              </a:lnSpc>
            </a:pPr>
            <a:endParaRPr lang="en-IN" sz="2400" b="0" strike="noStrike" spc="-1" dirty="0">
              <a:solidFill>
                <a:srgbClr val="000000"/>
              </a:solidFill>
              <a:uFill>
                <a:solidFill>
                  <a:srgbClr val="FFFFFF"/>
                </a:solidFill>
              </a:uFill>
              <a:latin typeface="Arial"/>
            </a:endParaRPr>
          </a:p>
          <a:p>
            <a:pPr marL="1177560" lvl="6" indent="-457200">
              <a:lnSpc>
                <a:spcPct val="150000"/>
              </a:lnSpc>
              <a:buFont typeface="+mj-lt"/>
              <a:buAutoNum type="arabicPeriod" startAt="16"/>
            </a:pPr>
            <a:r>
              <a:rPr lang="en-IN" sz="2000" b="0" strike="noStrike" spc="-1" dirty="0">
                <a:uFill>
                  <a:solidFill>
                    <a:srgbClr val="FFFFFF"/>
                  </a:solidFill>
                </a:uFill>
                <a:latin typeface="Times New Roman"/>
              </a:rPr>
              <a:t>Which </a:t>
            </a:r>
            <a:r>
              <a:rPr lang="en-IN" sz="2000" b="0" strike="noStrike" spc="-1" dirty="0" smtClean="0">
                <a:uFill>
                  <a:solidFill>
                    <a:srgbClr val="FFFFFF"/>
                  </a:solidFill>
                </a:uFill>
                <a:latin typeface="Times New Roman"/>
              </a:rPr>
              <a:t>one of the given command </a:t>
            </a:r>
            <a:r>
              <a:rPr lang="en-IN" sz="2000" b="0" strike="noStrike" spc="-1" dirty="0">
                <a:uFill>
                  <a:solidFill>
                    <a:srgbClr val="FFFFFF"/>
                  </a:solidFill>
                </a:uFill>
                <a:latin typeface="Times New Roman"/>
              </a:rPr>
              <a:t>is used for accessing temporary Super User Privileges</a:t>
            </a:r>
            <a:r>
              <a:rPr lang="en-IN" sz="2000" b="0" strike="noStrike" spc="-1" dirty="0" smtClean="0">
                <a:uFill>
                  <a:solidFill>
                    <a:srgbClr val="FFFFFF"/>
                  </a:solidFill>
                </a:uFill>
                <a:latin typeface="Times New Roman"/>
              </a:rPr>
              <a:t>?</a:t>
            </a:r>
          </a:p>
          <a:p>
            <a:pPr marL="720360" lvl="6">
              <a:lnSpc>
                <a:spcPct val="150000"/>
              </a:lnSpc>
            </a:pPr>
            <a:r>
              <a:rPr lang="en-IN" sz="2000" b="0" strike="noStrike" spc="-1" dirty="0" smtClean="0">
                <a:uFill>
                  <a:solidFill>
                    <a:srgbClr val="FFFFFF"/>
                  </a:solidFill>
                </a:uFill>
                <a:latin typeface="Times New Roman"/>
              </a:rPr>
              <a:t>  </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err="1">
                <a:uFill>
                  <a:solidFill>
                    <a:srgbClr val="FFFFFF"/>
                  </a:solidFill>
                </a:uFill>
                <a:latin typeface="Times New Roman"/>
              </a:rPr>
              <a:t>su</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err="1">
                <a:uFill>
                  <a:solidFill>
                    <a:srgbClr val="FFFFFF"/>
                  </a:solidFill>
                </a:uFill>
                <a:latin typeface="Times New Roman"/>
              </a:rPr>
              <a:t>sudo</a:t>
            </a:r>
            <a:r>
              <a:rPr lang="en-IN" sz="2000" b="0" strike="noStrike" spc="-1" dirty="0">
                <a:uFill>
                  <a:solidFill>
                    <a:srgbClr val="FFFFFF"/>
                  </a:solidFill>
                </a:uFill>
                <a:latin typeface="Times New Roman"/>
              </a:rPr>
              <a:t> </a:t>
            </a:r>
            <a:endParaRPr lang="en-IN" sz="2000" b="0" strike="noStrike" spc="-1" dirty="0">
              <a:uFill>
                <a:solidFill>
                  <a:srgbClr val="FFFFFF"/>
                </a:solidFill>
              </a:uFill>
              <a:latin typeface="Arial"/>
            </a:endParaRPr>
          </a:p>
          <a:p>
            <a:pPr marL="2091600" lvl="8" indent="-456840">
              <a:lnSpc>
                <a:spcPct val="150000"/>
              </a:lnSpc>
              <a:buFont typeface="Calibri Light"/>
              <a:buAutoNum type="alphaLcPeriod"/>
            </a:pPr>
            <a:r>
              <a:rPr lang="en-IN" sz="2000" b="0" strike="noStrike" spc="-1" dirty="0" err="1">
                <a:uFill>
                  <a:solidFill>
                    <a:srgbClr val="FFFFFF"/>
                  </a:solidFill>
                </a:uFill>
                <a:latin typeface="Times New Roman"/>
              </a:rPr>
              <a:t>init</a:t>
            </a:r>
            <a:r>
              <a:rPr lang="en-IN" sz="2000" b="0" strike="noStrike" spc="-1" dirty="0">
                <a:uFill>
                  <a:solidFill>
                    <a:srgbClr val="FFFFFF"/>
                  </a:solidFill>
                </a:uFill>
                <a:latin typeface="Times New Roman"/>
              </a:rPr>
              <a:t> </a:t>
            </a:r>
            <a:endParaRPr lang="en-IN" sz="2000" b="0" strike="noStrike" spc="-1" dirty="0">
              <a:uFill>
                <a:solidFill>
                  <a:srgbClr val="FFFFFF"/>
                </a:solidFill>
              </a:uFill>
              <a:latin typeface="Arial"/>
            </a:endParaRPr>
          </a:p>
          <a:p>
            <a:pPr>
              <a:lnSpc>
                <a:spcPct val="150000"/>
              </a:lnSpc>
            </a:pPr>
            <a:endParaRPr lang="en-IN" sz="2000" b="0" strike="noStrike" spc="-1" dirty="0">
              <a:uFill>
                <a:solidFill>
                  <a:srgbClr val="FFFFFF"/>
                </a:solidFill>
              </a:uFill>
              <a:latin typeface="Arial"/>
            </a:endParaRPr>
          </a:p>
          <a:p>
            <a:pPr marL="1177200">
              <a:lnSpc>
                <a:spcPct val="150000"/>
              </a:lnSpc>
            </a:pPr>
            <a:r>
              <a:rPr lang="en-IN" sz="2000" b="1" strike="noStrike" spc="-1" dirty="0">
                <a:solidFill>
                  <a:schemeClr val="accent5"/>
                </a:solidFill>
                <a:uFill>
                  <a:solidFill>
                    <a:srgbClr val="FFFFFF"/>
                  </a:solidFill>
                </a:uFill>
                <a:latin typeface="Times New Roman"/>
              </a:rPr>
              <a:t>Answer: </a:t>
            </a:r>
            <a:r>
              <a:rPr lang="en-IN" sz="2000" b="1" spc="-1" dirty="0" err="1" smtClean="0">
                <a:uFill>
                  <a:solidFill>
                    <a:srgbClr val="FFFFFF"/>
                  </a:solidFill>
                </a:uFill>
                <a:latin typeface="Times New Roman"/>
              </a:rPr>
              <a:t>sudo</a:t>
            </a:r>
            <a:r>
              <a:rPr lang="en-IN" sz="2000" b="1" spc="-1" dirty="0" smtClean="0">
                <a:uFill>
                  <a:solidFill>
                    <a:srgbClr val="FFFFFF"/>
                  </a:solidFill>
                </a:uFill>
                <a:latin typeface="Times New Roman"/>
              </a:rPr>
              <a:t> </a:t>
            </a:r>
            <a:endParaRPr lang="en-IN" sz="2000" b="1" spc="-1" dirty="0">
              <a:uFill>
                <a:solidFill>
                  <a:srgbClr val="FFFFFF"/>
                </a:solidFill>
              </a:uFill>
              <a:latin typeface="Arial"/>
            </a:endParaRPr>
          </a:p>
          <a:p>
            <a:pPr marL="1177200">
              <a:lnSpc>
                <a:spcPct val="150000"/>
              </a:lnSpc>
            </a:pPr>
            <a:endParaRPr lang="en-IN" sz="2000" b="0" strike="noStrike" spc="-1" dirty="0">
              <a:uFill>
                <a:solidFill>
                  <a:srgbClr val="FFFFFF"/>
                </a:solidFill>
              </a:uFill>
              <a:latin typeface="Arial"/>
            </a:endParaRPr>
          </a:p>
        </p:txBody>
      </p:sp>
      <p:sp>
        <p:nvSpPr>
          <p:cNvPr id="561" name="CustomShape 3"/>
          <p:cNvSpPr/>
          <p:nvPr/>
        </p:nvSpPr>
        <p:spPr>
          <a:xfrm>
            <a:off x="214200" y="4414320"/>
            <a:ext cx="14162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1177200">
              <a:lnSpc>
                <a:spcPct val="150000"/>
              </a:lnSpc>
            </a:pPr>
            <a:r>
              <a:rPr lang="en-IN" sz="2000" b="0" strike="noStrike" spc="-1">
                <a:solidFill>
                  <a:srgbClr val="000000"/>
                </a:solidFill>
                <a:uFill>
                  <a:solidFill>
                    <a:srgbClr val="FFFFFF"/>
                  </a:solidFill>
                </a:uFill>
                <a:latin typeface="Calibri"/>
              </a:rPr>
              <a:t> </a:t>
            </a:r>
            <a:endParaRPr lang="en-IN" sz="2000" b="0" strike="noStrike" spc="-1">
              <a:solidFill>
                <a:srgbClr val="000000"/>
              </a:solidFill>
              <a:uFill>
                <a:solidFill>
                  <a:srgbClr val="FFFFFF"/>
                </a:solidFill>
              </a:uFill>
              <a:latin typeface="Arial"/>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0417" r="10341"/>
          <a:stretch/>
        </p:blipFill>
        <p:spPr>
          <a:xfrm>
            <a:off x="10676586" y="1171575"/>
            <a:ext cx="914400" cy="865460"/>
          </a:xfrm>
          <a:prstGeom prst="rect">
            <a:avLst/>
          </a:prstGeom>
        </p:spPr>
      </p:pic>
      <p:sp>
        <p:nvSpPr>
          <p:cNvPr id="7" name="Rectangle 6"/>
          <p:cNvSpPr/>
          <p:nvPr/>
        </p:nvSpPr>
        <p:spPr>
          <a:xfrm>
            <a:off x="507074" y="381511"/>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Introduction to Linux</a:t>
            </a:r>
            <a:endParaRPr lang="en-US" sz="2400" b="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152643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2</a:t>
            </a:fld>
            <a:endParaRPr lang="en-IN" dirty="0"/>
          </a:p>
        </p:txBody>
      </p:sp>
      <p:sp>
        <p:nvSpPr>
          <p:cNvPr id="5" name="Rectangle 4"/>
          <p:cNvSpPr/>
          <p:nvPr/>
        </p:nvSpPr>
        <p:spPr>
          <a:xfrm>
            <a:off x="-318050" y="1213357"/>
            <a:ext cx="11190515" cy="461665"/>
          </a:xfrm>
          <a:prstGeom prst="rect">
            <a:avLst/>
          </a:prstGeom>
        </p:spPr>
        <p:txBody>
          <a:bodyPr wrap="square">
            <a:spAutoFit/>
          </a:bodyPr>
          <a:lstStyle/>
          <a:p>
            <a:pPr marL="720000" lvl="6"/>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There are six stages </a:t>
            </a:r>
            <a:r>
              <a:rPr lang="en-US" sz="2400" b="1" dirty="0">
                <a:solidFill>
                  <a:schemeClr val="accent5">
                    <a:lumMod val="50000"/>
                  </a:schemeClr>
                </a:solidFill>
                <a:latin typeface="Times New Roman" panose="02020603050405020304" pitchFamily="18" charset="0"/>
                <a:cs typeface="Times New Roman" panose="02020603050405020304" pitchFamily="18" charset="0"/>
              </a:rPr>
              <a:t>of Linux Boot Process </a:t>
            </a:r>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(i.e. Startup </a:t>
            </a:r>
            <a:r>
              <a:rPr lang="en-US" sz="2400" b="1" dirty="0">
                <a:solidFill>
                  <a:schemeClr val="accent5">
                    <a:lumMod val="50000"/>
                  </a:schemeClr>
                </a:solidFill>
                <a:latin typeface="Times New Roman" panose="02020603050405020304" pitchFamily="18" charset="0"/>
                <a:cs typeface="Times New Roman" panose="02020603050405020304" pitchFamily="18" charset="0"/>
              </a:rPr>
              <a:t>Sequence</a:t>
            </a:r>
            <a:r>
              <a:rPr lang="en-US" sz="2400" b="1" dirty="0" smtClean="0">
                <a:solidFill>
                  <a:schemeClr val="accent5">
                    <a:lumMod val="50000"/>
                  </a:schemeClr>
                </a:solidFill>
                <a:latin typeface="Times New Roman" panose="02020603050405020304" pitchFamily="18" charset="0"/>
                <a:cs typeface="Times New Roman" panose="02020603050405020304" pitchFamily="18" charset="0"/>
              </a:rPr>
              <a:t>)</a:t>
            </a:r>
            <a:endParaRPr lang="en-IN" sz="20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6" name="Rectangle 5"/>
          <p:cNvSpPr/>
          <p:nvPr/>
        </p:nvSpPr>
        <p:spPr>
          <a:xfrm>
            <a:off x="507076"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a:t>
            </a:r>
            <a:endParaRPr lang="en-IN" sz="2400" b="1" spc="-20" dirty="0">
              <a:latin typeface="Helvetica" panose="020B0604020202020204" pitchFamily="2" charset="0"/>
              <a:cs typeface="Arial" panose="020B0604020202020204" pitchFamily="34" charset="0"/>
            </a:endParaRPr>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saturation sat="0"/>
                    </a14:imgEffect>
                  </a14:imgLayer>
                </a14:imgProps>
              </a:ext>
            </a:extLst>
          </a:blip>
          <a:stretch>
            <a:fillRect/>
          </a:stretch>
        </p:blipFill>
        <p:spPr>
          <a:xfrm>
            <a:off x="6225687" y="1569006"/>
            <a:ext cx="5495925" cy="5210524"/>
          </a:xfrm>
          <a:prstGeom prst="rect">
            <a:avLst/>
          </a:prstGeom>
        </p:spPr>
      </p:pic>
      <p:sp>
        <p:nvSpPr>
          <p:cNvPr id="10" name="Rectangle 9"/>
          <p:cNvSpPr/>
          <p:nvPr/>
        </p:nvSpPr>
        <p:spPr>
          <a:xfrm>
            <a:off x="578516" y="1727483"/>
            <a:ext cx="5463423" cy="4916731"/>
          </a:xfrm>
          <a:prstGeom prst="rect">
            <a:avLst/>
          </a:prstGeom>
        </p:spPr>
        <p:txBody>
          <a:bodyPr wrap="square">
            <a:spAutoFit/>
          </a:bodyPr>
          <a:lstStyle/>
          <a:p>
            <a:pPr marL="342900" indent="-342900" algn="just">
              <a:lnSpc>
                <a:spcPct val="150000"/>
              </a:lnSpc>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Press the power button on your system, and after few moments you see the Linux login prompt.</a:t>
            </a:r>
          </a:p>
          <a:p>
            <a:pPr marL="342900" indent="-342900" algn="just">
              <a:lnSpc>
                <a:spcPct val="150000"/>
              </a:lnSpc>
              <a:buClr>
                <a:schemeClr val="accent5"/>
              </a:buClr>
              <a:buFont typeface="Wingdings" panose="05000000000000000000" pitchFamily="2" charset="2"/>
              <a:buChar char="Ø"/>
            </a:pPr>
            <a:endParaRPr lang="en-US" sz="1000" dirty="0" smtClean="0">
              <a:solidFill>
                <a:srgbClr val="111111"/>
              </a:solidFill>
              <a:latin typeface="Times New Roman" panose="02020603050405020304" pitchFamily="18" charset="0"/>
              <a:cs typeface="Times New Roman" panose="02020603050405020304" pitchFamily="18" charset="0"/>
            </a:endParaRPr>
          </a:p>
          <a:p>
            <a:pPr marL="342900" indent="-342900" algn="just">
              <a:lnSpc>
                <a:spcPct val="150000"/>
              </a:lnSpc>
              <a:buClr>
                <a:schemeClr val="accent5"/>
              </a:buClr>
              <a:buFont typeface="Wingdings" panose="05000000000000000000" pitchFamily="2" charset="2"/>
              <a:buChar char="Ø"/>
            </a:pPr>
            <a:r>
              <a:rPr lang="en-US" sz="2100" dirty="0" smtClean="0">
                <a:solidFill>
                  <a:srgbClr val="111111"/>
                </a:solidFill>
                <a:latin typeface="Times New Roman" panose="02020603050405020304" pitchFamily="18" charset="0"/>
                <a:cs typeface="Times New Roman" panose="02020603050405020304" pitchFamily="18" charset="0"/>
              </a:rPr>
              <a:t>Have </a:t>
            </a:r>
            <a:r>
              <a:rPr lang="en-US" sz="2100" dirty="0">
                <a:solidFill>
                  <a:srgbClr val="111111"/>
                </a:solidFill>
                <a:latin typeface="Times New Roman" panose="02020603050405020304" pitchFamily="18" charset="0"/>
                <a:cs typeface="Times New Roman" panose="02020603050405020304" pitchFamily="18" charset="0"/>
              </a:rPr>
              <a:t>you ever wondered what happens behind the scenes from the time you press the power button until the Linux login prompt appears?</a:t>
            </a:r>
          </a:p>
          <a:p>
            <a:pPr marL="342900" indent="-342900" algn="just">
              <a:lnSpc>
                <a:spcPct val="150000"/>
              </a:lnSpc>
              <a:buClr>
                <a:schemeClr val="accent5"/>
              </a:buClr>
              <a:buFont typeface="Wingdings" panose="05000000000000000000" pitchFamily="2" charset="2"/>
              <a:buChar char="Ø"/>
            </a:pPr>
            <a:endParaRPr lang="en-US" sz="1000" dirty="0" smtClean="0">
              <a:solidFill>
                <a:srgbClr val="111111"/>
              </a:solidFill>
              <a:latin typeface="Times New Roman" panose="02020603050405020304" pitchFamily="18" charset="0"/>
              <a:cs typeface="Times New Roman" panose="02020603050405020304" pitchFamily="18" charset="0"/>
            </a:endParaRPr>
          </a:p>
          <a:p>
            <a:pPr marL="342900" indent="-342900" algn="just">
              <a:lnSpc>
                <a:spcPct val="150000"/>
              </a:lnSpc>
              <a:buClr>
                <a:schemeClr val="accent5"/>
              </a:buClr>
              <a:buFont typeface="Wingdings" panose="05000000000000000000" pitchFamily="2" charset="2"/>
              <a:buChar char="Ø"/>
            </a:pPr>
            <a:r>
              <a:rPr lang="en-US" sz="2100" dirty="0" smtClean="0">
                <a:solidFill>
                  <a:srgbClr val="111111"/>
                </a:solidFill>
                <a:latin typeface="Times New Roman" panose="02020603050405020304" pitchFamily="18" charset="0"/>
                <a:cs typeface="Times New Roman" panose="02020603050405020304" pitchFamily="18" charset="0"/>
              </a:rPr>
              <a:t>The six </a:t>
            </a:r>
            <a:r>
              <a:rPr lang="en-US" sz="2100" dirty="0">
                <a:solidFill>
                  <a:srgbClr val="111111"/>
                </a:solidFill>
                <a:latin typeface="Times New Roman" panose="02020603050405020304" pitchFamily="18" charset="0"/>
                <a:cs typeface="Times New Roman" panose="02020603050405020304" pitchFamily="18" charset="0"/>
              </a:rPr>
              <a:t>high level stages of a typical Linux boot process.</a:t>
            </a:r>
            <a:endParaRPr lang="en-US" sz="2100" b="0" i="0" dirty="0">
              <a:solidFill>
                <a:srgbClr val="11111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739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3</a:t>
            </a:fld>
            <a:endParaRPr lang="en-IN" dirty="0"/>
          </a:p>
        </p:txBody>
      </p:sp>
      <p:sp>
        <p:nvSpPr>
          <p:cNvPr id="6" name="Rectangle 5"/>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sharpenSoften amount="25000"/>
                    </a14:imgEffect>
                    <a14:imgEffect>
                      <a14:saturation sat="0"/>
                    </a14:imgEffect>
                  </a14:imgLayer>
                </a14:imgProps>
              </a:ext>
            </a:extLst>
          </a:blip>
          <a:stretch>
            <a:fillRect/>
          </a:stretch>
        </p:blipFill>
        <p:spPr>
          <a:xfrm>
            <a:off x="6641632" y="1343288"/>
            <a:ext cx="5294310" cy="5212080"/>
          </a:xfrm>
          <a:prstGeom prst="rect">
            <a:avLst/>
          </a:prstGeom>
        </p:spPr>
      </p:pic>
      <p:sp>
        <p:nvSpPr>
          <p:cNvPr id="10" name="Rectangle 9"/>
          <p:cNvSpPr/>
          <p:nvPr/>
        </p:nvSpPr>
        <p:spPr>
          <a:xfrm>
            <a:off x="486464" y="1215495"/>
            <a:ext cx="5914335" cy="4985980"/>
          </a:xfrm>
          <a:prstGeom prst="rect">
            <a:avLst/>
          </a:prstGeom>
        </p:spPr>
        <p:txBody>
          <a:bodyPr wrap="square">
            <a:spAutoFit/>
          </a:bodyPr>
          <a:lstStyle/>
          <a:p>
            <a:r>
              <a:rPr lang="en-US" sz="2400" b="1" dirty="0" smtClean="0">
                <a:solidFill>
                  <a:schemeClr val="accent5"/>
                </a:solidFill>
                <a:latin typeface="Times New Roman" panose="02020603050405020304" pitchFamily="18" charset="0"/>
                <a:cs typeface="Times New Roman" panose="02020603050405020304" pitchFamily="18" charset="0"/>
              </a:rPr>
              <a:t> BIOS</a:t>
            </a:r>
            <a:endParaRPr lang="en-US" sz="2400" b="1" dirty="0">
              <a:solidFill>
                <a:schemeClr val="accent5"/>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BIOS stands for Basic </a:t>
            </a:r>
            <a:r>
              <a:rPr lang="en-US" sz="2100" dirty="0" smtClean="0">
                <a:solidFill>
                  <a:srgbClr val="111111"/>
                </a:solidFill>
                <a:latin typeface="Times New Roman" panose="02020603050405020304" pitchFamily="18" charset="0"/>
                <a:cs typeface="Times New Roman" panose="02020603050405020304" pitchFamily="18" charset="0"/>
              </a:rPr>
              <a:t>Input / Output System.</a:t>
            </a:r>
            <a:endParaRPr lang="en-US" sz="1100" dirty="0">
              <a:solidFill>
                <a:srgbClr val="111111"/>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Performs some system integrity </a:t>
            </a:r>
            <a:r>
              <a:rPr lang="en-US" sz="2100" dirty="0" smtClean="0">
                <a:solidFill>
                  <a:srgbClr val="111111"/>
                </a:solidFill>
                <a:latin typeface="Times New Roman" panose="02020603050405020304" pitchFamily="18" charset="0"/>
                <a:cs typeface="Times New Roman" panose="02020603050405020304" pitchFamily="18" charset="0"/>
              </a:rPr>
              <a:t>checks.</a:t>
            </a:r>
            <a:endParaRPr lang="en-US" sz="900" dirty="0">
              <a:solidFill>
                <a:srgbClr val="111111"/>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Searches, loads, and executes the boot loader program</a:t>
            </a:r>
            <a:r>
              <a:rPr lang="en-US" sz="2100" dirty="0" smtClean="0">
                <a:solidFill>
                  <a:srgbClr val="111111"/>
                </a:solidFill>
                <a:latin typeface="Times New Roman" panose="02020603050405020304" pitchFamily="18" charset="0"/>
                <a:cs typeface="Times New Roman" panose="02020603050405020304" pitchFamily="18" charset="0"/>
              </a:rPr>
              <a:t>.</a:t>
            </a:r>
            <a:endParaRPr lang="en-US" sz="700" dirty="0">
              <a:solidFill>
                <a:srgbClr val="111111"/>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It looks for boot loader in floppy, </a:t>
            </a:r>
            <a:r>
              <a:rPr lang="en-US" sz="2100" dirty="0" err="1">
                <a:solidFill>
                  <a:srgbClr val="111111"/>
                </a:solidFill>
                <a:latin typeface="Times New Roman" panose="02020603050405020304" pitchFamily="18" charset="0"/>
                <a:cs typeface="Times New Roman" panose="02020603050405020304" pitchFamily="18" charset="0"/>
              </a:rPr>
              <a:t>cd-rom</a:t>
            </a:r>
            <a:r>
              <a:rPr lang="en-US" sz="2100" dirty="0">
                <a:solidFill>
                  <a:srgbClr val="111111"/>
                </a:solidFill>
                <a:latin typeface="Times New Roman" panose="02020603050405020304" pitchFamily="18" charset="0"/>
                <a:cs typeface="Times New Roman" panose="02020603050405020304" pitchFamily="18" charset="0"/>
              </a:rPr>
              <a:t>, or hard drive. You can press a key (typically F12 of F2, but it depends on your system) during the BIOS startup to change the boot sequence</a:t>
            </a:r>
            <a:r>
              <a:rPr lang="en-US" sz="2100" dirty="0" smtClean="0">
                <a:solidFill>
                  <a:srgbClr val="111111"/>
                </a:solidFill>
                <a:latin typeface="Times New Roman" panose="02020603050405020304" pitchFamily="18" charset="0"/>
                <a:cs typeface="Times New Roman" panose="02020603050405020304" pitchFamily="18" charset="0"/>
              </a:rPr>
              <a:t>.</a:t>
            </a:r>
            <a:endParaRPr lang="en-US" sz="2100" dirty="0">
              <a:solidFill>
                <a:srgbClr val="111111"/>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Once the boot loader program is detected and loaded into the memory, BIOS gives the control to it</a:t>
            </a:r>
            <a:r>
              <a:rPr lang="en-US" sz="2100" dirty="0" smtClean="0">
                <a:solidFill>
                  <a:srgbClr val="111111"/>
                </a:solidFill>
                <a:latin typeface="Times New Roman" panose="02020603050405020304" pitchFamily="18" charset="0"/>
                <a:cs typeface="Times New Roman" panose="02020603050405020304" pitchFamily="18" charset="0"/>
              </a:rPr>
              <a:t>.</a:t>
            </a:r>
            <a:endParaRPr lang="en-US" sz="2100" dirty="0">
              <a:solidFill>
                <a:srgbClr val="111111"/>
              </a:solidFill>
              <a:latin typeface="Times New Roman" panose="02020603050405020304" pitchFamily="18" charset="0"/>
              <a:cs typeface="Times New Roman" panose="02020603050405020304" pitchFamily="18" charset="0"/>
            </a:endParaRPr>
          </a:p>
          <a:p>
            <a:pPr marL="800100" lvl="1" indent="-342900" algn="just">
              <a:buClr>
                <a:schemeClr val="accent5"/>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So, in simple terms BIOS loads and executes the MBR boot loader.</a:t>
            </a:r>
            <a:endParaRPr lang="en-US" sz="2100" b="0" i="0" dirty="0">
              <a:solidFill>
                <a:srgbClr val="111111"/>
              </a:solidFill>
              <a:effectLst/>
              <a:latin typeface="Times New Roman" panose="02020603050405020304" pitchFamily="18" charset="0"/>
              <a:cs typeface="Times New Roman" panose="02020603050405020304" pitchFamily="18" charset="0"/>
            </a:endParaRPr>
          </a:p>
        </p:txBody>
      </p:sp>
      <p:sp>
        <p:nvSpPr>
          <p:cNvPr id="2" name="Rounded Rectangle 1"/>
          <p:cNvSpPr/>
          <p:nvPr/>
        </p:nvSpPr>
        <p:spPr>
          <a:xfrm>
            <a:off x="6641633" y="1357313"/>
            <a:ext cx="5245568" cy="914400"/>
          </a:xfrm>
          <a:prstGeom prst="roundRect">
            <a:avLst/>
          </a:prstGeom>
          <a:noFill/>
          <a:ln w="2857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644788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sharpenSoften amount="25000"/>
                    </a14:imgEffect>
                    <a14:imgEffect>
                      <a14:saturation sat="0"/>
                    </a14:imgEffect>
                  </a14:imgLayer>
                </a14:imgProps>
              </a:ext>
            </a:extLst>
          </a:blip>
          <a:stretch>
            <a:fillRect/>
          </a:stretch>
        </p:blipFill>
        <p:spPr>
          <a:xfrm>
            <a:off x="6641632" y="1343288"/>
            <a:ext cx="5294310" cy="5212080"/>
          </a:xfrm>
          <a:prstGeom prst="rect">
            <a:avLst/>
          </a:prstGeom>
        </p:spPr>
      </p:pic>
      <p:sp>
        <p:nvSpPr>
          <p:cNvPr id="4" name="Slide Number Placeholder 3"/>
          <p:cNvSpPr>
            <a:spLocks noGrp="1"/>
          </p:cNvSpPr>
          <p:nvPr>
            <p:ph type="sldNum" sz="quarter" idx="12"/>
          </p:nvPr>
        </p:nvSpPr>
        <p:spPr/>
        <p:txBody>
          <a:bodyPr/>
          <a:lstStyle/>
          <a:p>
            <a:fld id="{EF369875-3547-471E-A8DD-BB6BF69B36A1}" type="slidenum">
              <a:rPr lang="en-IN" smtClean="0"/>
              <a:pPr/>
              <a:t>4</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486880" y="1228073"/>
            <a:ext cx="6205628" cy="5324535"/>
          </a:xfrm>
          <a:prstGeom prst="rect">
            <a:avLst/>
          </a:prstGeom>
        </p:spPr>
        <p:txBody>
          <a:bodyPr wrap="square">
            <a:spAutoFit/>
          </a:bodyPr>
          <a:lstStyle/>
          <a:p>
            <a:r>
              <a:rPr lang="en-US" sz="2400" b="1" dirty="0" smtClean="0">
                <a:solidFill>
                  <a:schemeClr val="accent2"/>
                </a:solidFill>
                <a:latin typeface="Times New Roman" panose="02020603050405020304" pitchFamily="18" charset="0"/>
                <a:cs typeface="Times New Roman" panose="02020603050405020304" pitchFamily="18" charset="0"/>
              </a:rPr>
              <a:t>MBR</a:t>
            </a:r>
          </a:p>
          <a:p>
            <a:pPr marL="171450" indent="-171450">
              <a:buClr>
                <a:schemeClr val="accent2"/>
              </a:buClr>
              <a:buFont typeface="Wingdings" panose="05000000000000000000" pitchFamily="2" charset="2"/>
              <a:buChar char="Ø"/>
            </a:pPr>
            <a:endParaRPr lang="en-US" sz="1000" b="1" dirty="0">
              <a:solidFill>
                <a:srgbClr val="111111"/>
              </a:solidFill>
              <a:latin typeface="Times New Roman" panose="02020603050405020304" pitchFamily="18" charset="0"/>
              <a:cs typeface="Times New Roman" panose="02020603050405020304" pitchFamily="18" charset="0"/>
            </a:endParaRPr>
          </a:p>
          <a:p>
            <a:pPr marL="171450" indent="-171450" algn="ctr">
              <a:buClr>
                <a:schemeClr val="accent2"/>
              </a:buClr>
              <a:buFont typeface="Wingdings" panose="05000000000000000000" pitchFamily="2" charset="2"/>
              <a:buChar char="Ø"/>
            </a:pPr>
            <a:endParaRPr lang="en-US" sz="700" b="1" dirty="0" smtClean="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r>
              <a:rPr lang="en-US" sz="2100" dirty="0" smtClean="0">
                <a:solidFill>
                  <a:srgbClr val="111111"/>
                </a:solidFill>
                <a:latin typeface="Times New Roman" panose="02020603050405020304" pitchFamily="18" charset="0"/>
                <a:cs typeface="Times New Roman" panose="02020603050405020304" pitchFamily="18" charset="0"/>
              </a:rPr>
              <a:t>MBR </a:t>
            </a:r>
            <a:r>
              <a:rPr lang="en-US" sz="2100" dirty="0">
                <a:solidFill>
                  <a:srgbClr val="111111"/>
                </a:solidFill>
                <a:latin typeface="Times New Roman" panose="02020603050405020304" pitchFamily="18" charset="0"/>
                <a:cs typeface="Times New Roman" panose="02020603050405020304" pitchFamily="18" charset="0"/>
              </a:rPr>
              <a:t>stands for Master Boot Record</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2"/>
              </a:buClr>
              <a:buFont typeface="Wingdings" panose="05000000000000000000" pitchFamily="2" charset="2"/>
              <a:buChar char="Ø"/>
            </a:pPr>
            <a:endParaRPr lang="en-US"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It is located in the 1st sector of the bootable disk. Typically /dev/</a:t>
            </a:r>
            <a:r>
              <a:rPr lang="en-US" sz="2100" dirty="0" err="1">
                <a:solidFill>
                  <a:srgbClr val="111111"/>
                </a:solidFill>
                <a:latin typeface="Times New Roman" panose="02020603050405020304" pitchFamily="18" charset="0"/>
                <a:cs typeface="Times New Roman" panose="02020603050405020304" pitchFamily="18" charset="0"/>
              </a:rPr>
              <a:t>hda</a:t>
            </a:r>
            <a:r>
              <a:rPr lang="en-US" sz="2100" dirty="0">
                <a:solidFill>
                  <a:srgbClr val="111111"/>
                </a:solidFill>
                <a:latin typeface="Times New Roman" panose="02020603050405020304" pitchFamily="18" charset="0"/>
                <a:cs typeface="Times New Roman" panose="02020603050405020304" pitchFamily="18" charset="0"/>
              </a:rPr>
              <a:t>, or /</a:t>
            </a:r>
            <a:r>
              <a:rPr lang="en-US" sz="2100" dirty="0" smtClean="0">
                <a:solidFill>
                  <a:srgbClr val="111111"/>
                </a:solidFill>
                <a:latin typeface="Times New Roman" panose="02020603050405020304" pitchFamily="18" charset="0"/>
                <a:cs typeface="Times New Roman" panose="02020603050405020304" pitchFamily="18" charset="0"/>
              </a:rPr>
              <a:t>dev/</a:t>
            </a:r>
            <a:r>
              <a:rPr lang="en-US" sz="2100" dirty="0" err="1" smtClean="0">
                <a:solidFill>
                  <a:srgbClr val="111111"/>
                </a:solidFill>
                <a:latin typeface="Times New Roman" panose="02020603050405020304" pitchFamily="18" charset="0"/>
                <a:cs typeface="Times New Roman" panose="02020603050405020304" pitchFamily="18" charset="0"/>
              </a:rPr>
              <a:t>sda</a:t>
            </a:r>
            <a:endParaRPr lang="en-US" sz="2100" dirty="0" smtClean="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endParaRPr lang="en-US" sz="1600"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MBR is less than 512 bytes in size. This has three components 1) primary boot loader info in 1st 446 bytes 2) partition table info in next 64 bytes 3) </a:t>
            </a:r>
            <a:r>
              <a:rPr lang="en-US" sz="2100" dirty="0" err="1">
                <a:solidFill>
                  <a:srgbClr val="111111"/>
                </a:solidFill>
                <a:latin typeface="Times New Roman" panose="02020603050405020304" pitchFamily="18" charset="0"/>
                <a:cs typeface="Times New Roman" panose="02020603050405020304" pitchFamily="18" charset="0"/>
              </a:rPr>
              <a:t>mbr</a:t>
            </a:r>
            <a:r>
              <a:rPr lang="en-US" sz="2100" dirty="0">
                <a:solidFill>
                  <a:srgbClr val="111111"/>
                </a:solidFill>
                <a:latin typeface="Times New Roman" panose="02020603050405020304" pitchFamily="18" charset="0"/>
                <a:cs typeface="Times New Roman" panose="02020603050405020304" pitchFamily="18" charset="0"/>
              </a:rPr>
              <a:t> validation check in last 2 bytes</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2"/>
              </a:buClr>
              <a:buFont typeface="Wingdings" panose="05000000000000000000" pitchFamily="2" charset="2"/>
              <a:buChar char="Ø"/>
            </a:pPr>
            <a:endParaRPr lang="en-US" sz="1400"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It contains information about GRUB (or LILO in old systems</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2"/>
              </a:buClr>
              <a:buFont typeface="Wingdings" panose="05000000000000000000" pitchFamily="2" charset="2"/>
              <a:buChar char="Ø"/>
            </a:pPr>
            <a:endParaRPr lang="en-US" sz="1600"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2"/>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So, in simple terms MBR loads and executes the GRUB boot loader.</a:t>
            </a:r>
            <a:endParaRPr lang="en-US" sz="2100" b="0" i="0" dirty="0">
              <a:solidFill>
                <a:srgbClr val="111111"/>
              </a:solidFill>
              <a:effectLst/>
              <a:latin typeface="Times New Roman" panose="02020603050405020304" pitchFamily="18" charset="0"/>
              <a:cs typeface="Times New Roman" panose="02020603050405020304" pitchFamily="18" charset="0"/>
            </a:endParaRPr>
          </a:p>
        </p:txBody>
      </p:sp>
      <p:sp>
        <p:nvSpPr>
          <p:cNvPr id="11" name="Rounded Rectangle 10"/>
          <p:cNvSpPr/>
          <p:nvPr/>
        </p:nvSpPr>
        <p:spPr>
          <a:xfrm>
            <a:off x="6666003" y="2200275"/>
            <a:ext cx="524556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3" name="Rectangle 12"/>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3822352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5</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3">
            <a:duotone>
              <a:schemeClr val="accent1">
                <a:shade val="45000"/>
                <a:satMod val="135000"/>
              </a:schemeClr>
              <a:prstClr val="white"/>
            </a:duotone>
          </a:blip>
          <a:stretch>
            <a:fillRect/>
          </a:stretch>
        </p:blipFill>
        <p:spPr>
          <a:xfrm>
            <a:off x="6772276" y="1301891"/>
            <a:ext cx="5251226" cy="5169666"/>
          </a:xfrm>
          <a:prstGeom prst="rect">
            <a:avLst/>
          </a:prstGeom>
        </p:spPr>
      </p:pic>
      <p:sp>
        <p:nvSpPr>
          <p:cNvPr id="10" name="Rectangle 9"/>
          <p:cNvSpPr/>
          <p:nvPr/>
        </p:nvSpPr>
        <p:spPr>
          <a:xfrm>
            <a:off x="486879" y="1221413"/>
            <a:ext cx="6319932" cy="5647700"/>
          </a:xfrm>
          <a:prstGeom prst="rect">
            <a:avLst/>
          </a:prstGeom>
        </p:spPr>
        <p:txBody>
          <a:bodyPr wrap="square">
            <a:spAutoFit/>
          </a:bodyPr>
          <a:lstStyle/>
          <a:p>
            <a:r>
              <a:rPr lang="en-US" sz="2400" b="1" dirty="0" smtClean="0">
                <a:solidFill>
                  <a:schemeClr val="accent1"/>
                </a:solidFill>
                <a:latin typeface="Times New Roman" panose="02020603050405020304" pitchFamily="18" charset="0"/>
                <a:cs typeface="Times New Roman" panose="02020603050405020304" pitchFamily="18" charset="0"/>
              </a:rPr>
              <a:t>GRUB</a:t>
            </a:r>
          </a:p>
          <a:p>
            <a:endParaRPr lang="en-US" sz="1000" b="1" dirty="0" smtClean="0">
              <a:solidFill>
                <a:srgbClr val="111111"/>
              </a:solidFill>
              <a:latin typeface="Times New Roman" panose="02020603050405020304" pitchFamily="18" charset="0"/>
              <a:cs typeface="Times New Roman" panose="02020603050405020304" pitchFamily="18" charset="0"/>
            </a:endParaRPr>
          </a:p>
          <a:p>
            <a:pPr algn="ctr"/>
            <a:endParaRPr lang="en-US" sz="700" b="1" dirty="0" smtClean="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1"/>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GRUB stands for Grand Unified Bootloader</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1"/>
              </a:buClr>
              <a:buFont typeface="Wingdings" panose="05000000000000000000" pitchFamily="2" charset="2"/>
              <a:buChar char="Ø"/>
            </a:pPr>
            <a:endParaRPr lang="en-US" sz="1400"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1"/>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If you have multiple kernel images installed on your system, you can choose which one to be executed</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1"/>
              </a:buClr>
              <a:buFont typeface="Wingdings" panose="05000000000000000000" pitchFamily="2" charset="2"/>
              <a:buChar char="Ø"/>
            </a:pPr>
            <a:endParaRPr lang="en-US"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1"/>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GRUB displays a splash screen, waits for few seconds, if you </a:t>
            </a:r>
            <a:r>
              <a:rPr lang="en-US" sz="2100" dirty="0" smtClean="0">
                <a:solidFill>
                  <a:srgbClr val="111111"/>
                </a:solidFill>
                <a:latin typeface="Times New Roman" panose="02020603050405020304" pitchFamily="18" charset="0"/>
                <a:cs typeface="Times New Roman" panose="02020603050405020304" pitchFamily="18" charset="0"/>
              </a:rPr>
              <a:t>do not </a:t>
            </a:r>
            <a:r>
              <a:rPr lang="en-US" sz="2100" dirty="0">
                <a:solidFill>
                  <a:srgbClr val="111111"/>
                </a:solidFill>
                <a:latin typeface="Times New Roman" panose="02020603050405020304" pitchFamily="18" charset="0"/>
                <a:cs typeface="Times New Roman" panose="02020603050405020304" pitchFamily="18" charset="0"/>
              </a:rPr>
              <a:t>enter anything, it loads the default kernel image as specified in the grub configuration file</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1"/>
              </a:buClr>
              <a:buFont typeface="Wingdings" panose="05000000000000000000" pitchFamily="2" charset="2"/>
              <a:buChar char="Ø"/>
            </a:pPr>
            <a:endParaRPr lang="en-US"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1"/>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GRUB has the knowledge of the filesystem (the older Linux loader LILO didn’t understand filesystem</a:t>
            </a:r>
            <a:r>
              <a:rPr lang="en-US" sz="2100" dirty="0" smtClean="0">
                <a:solidFill>
                  <a:srgbClr val="111111"/>
                </a:solidFill>
                <a:latin typeface="Times New Roman" panose="02020603050405020304" pitchFamily="18" charset="0"/>
                <a:cs typeface="Times New Roman" panose="02020603050405020304" pitchFamily="18" charset="0"/>
              </a:rPr>
              <a:t>).</a:t>
            </a:r>
          </a:p>
          <a:p>
            <a:pPr marL="342900" indent="-342900" algn="just">
              <a:buClr>
                <a:schemeClr val="accent1"/>
              </a:buClr>
              <a:buFont typeface="Wingdings" panose="05000000000000000000" pitchFamily="2" charset="2"/>
              <a:buChar char="Ø"/>
            </a:pPr>
            <a:endParaRPr lang="en-US" dirty="0">
              <a:solidFill>
                <a:srgbClr val="111111"/>
              </a:solidFill>
              <a:latin typeface="Times New Roman" panose="02020603050405020304" pitchFamily="18" charset="0"/>
              <a:cs typeface="Times New Roman" panose="02020603050405020304" pitchFamily="18" charset="0"/>
            </a:endParaRPr>
          </a:p>
          <a:p>
            <a:pPr marL="342900" indent="-342900" algn="just">
              <a:buClr>
                <a:schemeClr val="accent1"/>
              </a:buClr>
              <a:buFont typeface="Wingdings" panose="05000000000000000000" pitchFamily="2" charset="2"/>
              <a:buChar char="Ø"/>
            </a:pPr>
            <a:r>
              <a:rPr lang="en-US" sz="2100" dirty="0">
                <a:solidFill>
                  <a:srgbClr val="111111"/>
                </a:solidFill>
                <a:latin typeface="Times New Roman" panose="02020603050405020304" pitchFamily="18" charset="0"/>
                <a:cs typeface="Times New Roman" panose="02020603050405020304" pitchFamily="18" charset="0"/>
              </a:rPr>
              <a:t>Grub configuration file is /boot/grub/</a:t>
            </a:r>
            <a:r>
              <a:rPr lang="en-US" sz="2100" dirty="0" err="1">
                <a:solidFill>
                  <a:srgbClr val="111111"/>
                </a:solidFill>
                <a:latin typeface="Times New Roman" panose="02020603050405020304" pitchFamily="18" charset="0"/>
                <a:cs typeface="Times New Roman" panose="02020603050405020304" pitchFamily="18" charset="0"/>
              </a:rPr>
              <a:t>grub.conf</a:t>
            </a:r>
            <a:r>
              <a:rPr lang="en-US" sz="2100" dirty="0">
                <a:solidFill>
                  <a:srgbClr val="111111"/>
                </a:solidFill>
                <a:latin typeface="Times New Roman" panose="02020603050405020304" pitchFamily="18" charset="0"/>
                <a:cs typeface="Times New Roman" panose="02020603050405020304" pitchFamily="18" charset="0"/>
              </a:rPr>
              <a:t> (/</a:t>
            </a:r>
            <a:r>
              <a:rPr lang="en-US" sz="2100" dirty="0" err="1">
                <a:solidFill>
                  <a:srgbClr val="111111"/>
                </a:solidFill>
                <a:latin typeface="Times New Roman" panose="02020603050405020304" pitchFamily="18" charset="0"/>
                <a:cs typeface="Times New Roman" panose="02020603050405020304" pitchFamily="18" charset="0"/>
              </a:rPr>
              <a:t>etc</a:t>
            </a:r>
            <a:r>
              <a:rPr lang="en-US" sz="2100" dirty="0">
                <a:solidFill>
                  <a:srgbClr val="111111"/>
                </a:solidFill>
                <a:latin typeface="Times New Roman" panose="02020603050405020304" pitchFamily="18" charset="0"/>
                <a:cs typeface="Times New Roman" panose="02020603050405020304" pitchFamily="18" charset="0"/>
              </a:rPr>
              <a:t>/</a:t>
            </a:r>
            <a:r>
              <a:rPr lang="en-US" sz="2100" dirty="0" err="1">
                <a:solidFill>
                  <a:srgbClr val="111111"/>
                </a:solidFill>
                <a:latin typeface="Times New Roman" panose="02020603050405020304" pitchFamily="18" charset="0"/>
                <a:cs typeface="Times New Roman" panose="02020603050405020304" pitchFamily="18" charset="0"/>
              </a:rPr>
              <a:t>grub.conf</a:t>
            </a:r>
            <a:r>
              <a:rPr lang="en-US" sz="2100" dirty="0">
                <a:solidFill>
                  <a:srgbClr val="111111"/>
                </a:solidFill>
                <a:latin typeface="Times New Roman" panose="02020603050405020304" pitchFamily="18" charset="0"/>
                <a:cs typeface="Times New Roman" panose="02020603050405020304" pitchFamily="18" charset="0"/>
              </a:rPr>
              <a:t> is a link to this). The following is </a:t>
            </a:r>
            <a:r>
              <a:rPr lang="en-US" sz="2100" dirty="0" smtClean="0">
                <a:solidFill>
                  <a:srgbClr val="111111"/>
                </a:solidFill>
                <a:latin typeface="Times New Roman" panose="02020603050405020304" pitchFamily="18" charset="0"/>
                <a:cs typeface="Times New Roman" panose="02020603050405020304" pitchFamily="18" charset="0"/>
              </a:rPr>
              <a:t>a sample </a:t>
            </a:r>
            <a:r>
              <a:rPr lang="en-US" sz="2100" dirty="0" err="1">
                <a:solidFill>
                  <a:srgbClr val="111111"/>
                </a:solidFill>
                <a:latin typeface="Times New Roman" panose="02020603050405020304" pitchFamily="18" charset="0"/>
                <a:cs typeface="Times New Roman" panose="02020603050405020304" pitchFamily="18" charset="0"/>
              </a:rPr>
              <a:t>grub.conf</a:t>
            </a:r>
            <a:r>
              <a:rPr lang="en-US" sz="2100" dirty="0">
                <a:solidFill>
                  <a:srgbClr val="111111"/>
                </a:solidFill>
                <a:latin typeface="Times New Roman" panose="02020603050405020304" pitchFamily="18" charset="0"/>
                <a:cs typeface="Times New Roman" panose="02020603050405020304" pitchFamily="18" charset="0"/>
              </a:rPr>
              <a:t> of CentOS.</a:t>
            </a:r>
            <a:endParaRPr lang="en-US" sz="2100" b="0" i="0" dirty="0">
              <a:solidFill>
                <a:srgbClr val="111111"/>
              </a:solidFill>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
        <p:nvSpPr>
          <p:cNvPr id="12" name="Rounded Rectangle 11"/>
          <p:cNvSpPr/>
          <p:nvPr/>
        </p:nvSpPr>
        <p:spPr>
          <a:xfrm>
            <a:off x="6751731" y="2986101"/>
            <a:ext cx="524556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1940555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6</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clrChange>
              <a:clrFrom>
                <a:srgbClr val="FFFFFF"/>
              </a:clrFrom>
              <a:clrTo>
                <a:srgbClr val="FFFFFF">
                  <a:alpha val="0"/>
                </a:srgbClr>
              </a:clrTo>
            </a:clrChange>
            <a:duotone>
              <a:schemeClr val="accent6">
                <a:shade val="45000"/>
                <a:satMod val="135000"/>
              </a:schemeClr>
              <a:prstClr val="white"/>
            </a:duotone>
          </a:blip>
          <a:stretch>
            <a:fillRect/>
          </a:stretch>
        </p:blipFill>
        <p:spPr>
          <a:xfrm>
            <a:off x="6969348" y="1311317"/>
            <a:ext cx="5222652" cy="5141536"/>
          </a:xfrm>
          <a:prstGeom prst="rect">
            <a:avLst/>
          </a:prstGeom>
        </p:spPr>
      </p:pic>
      <p:sp>
        <p:nvSpPr>
          <p:cNvPr id="10" name="Rectangle 9"/>
          <p:cNvSpPr/>
          <p:nvPr/>
        </p:nvSpPr>
        <p:spPr>
          <a:xfrm>
            <a:off x="269879" y="1089513"/>
            <a:ext cx="6713757" cy="5724644"/>
          </a:xfrm>
          <a:prstGeom prst="rect">
            <a:avLst/>
          </a:prstGeom>
        </p:spPr>
        <p:txBody>
          <a:bodyPr wrap="square">
            <a:spAutoFit/>
          </a:bodyPr>
          <a:lstStyle/>
          <a:p>
            <a:pPr>
              <a:lnSpc>
                <a:spcPct val="150000"/>
              </a:lnSpc>
            </a:pPr>
            <a:r>
              <a:rPr lang="en-US" sz="2400" b="1" dirty="0" smtClean="0">
                <a:solidFill>
                  <a:schemeClr val="accent6">
                    <a:lumMod val="50000"/>
                  </a:schemeClr>
                </a:solidFill>
                <a:latin typeface="Times New Roman" panose="02020603050405020304" pitchFamily="18" charset="0"/>
                <a:cs typeface="Times New Roman" panose="02020603050405020304" pitchFamily="18" charset="0"/>
              </a:rPr>
              <a:t>Kernel</a:t>
            </a:r>
          </a:p>
          <a:p>
            <a:pPr marL="342900" indent="-342900" algn="just">
              <a:lnSpc>
                <a:spcPct val="150000"/>
              </a:lnSpc>
              <a:buClr>
                <a:schemeClr val="accent6">
                  <a:lumMod val="50000"/>
                </a:schemeClr>
              </a:buClr>
              <a:buFont typeface="Wingdings" panose="05000000000000000000" pitchFamily="2" charset="2"/>
              <a:buChar char="Ø"/>
            </a:pPr>
            <a:r>
              <a:rPr lang="en-US" sz="2000" dirty="0" smtClean="0">
                <a:solidFill>
                  <a:srgbClr val="111111"/>
                </a:solidFill>
                <a:latin typeface="Times New Roman" panose="02020603050405020304" pitchFamily="18" charset="0"/>
                <a:cs typeface="Times New Roman" panose="02020603050405020304" pitchFamily="18" charset="0"/>
              </a:rPr>
              <a:t>Mounts </a:t>
            </a:r>
            <a:r>
              <a:rPr lang="en-US" sz="2000" dirty="0">
                <a:solidFill>
                  <a:srgbClr val="111111"/>
                </a:solidFill>
                <a:latin typeface="Times New Roman" panose="02020603050405020304" pitchFamily="18" charset="0"/>
                <a:cs typeface="Times New Roman" panose="02020603050405020304" pitchFamily="18" charset="0"/>
              </a:rPr>
              <a:t>the root file system as specified in the “root=” in </a:t>
            </a:r>
            <a:r>
              <a:rPr lang="en-US" sz="2000" dirty="0" err="1">
                <a:solidFill>
                  <a:srgbClr val="111111"/>
                </a:solidFill>
                <a:latin typeface="Times New Roman" panose="02020603050405020304" pitchFamily="18" charset="0"/>
                <a:cs typeface="Times New Roman" panose="02020603050405020304" pitchFamily="18" charset="0"/>
              </a:rPr>
              <a:t>grub.conf</a:t>
            </a:r>
            <a:endParaRPr lang="en-US" sz="2000" dirty="0">
              <a:solidFill>
                <a:srgbClr val="111111"/>
              </a:solidFill>
              <a:latin typeface="Times New Roman" panose="02020603050405020304" pitchFamily="18" charset="0"/>
              <a:cs typeface="Times New Roman" panose="02020603050405020304" pitchFamily="18" charset="0"/>
            </a:endParaRPr>
          </a:p>
          <a:p>
            <a:pPr marL="342900" indent="-342900" algn="just">
              <a:lnSpc>
                <a:spcPct val="150000"/>
              </a:lnSpc>
              <a:buClr>
                <a:schemeClr val="accent6">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Kernel executes the /</a:t>
            </a:r>
            <a:r>
              <a:rPr lang="en-US" sz="2000" dirty="0" err="1">
                <a:solidFill>
                  <a:srgbClr val="111111"/>
                </a:solidFill>
                <a:latin typeface="Times New Roman" panose="02020603050405020304" pitchFamily="18" charset="0"/>
                <a:cs typeface="Times New Roman" panose="02020603050405020304" pitchFamily="18" charset="0"/>
              </a:rPr>
              <a:t>sbin</a:t>
            </a:r>
            <a:r>
              <a:rPr lang="en-US" sz="2000" dirty="0">
                <a:solidFill>
                  <a:srgbClr val="111111"/>
                </a:solidFill>
                <a:latin typeface="Times New Roman" panose="02020603050405020304" pitchFamily="18" charset="0"/>
                <a:cs typeface="Times New Roman" panose="02020603050405020304" pitchFamily="18" charset="0"/>
              </a:rPr>
              <a:t>/</a:t>
            </a:r>
            <a:r>
              <a:rPr lang="en-US" sz="2000" dirty="0" err="1">
                <a:solidFill>
                  <a:srgbClr val="111111"/>
                </a:solidFill>
                <a:latin typeface="Times New Roman" panose="02020603050405020304" pitchFamily="18" charset="0"/>
                <a:cs typeface="Times New Roman" panose="02020603050405020304" pitchFamily="18" charset="0"/>
              </a:rPr>
              <a:t>init</a:t>
            </a:r>
            <a:r>
              <a:rPr lang="en-US" sz="2000" dirty="0">
                <a:solidFill>
                  <a:srgbClr val="111111"/>
                </a:solidFill>
                <a:latin typeface="Times New Roman" panose="02020603050405020304" pitchFamily="18" charset="0"/>
                <a:cs typeface="Times New Roman" panose="02020603050405020304" pitchFamily="18" charset="0"/>
              </a:rPr>
              <a:t> </a:t>
            </a:r>
            <a:r>
              <a:rPr lang="en-US" sz="2000" dirty="0" smtClean="0">
                <a:solidFill>
                  <a:srgbClr val="111111"/>
                </a:solidFill>
                <a:latin typeface="Times New Roman" panose="02020603050405020304" pitchFamily="18" charset="0"/>
                <a:cs typeface="Times New Roman" panose="02020603050405020304" pitchFamily="18" charset="0"/>
              </a:rPr>
              <a:t>program.</a:t>
            </a:r>
            <a:endParaRPr lang="en-US" sz="2000" dirty="0">
              <a:solidFill>
                <a:srgbClr val="111111"/>
              </a:solidFill>
              <a:latin typeface="Times New Roman" panose="02020603050405020304" pitchFamily="18" charset="0"/>
              <a:cs typeface="Times New Roman" panose="02020603050405020304" pitchFamily="18" charset="0"/>
            </a:endParaRPr>
          </a:p>
          <a:p>
            <a:pPr marL="342900" indent="-342900" algn="just">
              <a:lnSpc>
                <a:spcPct val="150000"/>
              </a:lnSpc>
              <a:buClr>
                <a:schemeClr val="accent6">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Since </a:t>
            </a:r>
            <a:r>
              <a:rPr lang="en-US" sz="2000" dirty="0" err="1">
                <a:solidFill>
                  <a:srgbClr val="111111"/>
                </a:solidFill>
                <a:latin typeface="Times New Roman" panose="02020603050405020304" pitchFamily="18" charset="0"/>
                <a:cs typeface="Times New Roman" panose="02020603050405020304" pitchFamily="18" charset="0"/>
              </a:rPr>
              <a:t>init</a:t>
            </a:r>
            <a:r>
              <a:rPr lang="en-US" sz="2000" dirty="0">
                <a:solidFill>
                  <a:srgbClr val="111111"/>
                </a:solidFill>
                <a:latin typeface="Times New Roman" panose="02020603050405020304" pitchFamily="18" charset="0"/>
                <a:cs typeface="Times New Roman" panose="02020603050405020304" pitchFamily="18" charset="0"/>
              </a:rPr>
              <a:t> was the 1st program to be executed by Linux Kernel, it has the process id (PID) of 1. Do a ‘</a:t>
            </a:r>
            <a:r>
              <a:rPr lang="en-US" sz="2000" dirty="0" err="1">
                <a:solidFill>
                  <a:srgbClr val="111111"/>
                </a:solidFill>
                <a:latin typeface="Times New Roman" panose="02020603050405020304" pitchFamily="18" charset="0"/>
                <a:cs typeface="Times New Roman" panose="02020603050405020304" pitchFamily="18" charset="0"/>
              </a:rPr>
              <a:t>ps</a:t>
            </a:r>
            <a:r>
              <a:rPr lang="en-US" sz="2000" dirty="0">
                <a:solidFill>
                  <a:srgbClr val="111111"/>
                </a:solidFill>
                <a:latin typeface="Times New Roman" panose="02020603050405020304" pitchFamily="18" charset="0"/>
                <a:cs typeface="Times New Roman" panose="02020603050405020304" pitchFamily="18" charset="0"/>
              </a:rPr>
              <a:t> -</a:t>
            </a:r>
            <a:r>
              <a:rPr lang="en-US" sz="2000" dirty="0" err="1">
                <a:solidFill>
                  <a:srgbClr val="111111"/>
                </a:solidFill>
                <a:latin typeface="Times New Roman" panose="02020603050405020304" pitchFamily="18" charset="0"/>
                <a:cs typeface="Times New Roman" panose="02020603050405020304" pitchFamily="18" charset="0"/>
              </a:rPr>
              <a:t>ef</a:t>
            </a:r>
            <a:r>
              <a:rPr lang="en-US" sz="2000" dirty="0">
                <a:solidFill>
                  <a:srgbClr val="111111"/>
                </a:solidFill>
                <a:latin typeface="Times New Roman" panose="02020603050405020304" pitchFamily="18" charset="0"/>
                <a:cs typeface="Times New Roman" panose="02020603050405020304" pitchFamily="18" charset="0"/>
              </a:rPr>
              <a:t> | grep </a:t>
            </a:r>
            <a:r>
              <a:rPr lang="en-US" sz="2000" dirty="0" err="1">
                <a:solidFill>
                  <a:srgbClr val="111111"/>
                </a:solidFill>
                <a:latin typeface="Times New Roman" panose="02020603050405020304" pitchFamily="18" charset="0"/>
                <a:cs typeface="Times New Roman" panose="02020603050405020304" pitchFamily="18" charset="0"/>
              </a:rPr>
              <a:t>init</a:t>
            </a:r>
            <a:r>
              <a:rPr lang="en-US" sz="2000" dirty="0">
                <a:solidFill>
                  <a:srgbClr val="111111"/>
                </a:solidFill>
                <a:latin typeface="Times New Roman" panose="02020603050405020304" pitchFamily="18" charset="0"/>
                <a:cs typeface="Times New Roman" panose="02020603050405020304" pitchFamily="18" charset="0"/>
              </a:rPr>
              <a:t>’ and check the </a:t>
            </a:r>
            <a:r>
              <a:rPr lang="en-US" sz="2000" dirty="0" err="1">
                <a:solidFill>
                  <a:srgbClr val="111111"/>
                </a:solidFill>
                <a:latin typeface="Times New Roman" panose="02020603050405020304" pitchFamily="18" charset="0"/>
                <a:cs typeface="Times New Roman" panose="02020603050405020304" pitchFamily="18" charset="0"/>
              </a:rPr>
              <a:t>pid</a:t>
            </a:r>
            <a:r>
              <a:rPr lang="en-US" sz="2000" dirty="0">
                <a:solidFill>
                  <a:srgbClr val="111111"/>
                </a:solidFill>
                <a:latin typeface="Times New Roman" panose="02020603050405020304" pitchFamily="18" charset="0"/>
                <a:cs typeface="Times New Roman" panose="02020603050405020304" pitchFamily="18" charset="0"/>
              </a:rPr>
              <a:t>.</a:t>
            </a:r>
          </a:p>
          <a:p>
            <a:pPr marL="342900" indent="-342900" algn="just">
              <a:lnSpc>
                <a:spcPct val="150000"/>
              </a:lnSpc>
              <a:buClr>
                <a:schemeClr val="accent6">
                  <a:lumMod val="50000"/>
                </a:schemeClr>
              </a:buClr>
              <a:buFont typeface="Wingdings" panose="05000000000000000000" pitchFamily="2" charset="2"/>
              <a:buChar char="Ø"/>
            </a:pPr>
            <a:r>
              <a:rPr lang="en-US" sz="2000" dirty="0" err="1">
                <a:solidFill>
                  <a:srgbClr val="111111"/>
                </a:solidFill>
                <a:latin typeface="Times New Roman" panose="02020603050405020304" pitchFamily="18" charset="0"/>
                <a:cs typeface="Times New Roman" panose="02020603050405020304" pitchFamily="18" charset="0"/>
              </a:rPr>
              <a:t>initrd</a:t>
            </a:r>
            <a:r>
              <a:rPr lang="en-US" sz="2000" dirty="0">
                <a:solidFill>
                  <a:srgbClr val="111111"/>
                </a:solidFill>
                <a:latin typeface="Times New Roman" panose="02020603050405020304" pitchFamily="18" charset="0"/>
                <a:cs typeface="Times New Roman" panose="02020603050405020304" pitchFamily="18" charset="0"/>
              </a:rPr>
              <a:t> stands for Initial RAM Disk.</a:t>
            </a:r>
          </a:p>
          <a:p>
            <a:pPr marL="342900" indent="-342900" algn="just">
              <a:lnSpc>
                <a:spcPct val="150000"/>
              </a:lnSpc>
              <a:buClr>
                <a:schemeClr val="accent6">
                  <a:lumMod val="50000"/>
                </a:schemeClr>
              </a:buClr>
              <a:buFont typeface="Wingdings" panose="05000000000000000000" pitchFamily="2" charset="2"/>
              <a:buChar char="Ø"/>
            </a:pPr>
            <a:r>
              <a:rPr lang="en-US" sz="2000" dirty="0" err="1">
                <a:solidFill>
                  <a:srgbClr val="111111"/>
                </a:solidFill>
                <a:latin typeface="Times New Roman" panose="02020603050405020304" pitchFamily="18" charset="0"/>
                <a:cs typeface="Times New Roman" panose="02020603050405020304" pitchFamily="18" charset="0"/>
              </a:rPr>
              <a:t>initrd</a:t>
            </a:r>
            <a:r>
              <a:rPr lang="en-US" sz="2000" dirty="0">
                <a:solidFill>
                  <a:srgbClr val="111111"/>
                </a:solidFill>
                <a:latin typeface="Times New Roman" panose="02020603050405020304" pitchFamily="18" charset="0"/>
                <a:cs typeface="Times New Roman" panose="02020603050405020304" pitchFamily="18" charset="0"/>
              </a:rPr>
              <a:t> is used by kernel as temporary root file system until kernel is booted and the real root file system is mounted. It also contains necessary drivers compiled inside, which helps it to access the hard drive partitions, and other hardware.</a:t>
            </a:r>
            <a:endParaRPr lang="en-US" sz="2000" b="0" i="0" dirty="0">
              <a:solidFill>
                <a:srgbClr val="111111"/>
              </a:solidFill>
              <a:effectLst/>
              <a:latin typeface="Times New Roman" panose="02020603050405020304" pitchFamily="18" charset="0"/>
              <a:cs typeface="Times New Roman" panose="02020603050405020304" pitchFamily="18" charset="0"/>
            </a:endParaRPr>
          </a:p>
        </p:txBody>
      </p:sp>
      <p:sp>
        <p:nvSpPr>
          <p:cNvPr id="11" name="Rounded Rectangle 10"/>
          <p:cNvSpPr/>
          <p:nvPr/>
        </p:nvSpPr>
        <p:spPr>
          <a:xfrm>
            <a:off x="6969348" y="3829063"/>
            <a:ext cx="511367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2" name="Rectangle 11"/>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2013009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7</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3">
            <a:duotone>
              <a:schemeClr val="accent4">
                <a:shade val="45000"/>
                <a:satMod val="135000"/>
              </a:schemeClr>
              <a:prstClr val="white"/>
            </a:duotone>
          </a:blip>
          <a:stretch>
            <a:fillRect/>
          </a:stretch>
        </p:blipFill>
        <p:spPr>
          <a:xfrm>
            <a:off x="6975313" y="1177093"/>
            <a:ext cx="5048188" cy="5412348"/>
          </a:xfrm>
          <a:prstGeom prst="rect">
            <a:avLst/>
          </a:prstGeom>
        </p:spPr>
      </p:pic>
      <p:sp>
        <p:nvSpPr>
          <p:cNvPr id="10" name="Rectangle 9"/>
          <p:cNvSpPr/>
          <p:nvPr/>
        </p:nvSpPr>
        <p:spPr>
          <a:xfrm>
            <a:off x="265111" y="1175841"/>
            <a:ext cx="6745288" cy="5863144"/>
          </a:xfrm>
          <a:prstGeom prst="rect">
            <a:avLst/>
          </a:prstGeom>
        </p:spPr>
        <p:txBody>
          <a:bodyPr wrap="square">
            <a:spAutoFit/>
          </a:bodyPr>
          <a:lstStyle/>
          <a:p>
            <a:r>
              <a:rPr lang="en-US" sz="2500" b="1" dirty="0" err="1" smtClean="0">
                <a:solidFill>
                  <a:schemeClr val="accent4">
                    <a:lumMod val="50000"/>
                  </a:schemeClr>
                </a:solidFill>
                <a:latin typeface="Times New Roman" panose="02020603050405020304" pitchFamily="18" charset="0"/>
                <a:cs typeface="Times New Roman" panose="02020603050405020304" pitchFamily="18" charset="0"/>
              </a:rPr>
              <a:t>Init</a:t>
            </a:r>
            <a:endParaRPr lang="en-US" sz="2500" b="1" dirty="0">
              <a:solidFill>
                <a:schemeClr val="accent4">
                  <a:lumMod val="50000"/>
                </a:schemeClr>
              </a:solidFill>
              <a:latin typeface="Times New Roman" panose="02020603050405020304" pitchFamily="18" charset="0"/>
              <a:cs typeface="Times New Roman" panose="02020603050405020304" pitchFamily="18" charset="0"/>
            </a:endParaRPr>
          </a:p>
          <a:p>
            <a:pPr marL="342900" indent="-342900" algn="just">
              <a:buClr>
                <a:schemeClr val="accent4">
                  <a:lumMod val="50000"/>
                </a:schemeClr>
              </a:buClr>
              <a:buFont typeface="Wingdings" panose="05000000000000000000" pitchFamily="2" charset="2"/>
              <a:buChar char="Ø"/>
            </a:pPr>
            <a:r>
              <a:rPr lang="en-US" sz="2000" dirty="0" smtClean="0">
                <a:solidFill>
                  <a:srgbClr val="111111"/>
                </a:solidFill>
                <a:latin typeface="Times New Roman" panose="02020603050405020304" pitchFamily="18" charset="0"/>
                <a:cs typeface="Times New Roman" panose="02020603050405020304" pitchFamily="18" charset="0"/>
              </a:rPr>
              <a:t>Looks </a:t>
            </a:r>
            <a:r>
              <a:rPr lang="en-US" sz="2000" dirty="0">
                <a:solidFill>
                  <a:srgbClr val="111111"/>
                </a:solidFill>
                <a:latin typeface="Times New Roman" panose="02020603050405020304" pitchFamily="18" charset="0"/>
                <a:cs typeface="Times New Roman" panose="02020603050405020304" pitchFamily="18" charset="0"/>
              </a:rPr>
              <a:t>at the /</a:t>
            </a:r>
            <a:r>
              <a:rPr lang="en-US" sz="2000" dirty="0" err="1">
                <a:solidFill>
                  <a:srgbClr val="111111"/>
                </a:solidFill>
                <a:latin typeface="Times New Roman" panose="02020603050405020304" pitchFamily="18" charset="0"/>
                <a:cs typeface="Times New Roman" panose="02020603050405020304" pitchFamily="18" charset="0"/>
              </a:rPr>
              <a:t>etc</a:t>
            </a:r>
            <a:r>
              <a:rPr lang="en-US" sz="2000" dirty="0">
                <a:solidFill>
                  <a:srgbClr val="111111"/>
                </a:solidFill>
                <a:latin typeface="Times New Roman" panose="02020603050405020304" pitchFamily="18" charset="0"/>
                <a:cs typeface="Times New Roman" panose="02020603050405020304" pitchFamily="18" charset="0"/>
              </a:rPr>
              <a:t>/</a:t>
            </a:r>
            <a:r>
              <a:rPr lang="en-US" sz="2000" dirty="0" err="1">
                <a:solidFill>
                  <a:srgbClr val="111111"/>
                </a:solidFill>
                <a:latin typeface="Times New Roman" panose="02020603050405020304" pitchFamily="18" charset="0"/>
                <a:cs typeface="Times New Roman" panose="02020603050405020304" pitchFamily="18" charset="0"/>
              </a:rPr>
              <a:t>inittab</a:t>
            </a:r>
            <a:r>
              <a:rPr lang="en-US" sz="2000" dirty="0">
                <a:solidFill>
                  <a:srgbClr val="111111"/>
                </a:solidFill>
                <a:latin typeface="Times New Roman" panose="02020603050405020304" pitchFamily="18" charset="0"/>
                <a:cs typeface="Times New Roman" panose="02020603050405020304" pitchFamily="18" charset="0"/>
              </a:rPr>
              <a:t> file to decide the Linux run level.</a:t>
            </a:r>
          </a:p>
          <a:p>
            <a:pPr marL="342900" indent="-342900" algn="just">
              <a:buClr>
                <a:schemeClr val="accent4">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Following are the available run levels</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0 – halt</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1 – Single user mode</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2 – Multiuser, without NFS</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3 – Full multiuser mode</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4 – unused</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5 – X11</a:t>
            </a:r>
          </a:p>
          <a:p>
            <a:pPr marL="800100" lvl="1" indent="-342900" algn="just">
              <a:buClr>
                <a:schemeClr val="accent4">
                  <a:lumMod val="75000"/>
                </a:schemeClr>
              </a:buClr>
              <a:buFont typeface="Wingdings" panose="05000000000000000000" pitchFamily="2" charset="2"/>
              <a:buChar char="§"/>
            </a:pPr>
            <a:r>
              <a:rPr lang="en-US" sz="2000" dirty="0">
                <a:solidFill>
                  <a:srgbClr val="111111"/>
                </a:solidFill>
                <a:latin typeface="Times New Roman" panose="02020603050405020304" pitchFamily="18" charset="0"/>
                <a:cs typeface="Times New Roman" panose="02020603050405020304" pitchFamily="18" charset="0"/>
              </a:rPr>
              <a:t>6 – reboot</a:t>
            </a:r>
          </a:p>
          <a:p>
            <a:pPr marL="342900" indent="-342900" algn="just">
              <a:buClr>
                <a:schemeClr val="accent4">
                  <a:lumMod val="50000"/>
                </a:schemeClr>
              </a:buClr>
              <a:buFont typeface="Wingdings" panose="05000000000000000000" pitchFamily="2" charset="2"/>
              <a:buChar char="Ø"/>
            </a:pPr>
            <a:r>
              <a:rPr lang="en-US" sz="2000" dirty="0" err="1">
                <a:solidFill>
                  <a:srgbClr val="111111"/>
                </a:solidFill>
                <a:latin typeface="Times New Roman" panose="02020603050405020304" pitchFamily="18" charset="0"/>
                <a:cs typeface="Times New Roman" panose="02020603050405020304" pitchFamily="18" charset="0"/>
              </a:rPr>
              <a:t>Init</a:t>
            </a:r>
            <a:r>
              <a:rPr lang="en-US" sz="2000" dirty="0">
                <a:solidFill>
                  <a:srgbClr val="111111"/>
                </a:solidFill>
                <a:latin typeface="Times New Roman" panose="02020603050405020304" pitchFamily="18" charset="0"/>
                <a:cs typeface="Times New Roman" panose="02020603050405020304" pitchFamily="18" charset="0"/>
              </a:rPr>
              <a:t> identifies the default </a:t>
            </a:r>
            <a:r>
              <a:rPr lang="en-US" sz="2000" dirty="0" err="1">
                <a:solidFill>
                  <a:srgbClr val="111111"/>
                </a:solidFill>
                <a:latin typeface="Times New Roman" panose="02020603050405020304" pitchFamily="18" charset="0"/>
                <a:cs typeface="Times New Roman" panose="02020603050405020304" pitchFamily="18" charset="0"/>
              </a:rPr>
              <a:t>initlevel</a:t>
            </a:r>
            <a:r>
              <a:rPr lang="en-US" sz="2000" dirty="0">
                <a:solidFill>
                  <a:srgbClr val="111111"/>
                </a:solidFill>
                <a:latin typeface="Times New Roman" panose="02020603050405020304" pitchFamily="18" charset="0"/>
                <a:cs typeface="Times New Roman" panose="02020603050405020304" pitchFamily="18" charset="0"/>
              </a:rPr>
              <a:t> from /</a:t>
            </a:r>
            <a:r>
              <a:rPr lang="en-US" sz="2000" dirty="0" err="1">
                <a:solidFill>
                  <a:srgbClr val="111111"/>
                </a:solidFill>
                <a:latin typeface="Times New Roman" panose="02020603050405020304" pitchFamily="18" charset="0"/>
                <a:cs typeface="Times New Roman" panose="02020603050405020304" pitchFamily="18" charset="0"/>
              </a:rPr>
              <a:t>etc</a:t>
            </a:r>
            <a:r>
              <a:rPr lang="en-US" sz="2000" dirty="0">
                <a:solidFill>
                  <a:srgbClr val="111111"/>
                </a:solidFill>
                <a:latin typeface="Times New Roman" panose="02020603050405020304" pitchFamily="18" charset="0"/>
                <a:cs typeface="Times New Roman" panose="02020603050405020304" pitchFamily="18" charset="0"/>
              </a:rPr>
              <a:t>/</a:t>
            </a:r>
            <a:r>
              <a:rPr lang="en-US" sz="2000" dirty="0" err="1">
                <a:solidFill>
                  <a:srgbClr val="111111"/>
                </a:solidFill>
                <a:latin typeface="Times New Roman" panose="02020603050405020304" pitchFamily="18" charset="0"/>
                <a:cs typeface="Times New Roman" panose="02020603050405020304" pitchFamily="18" charset="0"/>
              </a:rPr>
              <a:t>inittab</a:t>
            </a:r>
            <a:r>
              <a:rPr lang="en-US" sz="2000" dirty="0">
                <a:solidFill>
                  <a:srgbClr val="111111"/>
                </a:solidFill>
                <a:latin typeface="Times New Roman" panose="02020603050405020304" pitchFamily="18" charset="0"/>
                <a:cs typeface="Times New Roman" panose="02020603050405020304" pitchFamily="18" charset="0"/>
              </a:rPr>
              <a:t> and uses that to load all appropriate program.</a:t>
            </a:r>
          </a:p>
          <a:p>
            <a:pPr marL="342900" indent="-342900" algn="just">
              <a:buClr>
                <a:schemeClr val="accent4">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Execute ‘grep </a:t>
            </a:r>
            <a:r>
              <a:rPr lang="en-US" sz="2000" dirty="0" err="1">
                <a:solidFill>
                  <a:srgbClr val="111111"/>
                </a:solidFill>
                <a:latin typeface="Times New Roman" panose="02020603050405020304" pitchFamily="18" charset="0"/>
                <a:cs typeface="Times New Roman" panose="02020603050405020304" pitchFamily="18" charset="0"/>
              </a:rPr>
              <a:t>initdefault</a:t>
            </a:r>
            <a:r>
              <a:rPr lang="en-US" sz="2000" dirty="0">
                <a:solidFill>
                  <a:srgbClr val="111111"/>
                </a:solidFill>
                <a:latin typeface="Times New Roman" panose="02020603050405020304" pitchFamily="18" charset="0"/>
                <a:cs typeface="Times New Roman" panose="02020603050405020304" pitchFamily="18" charset="0"/>
              </a:rPr>
              <a:t> /</a:t>
            </a:r>
            <a:r>
              <a:rPr lang="en-US" sz="2000" dirty="0" err="1">
                <a:solidFill>
                  <a:srgbClr val="111111"/>
                </a:solidFill>
                <a:latin typeface="Times New Roman" panose="02020603050405020304" pitchFamily="18" charset="0"/>
                <a:cs typeface="Times New Roman" panose="02020603050405020304" pitchFamily="18" charset="0"/>
              </a:rPr>
              <a:t>etc</a:t>
            </a:r>
            <a:r>
              <a:rPr lang="en-US" sz="2000" dirty="0">
                <a:solidFill>
                  <a:srgbClr val="111111"/>
                </a:solidFill>
                <a:latin typeface="Times New Roman" panose="02020603050405020304" pitchFamily="18" charset="0"/>
                <a:cs typeface="Times New Roman" panose="02020603050405020304" pitchFamily="18" charset="0"/>
              </a:rPr>
              <a:t>/</a:t>
            </a:r>
            <a:r>
              <a:rPr lang="en-US" sz="2000" dirty="0" err="1">
                <a:solidFill>
                  <a:srgbClr val="111111"/>
                </a:solidFill>
                <a:latin typeface="Times New Roman" panose="02020603050405020304" pitchFamily="18" charset="0"/>
                <a:cs typeface="Times New Roman" panose="02020603050405020304" pitchFamily="18" charset="0"/>
              </a:rPr>
              <a:t>inittab</a:t>
            </a:r>
            <a:r>
              <a:rPr lang="en-US" sz="2000" dirty="0">
                <a:solidFill>
                  <a:srgbClr val="111111"/>
                </a:solidFill>
                <a:latin typeface="Times New Roman" panose="02020603050405020304" pitchFamily="18" charset="0"/>
                <a:cs typeface="Times New Roman" panose="02020603050405020304" pitchFamily="18" charset="0"/>
              </a:rPr>
              <a:t>’ on your system to identify the default run level</a:t>
            </a:r>
          </a:p>
          <a:p>
            <a:pPr marL="342900" indent="-342900" algn="just">
              <a:buClr>
                <a:schemeClr val="accent4">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If you want to get into trouble, you can set the default run level to 0 or 6. Since you know what 0 and 6 means, probably you might not do that.</a:t>
            </a:r>
          </a:p>
          <a:p>
            <a:pPr marL="342900" indent="-342900" algn="just">
              <a:buClr>
                <a:schemeClr val="accent4">
                  <a:lumMod val="50000"/>
                </a:schemeClr>
              </a:buClr>
              <a:buFont typeface="Wingdings" panose="05000000000000000000" pitchFamily="2" charset="2"/>
              <a:buChar char="Ø"/>
            </a:pPr>
            <a:r>
              <a:rPr lang="en-US" sz="2000" dirty="0">
                <a:solidFill>
                  <a:srgbClr val="111111"/>
                </a:solidFill>
                <a:latin typeface="Times New Roman" panose="02020603050405020304" pitchFamily="18" charset="0"/>
                <a:cs typeface="Times New Roman" panose="02020603050405020304" pitchFamily="18" charset="0"/>
              </a:rPr>
              <a:t>Typically you would set the default run level to either 3 or 5.</a:t>
            </a:r>
            <a:endParaRPr lang="en-US" sz="2000" b="0" i="0" dirty="0">
              <a:solidFill>
                <a:srgbClr val="111111"/>
              </a:solidFill>
              <a:effectLst/>
              <a:latin typeface="Times New Roman" panose="02020603050405020304" pitchFamily="18" charset="0"/>
              <a:cs typeface="Times New Roman" panose="02020603050405020304" pitchFamily="18" charset="0"/>
            </a:endParaRPr>
          </a:p>
        </p:txBody>
      </p:sp>
      <p:sp>
        <p:nvSpPr>
          <p:cNvPr id="11" name="Rounded Rectangle 10"/>
          <p:cNvSpPr/>
          <p:nvPr/>
        </p:nvSpPr>
        <p:spPr>
          <a:xfrm>
            <a:off x="6969348" y="4714898"/>
            <a:ext cx="511367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2" name="Rectangle 11"/>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Tree>
    <p:extLst>
      <p:ext uri="{BB962C8B-B14F-4D97-AF65-F5344CB8AC3E}">
        <p14:creationId xmlns:p14="http://schemas.microsoft.com/office/powerpoint/2010/main" val="4241699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8</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3">
            <a:duotone>
              <a:schemeClr val="accent3">
                <a:shade val="45000"/>
                <a:satMod val="135000"/>
              </a:schemeClr>
              <a:prstClr val="white"/>
            </a:duotone>
          </a:blip>
          <a:stretch>
            <a:fillRect/>
          </a:stretch>
        </p:blipFill>
        <p:spPr>
          <a:xfrm>
            <a:off x="6815138" y="1228880"/>
            <a:ext cx="5208363" cy="5127469"/>
          </a:xfrm>
          <a:prstGeom prst="rect">
            <a:avLst/>
          </a:prstGeom>
        </p:spPr>
      </p:pic>
      <p:sp>
        <p:nvSpPr>
          <p:cNvPr id="10" name="Rectangle 9"/>
          <p:cNvSpPr/>
          <p:nvPr/>
        </p:nvSpPr>
        <p:spPr>
          <a:xfrm>
            <a:off x="380863" y="1218975"/>
            <a:ext cx="6267326" cy="5463034"/>
          </a:xfrm>
          <a:prstGeom prst="rect">
            <a:avLst/>
          </a:prstGeom>
        </p:spPr>
        <p:txBody>
          <a:bodyPr wrap="square">
            <a:spAutoFit/>
          </a:bodyPr>
          <a:lstStyle/>
          <a:p>
            <a:r>
              <a:rPr lang="en-US" sz="2400" b="1" dirty="0" err="1">
                <a:solidFill>
                  <a:schemeClr val="tx1">
                    <a:lumMod val="75000"/>
                    <a:lumOff val="25000"/>
                  </a:schemeClr>
                </a:solidFill>
                <a:latin typeface="Times New Roman" panose="02020603050405020304" pitchFamily="18" charset="0"/>
                <a:cs typeface="Times New Roman" panose="02020603050405020304" pitchFamily="18" charset="0"/>
              </a:rPr>
              <a:t>Runlevel</a:t>
            </a:r>
            <a:r>
              <a:rPr lang="en-US" sz="24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2400" b="1" dirty="0" smtClean="0">
                <a:solidFill>
                  <a:schemeClr val="tx1">
                    <a:lumMod val="75000"/>
                    <a:lumOff val="25000"/>
                  </a:schemeClr>
                </a:solidFill>
                <a:latin typeface="Times New Roman" panose="02020603050405020304" pitchFamily="18" charset="0"/>
                <a:cs typeface="Times New Roman" panose="02020603050405020304" pitchFamily="18" charset="0"/>
              </a:rPr>
              <a:t>programs</a:t>
            </a:r>
          </a:p>
          <a:p>
            <a:pPr marL="342900" indent="-342900" algn="just">
              <a:buClr>
                <a:schemeClr val="tx1">
                  <a:lumMod val="75000"/>
                  <a:lumOff val="25000"/>
                </a:schemeClr>
              </a:buClr>
              <a:buFont typeface="Wingdings" panose="05000000000000000000" pitchFamily="2" charset="2"/>
              <a:buChar char="Ø"/>
            </a:pPr>
            <a:r>
              <a:rPr lang="en-US" sz="2100" dirty="0" smtClean="0">
                <a:solidFill>
                  <a:srgbClr val="111111"/>
                </a:solidFill>
                <a:latin typeface="Times New Roman" panose="02020603050405020304" pitchFamily="18" charset="0"/>
                <a:cs typeface="Times New Roman" panose="02020603050405020304" pitchFamily="18" charset="0"/>
              </a:rPr>
              <a:t>When the Linux system is booting up, you might see various services getting started. </a:t>
            </a:r>
          </a:p>
          <a:p>
            <a:pPr lvl="1" algn="just">
              <a:buClr>
                <a:schemeClr val="tx1">
                  <a:lumMod val="75000"/>
                  <a:lumOff val="25000"/>
                </a:schemeClr>
              </a:buClr>
            </a:pPr>
            <a:r>
              <a:rPr lang="en-US" sz="2100" b="1" dirty="0" smtClean="0">
                <a:solidFill>
                  <a:srgbClr val="111111"/>
                </a:solidFill>
                <a:latin typeface="Times New Roman" panose="02020603050405020304" pitchFamily="18" charset="0"/>
                <a:cs typeface="Times New Roman" panose="02020603050405020304" pitchFamily="18" charset="0"/>
              </a:rPr>
              <a:t>For example</a:t>
            </a:r>
            <a:r>
              <a:rPr lang="en-US" sz="2100" dirty="0" smtClean="0">
                <a:solidFill>
                  <a:srgbClr val="111111"/>
                </a:solidFill>
                <a:latin typeface="Times New Roman" panose="02020603050405020304" pitchFamily="18" charset="0"/>
                <a:cs typeface="Times New Roman" panose="02020603050405020304" pitchFamily="18" charset="0"/>
              </a:rPr>
              <a:t>, it might say “starting </a:t>
            </a:r>
            <a:r>
              <a:rPr lang="en-US" sz="2100" dirty="0" err="1" smtClean="0">
                <a:solidFill>
                  <a:srgbClr val="111111"/>
                </a:solidFill>
                <a:latin typeface="Times New Roman" panose="02020603050405020304" pitchFamily="18" charset="0"/>
                <a:cs typeface="Times New Roman" panose="02020603050405020304" pitchFamily="18" charset="0"/>
              </a:rPr>
              <a:t>sendmail</a:t>
            </a:r>
            <a:r>
              <a:rPr lang="en-US" sz="2100" dirty="0" smtClean="0">
                <a:solidFill>
                  <a:srgbClr val="111111"/>
                </a:solidFill>
                <a:latin typeface="Times New Roman" panose="02020603050405020304" pitchFamily="18" charset="0"/>
                <a:cs typeface="Times New Roman" panose="02020603050405020304" pitchFamily="18" charset="0"/>
              </a:rPr>
              <a:t> …. OK”. Those are the </a:t>
            </a:r>
            <a:r>
              <a:rPr lang="en-US" sz="2100" dirty="0" err="1" smtClean="0">
                <a:solidFill>
                  <a:srgbClr val="111111"/>
                </a:solidFill>
                <a:latin typeface="Times New Roman" panose="02020603050405020304" pitchFamily="18" charset="0"/>
                <a:cs typeface="Times New Roman" panose="02020603050405020304" pitchFamily="18" charset="0"/>
              </a:rPr>
              <a:t>runlevel</a:t>
            </a:r>
            <a:r>
              <a:rPr lang="en-US" sz="2100" dirty="0" smtClean="0">
                <a:solidFill>
                  <a:srgbClr val="111111"/>
                </a:solidFill>
                <a:latin typeface="Times New Roman" panose="02020603050405020304" pitchFamily="18" charset="0"/>
                <a:cs typeface="Times New Roman" panose="02020603050405020304" pitchFamily="18" charset="0"/>
              </a:rPr>
              <a:t> programs, executed from the run level directory as defined by your run level.</a:t>
            </a:r>
          </a:p>
          <a:p>
            <a:pPr marL="403225" indent="-403225" algn="just">
              <a:buClr>
                <a:schemeClr val="tx1">
                  <a:lumMod val="75000"/>
                  <a:lumOff val="25000"/>
                </a:schemeClr>
              </a:buClr>
              <a:buFont typeface="Wingdings" panose="05000000000000000000" pitchFamily="2" charset="2"/>
              <a:buChar char="Ø"/>
            </a:pPr>
            <a:endParaRPr lang="en-US" sz="1000" dirty="0" smtClean="0">
              <a:solidFill>
                <a:srgbClr val="111111"/>
              </a:solidFill>
              <a:latin typeface="Times New Roman" panose="02020603050405020304" pitchFamily="18" charset="0"/>
              <a:cs typeface="Times New Roman" panose="02020603050405020304" pitchFamily="18" charset="0"/>
            </a:endParaRPr>
          </a:p>
          <a:p>
            <a:pPr marL="342900" indent="-342900" algn="just">
              <a:buClr>
                <a:schemeClr val="tx1">
                  <a:lumMod val="75000"/>
                  <a:lumOff val="25000"/>
                </a:schemeClr>
              </a:buClr>
              <a:buFont typeface="Wingdings" panose="05000000000000000000" pitchFamily="2" charset="2"/>
              <a:buChar char="Ø"/>
            </a:pPr>
            <a:r>
              <a:rPr lang="en-US" sz="2100" dirty="0" smtClean="0">
                <a:solidFill>
                  <a:srgbClr val="111111"/>
                </a:solidFill>
                <a:latin typeface="Times New Roman" panose="02020603050405020304" pitchFamily="18" charset="0"/>
                <a:cs typeface="Times New Roman" panose="02020603050405020304" pitchFamily="18" charset="0"/>
              </a:rPr>
              <a:t>Depending </a:t>
            </a:r>
            <a:r>
              <a:rPr lang="en-US" sz="2100" dirty="0">
                <a:solidFill>
                  <a:srgbClr val="111111"/>
                </a:solidFill>
                <a:latin typeface="Times New Roman" panose="02020603050405020304" pitchFamily="18" charset="0"/>
                <a:cs typeface="Times New Roman" panose="02020603050405020304" pitchFamily="18" charset="0"/>
              </a:rPr>
              <a:t>on your default </a:t>
            </a:r>
            <a:r>
              <a:rPr lang="en-US" sz="2100" dirty="0" err="1">
                <a:solidFill>
                  <a:srgbClr val="111111"/>
                </a:solidFill>
                <a:latin typeface="Times New Roman" panose="02020603050405020304" pitchFamily="18" charset="0"/>
                <a:cs typeface="Times New Roman" panose="02020603050405020304" pitchFamily="18" charset="0"/>
              </a:rPr>
              <a:t>init</a:t>
            </a:r>
            <a:r>
              <a:rPr lang="en-US" sz="2100" dirty="0">
                <a:solidFill>
                  <a:srgbClr val="111111"/>
                </a:solidFill>
                <a:latin typeface="Times New Roman" panose="02020603050405020304" pitchFamily="18" charset="0"/>
                <a:cs typeface="Times New Roman" panose="02020603050405020304" pitchFamily="18" charset="0"/>
              </a:rPr>
              <a:t> level setting, the system will execute the programs from one of the following directories.</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0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/rc0.d/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1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/rc1.d/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2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/rc2.d/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3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/rc3.d/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4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/rc4.d/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5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/rc5.d/</a:t>
            </a:r>
          </a:p>
          <a:p>
            <a:pPr indent="1600200" algn="just"/>
            <a:r>
              <a:rPr lang="en-US" dirty="0">
                <a:solidFill>
                  <a:srgbClr val="111111"/>
                </a:solidFill>
                <a:latin typeface="Times New Roman" panose="02020603050405020304" pitchFamily="18" charset="0"/>
                <a:cs typeface="Times New Roman" panose="02020603050405020304" pitchFamily="18" charset="0"/>
              </a:rPr>
              <a:t>Run level 6 – /</a:t>
            </a:r>
            <a:r>
              <a:rPr lang="en-US" dirty="0" err="1">
                <a:solidFill>
                  <a:srgbClr val="111111"/>
                </a:solidFill>
                <a:latin typeface="Times New Roman" panose="02020603050405020304" pitchFamily="18" charset="0"/>
                <a:cs typeface="Times New Roman" panose="02020603050405020304" pitchFamily="18" charset="0"/>
              </a:rPr>
              <a:t>etc</a:t>
            </a:r>
            <a:r>
              <a:rPr lang="en-US" dirty="0">
                <a:solidFill>
                  <a:srgbClr val="111111"/>
                </a:solidFill>
                <a:latin typeface="Times New Roman" panose="02020603050405020304" pitchFamily="18" charset="0"/>
                <a:cs typeface="Times New Roman" panose="02020603050405020304" pitchFamily="18" charset="0"/>
              </a:rPr>
              <a:t>/</a:t>
            </a:r>
            <a:r>
              <a:rPr lang="en-US" dirty="0" err="1">
                <a:solidFill>
                  <a:srgbClr val="111111"/>
                </a:solidFill>
                <a:latin typeface="Times New Roman" panose="02020603050405020304" pitchFamily="18" charset="0"/>
                <a:cs typeface="Times New Roman" panose="02020603050405020304" pitchFamily="18" charset="0"/>
              </a:rPr>
              <a:t>rc.d</a:t>
            </a:r>
            <a:r>
              <a:rPr lang="en-US" dirty="0">
                <a:solidFill>
                  <a:srgbClr val="111111"/>
                </a:solidFill>
                <a:latin typeface="Times New Roman" panose="02020603050405020304" pitchFamily="18" charset="0"/>
                <a:cs typeface="Times New Roman" panose="02020603050405020304" pitchFamily="18" charset="0"/>
              </a:rPr>
              <a:t>/rc6.d</a:t>
            </a:r>
            <a:r>
              <a:rPr lang="en-US" dirty="0" smtClean="0">
                <a:solidFill>
                  <a:srgbClr val="111111"/>
                </a:solidFill>
                <a:latin typeface="Times New Roman" panose="02020603050405020304" pitchFamily="18" charset="0"/>
                <a:cs typeface="Times New Roman" panose="02020603050405020304" pitchFamily="18" charset="0"/>
              </a:rPr>
              <a:t>/</a:t>
            </a:r>
            <a:endParaRPr lang="en-US" dirty="0">
              <a:solidFill>
                <a:srgbClr val="111111"/>
              </a:solidFill>
              <a:latin typeface="Times New Roman" panose="02020603050405020304" pitchFamily="18" charset="0"/>
              <a:cs typeface="Times New Roman" panose="02020603050405020304" pitchFamily="18" charset="0"/>
            </a:endParaRPr>
          </a:p>
        </p:txBody>
      </p:sp>
      <p:sp>
        <p:nvSpPr>
          <p:cNvPr id="8" name="Rectangle 7"/>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
        <p:nvSpPr>
          <p:cNvPr id="12" name="Rounded Rectangle 11"/>
          <p:cNvSpPr/>
          <p:nvPr/>
        </p:nvSpPr>
        <p:spPr>
          <a:xfrm>
            <a:off x="6855047" y="5414997"/>
            <a:ext cx="511367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242504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F369875-3547-471E-A8DD-BB6BF69B36A1}" type="slidenum">
              <a:rPr lang="en-IN" smtClean="0"/>
              <a:pPr/>
              <a:t>9</a:t>
            </a:fld>
            <a:endParaRPr lang="en-IN" dirty="0"/>
          </a:p>
        </p:txBody>
      </p:sp>
      <p:sp>
        <p:nvSpPr>
          <p:cNvPr id="7" name="AutoShape 4" descr="https://static.thegeekstuff.com/wp-content/uploads/2011/02/linux-boot-process.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489987" y="1218736"/>
            <a:ext cx="6229350" cy="4801314"/>
          </a:xfrm>
          <a:prstGeom prst="rect">
            <a:avLst/>
          </a:prstGeom>
        </p:spPr>
        <p:txBody>
          <a:bodyPr wrap="square">
            <a:spAutoFit/>
          </a:bodyPr>
          <a:lstStyle/>
          <a:p>
            <a:r>
              <a:rPr lang="en-US" sz="2400" b="1" dirty="0" smtClean="0">
                <a:solidFill>
                  <a:schemeClr val="tx1">
                    <a:lumMod val="75000"/>
                    <a:lumOff val="25000"/>
                  </a:schemeClr>
                </a:solidFill>
                <a:latin typeface="Times New Roman" panose="02020603050405020304" pitchFamily="18" charset="0"/>
                <a:cs typeface="Times New Roman" panose="02020603050405020304" pitchFamily="18" charset="0"/>
              </a:rPr>
              <a:t>(Continued) </a:t>
            </a:r>
            <a:r>
              <a:rPr lang="en-US" sz="2400" b="1" dirty="0" err="1" smtClean="0">
                <a:solidFill>
                  <a:schemeClr val="tx1">
                    <a:lumMod val="75000"/>
                    <a:lumOff val="25000"/>
                  </a:schemeClr>
                </a:solidFill>
                <a:latin typeface="Times New Roman" panose="02020603050405020304" pitchFamily="18" charset="0"/>
                <a:cs typeface="Times New Roman" panose="02020603050405020304" pitchFamily="18" charset="0"/>
              </a:rPr>
              <a:t>Runlevel</a:t>
            </a:r>
            <a:r>
              <a:rPr lang="en-US" sz="2400" b="1" dirty="0" smtClean="0">
                <a:solidFill>
                  <a:schemeClr val="tx1">
                    <a:lumMod val="75000"/>
                    <a:lumOff val="25000"/>
                  </a:schemeClr>
                </a:solidFill>
                <a:latin typeface="Times New Roman" panose="02020603050405020304" pitchFamily="18" charset="0"/>
                <a:cs typeface="Times New Roman" panose="02020603050405020304" pitchFamily="18" charset="0"/>
              </a:rPr>
              <a:t> programs</a:t>
            </a:r>
            <a:endParaRPr lang="en-US" sz="2400" b="1" i="1"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algn="ctr"/>
            <a:endParaRPr lang="en-US" sz="1100" b="1" i="1" dirty="0">
              <a:solidFill>
                <a:srgbClr val="111111"/>
              </a:solidFill>
              <a:latin typeface="Times New Roman" panose="02020603050405020304" pitchFamily="18" charset="0"/>
              <a:cs typeface="Times New Roman" panose="02020603050405020304" pitchFamily="18" charset="0"/>
            </a:endParaRPr>
          </a:p>
          <a:p>
            <a:pPr algn="ctr"/>
            <a:endParaRPr lang="en-US" sz="500" b="1" i="1" dirty="0" smtClean="0">
              <a:solidFill>
                <a:srgbClr val="111111"/>
              </a:solidFill>
              <a:latin typeface="Times New Roman" panose="02020603050405020304" pitchFamily="18" charset="0"/>
              <a:cs typeface="Times New Roman" panose="02020603050405020304" pitchFamily="18" charset="0"/>
            </a:endParaRPr>
          </a:p>
          <a:p>
            <a:pPr marL="342900" indent="-342900" algn="just">
              <a:buClr>
                <a:schemeClr val="tx1">
                  <a:lumMod val="75000"/>
                  <a:lumOff val="25000"/>
                </a:schemeClr>
              </a:buClr>
              <a:buFont typeface="Wingdings" panose="05000000000000000000" pitchFamily="2" charset="2"/>
              <a:buChar char="Ø"/>
            </a:pPr>
            <a:r>
              <a:rPr lang="en-US" sz="2200" dirty="0" smtClean="0">
                <a:solidFill>
                  <a:srgbClr val="111111"/>
                </a:solidFill>
                <a:latin typeface="Times New Roman" panose="02020603050405020304" pitchFamily="18" charset="0"/>
                <a:cs typeface="Times New Roman" panose="02020603050405020304" pitchFamily="18" charset="0"/>
              </a:rPr>
              <a:t>Please </a:t>
            </a:r>
            <a:r>
              <a:rPr lang="en-US" sz="2200" dirty="0">
                <a:solidFill>
                  <a:srgbClr val="111111"/>
                </a:solidFill>
                <a:latin typeface="Times New Roman" panose="02020603050405020304" pitchFamily="18" charset="0"/>
                <a:cs typeface="Times New Roman" panose="02020603050405020304" pitchFamily="18" charset="0"/>
              </a:rPr>
              <a:t>note that there are also symbolic links available for these directory under /</a:t>
            </a:r>
            <a:r>
              <a:rPr lang="en-US" sz="2200" dirty="0" err="1">
                <a:solidFill>
                  <a:srgbClr val="111111"/>
                </a:solidFill>
                <a:latin typeface="Times New Roman" panose="02020603050405020304" pitchFamily="18" charset="0"/>
                <a:cs typeface="Times New Roman" panose="02020603050405020304" pitchFamily="18" charset="0"/>
              </a:rPr>
              <a:t>etc</a:t>
            </a:r>
            <a:r>
              <a:rPr lang="en-US" sz="2200" dirty="0">
                <a:solidFill>
                  <a:srgbClr val="111111"/>
                </a:solidFill>
                <a:latin typeface="Times New Roman" panose="02020603050405020304" pitchFamily="18" charset="0"/>
                <a:cs typeface="Times New Roman" panose="02020603050405020304" pitchFamily="18" charset="0"/>
              </a:rPr>
              <a:t> directly. So, /</a:t>
            </a:r>
            <a:r>
              <a:rPr lang="en-US" sz="2200" dirty="0" err="1">
                <a:solidFill>
                  <a:srgbClr val="111111"/>
                </a:solidFill>
                <a:latin typeface="Times New Roman" panose="02020603050405020304" pitchFamily="18" charset="0"/>
                <a:cs typeface="Times New Roman" panose="02020603050405020304" pitchFamily="18" charset="0"/>
              </a:rPr>
              <a:t>etc</a:t>
            </a:r>
            <a:r>
              <a:rPr lang="en-US" sz="2200" dirty="0">
                <a:solidFill>
                  <a:srgbClr val="111111"/>
                </a:solidFill>
                <a:latin typeface="Times New Roman" panose="02020603050405020304" pitchFamily="18" charset="0"/>
                <a:cs typeface="Times New Roman" panose="02020603050405020304" pitchFamily="18" charset="0"/>
              </a:rPr>
              <a:t>/rc0.d is linked to /</a:t>
            </a:r>
            <a:r>
              <a:rPr lang="en-US" sz="2200" dirty="0" err="1">
                <a:solidFill>
                  <a:srgbClr val="111111"/>
                </a:solidFill>
                <a:latin typeface="Times New Roman" panose="02020603050405020304" pitchFamily="18" charset="0"/>
                <a:cs typeface="Times New Roman" panose="02020603050405020304" pitchFamily="18" charset="0"/>
              </a:rPr>
              <a:t>etc</a:t>
            </a:r>
            <a:r>
              <a:rPr lang="en-US" sz="2200" dirty="0">
                <a:solidFill>
                  <a:srgbClr val="111111"/>
                </a:solidFill>
                <a:latin typeface="Times New Roman" panose="02020603050405020304" pitchFamily="18" charset="0"/>
                <a:cs typeface="Times New Roman" panose="02020603050405020304" pitchFamily="18" charset="0"/>
              </a:rPr>
              <a:t>/</a:t>
            </a:r>
            <a:r>
              <a:rPr lang="en-US" sz="2200" dirty="0" err="1">
                <a:solidFill>
                  <a:srgbClr val="111111"/>
                </a:solidFill>
                <a:latin typeface="Times New Roman" panose="02020603050405020304" pitchFamily="18" charset="0"/>
                <a:cs typeface="Times New Roman" panose="02020603050405020304" pitchFamily="18" charset="0"/>
              </a:rPr>
              <a:t>rc.d</a:t>
            </a:r>
            <a:r>
              <a:rPr lang="en-US" sz="2200" dirty="0">
                <a:solidFill>
                  <a:srgbClr val="111111"/>
                </a:solidFill>
                <a:latin typeface="Times New Roman" panose="02020603050405020304" pitchFamily="18" charset="0"/>
                <a:cs typeface="Times New Roman" panose="02020603050405020304" pitchFamily="18" charset="0"/>
              </a:rPr>
              <a:t>/rc0.d.</a:t>
            </a:r>
          </a:p>
          <a:p>
            <a:pPr marL="342900" indent="-342900" algn="just">
              <a:buClr>
                <a:schemeClr val="tx1">
                  <a:lumMod val="75000"/>
                  <a:lumOff val="25000"/>
                </a:schemeClr>
              </a:buClr>
              <a:buFont typeface="Wingdings" panose="05000000000000000000" pitchFamily="2" charset="2"/>
              <a:buChar char="Ø"/>
            </a:pPr>
            <a:r>
              <a:rPr lang="en-US" sz="2200" dirty="0">
                <a:solidFill>
                  <a:srgbClr val="111111"/>
                </a:solidFill>
                <a:latin typeface="Times New Roman" panose="02020603050405020304" pitchFamily="18" charset="0"/>
                <a:cs typeface="Times New Roman" panose="02020603050405020304" pitchFamily="18" charset="0"/>
              </a:rPr>
              <a:t>Under the /</a:t>
            </a:r>
            <a:r>
              <a:rPr lang="en-US" sz="2200" dirty="0" err="1">
                <a:solidFill>
                  <a:srgbClr val="111111"/>
                </a:solidFill>
                <a:latin typeface="Times New Roman" panose="02020603050405020304" pitchFamily="18" charset="0"/>
                <a:cs typeface="Times New Roman" panose="02020603050405020304" pitchFamily="18" charset="0"/>
              </a:rPr>
              <a:t>etc</a:t>
            </a:r>
            <a:r>
              <a:rPr lang="en-US" sz="2200" dirty="0">
                <a:solidFill>
                  <a:srgbClr val="111111"/>
                </a:solidFill>
                <a:latin typeface="Times New Roman" panose="02020603050405020304" pitchFamily="18" charset="0"/>
                <a:cs typeface="Times New Roman" panose="02020603050405020304" pitchFamily="18" charset="0"/>
              </a:rPr>
              <a:t>/</a:t>
            </a:r>
            <a:r>
              <a:rPr lang="en-US" sz="2200" dirty="0" err="1">
                <a:solidFill>
                  <a:srgbClr val="111111"/>
                </a:solidFill>
                <a:latin typeface="Times New Roman" panose="02020603050405020304" pitchFamily="18" charset="0"/>
                <a:cs typeface="Times New Roman" panose="02020603050405020304" pitchFamily="18" charset="0"/>
              </a:rPr>
              <a:t>rc.d</a:t>
            </a:r>
            <a:r>
              <a:rPr lang="en-US" sz="2200" dirty="0">
                <a:solidFill>
                  <a:srgbClr val="111111"/>
                </a:solidFill>
                <a:latin typeface="Times New Roman" panose="02020603050405020304" pitchFamily="18" charset="0"/>
                <a:cs typeface="Times New Roman" panose="02020603050405020304" pitchFamily="18" charset="0"/>
              </a:rPr>
              <a:t>/</a:t>
            </a:r>
            <a:r>
              <a:rPr lang="en-US" sz="2200" dirty="0" err="1">
                <a:solidFill>
                  <a:srgbClr val="111111"/>
                </a:solidFill>
                <a:latin typeface="Times New Roman" panose="02020603050405020304" pitchFamily="18" charset="0"/>
                <a:cs typeface="Times New Roman" panose="02020603050405020304" pitchFamily="18" charset="0"/>
              </a:rPr>
              <a:t>rc</a:t>
            </a:r>
            <a:r>
              <a:rPr lang="en-US" sz="2200" dirty="0">
                <a:solidFill>
                  <a:srgbClr val="111111"/>
                </a:solidFill>
                <a:latin typeface="Times New Roman" panose="02020603050405020304" pitchFamily="18" charset="0"/>
                <a:cs typeface="Times New Roman" panose="02020603050405020304" pitchFamily="18" charset="0"/>
              </a:rPr>
              <a:t>*.d/ directories, you would see programs that start with S and K.</a:t>
            </a:r>
          </a:p>
          <a:p>
            <a:pPr marL="342900" indent="-342900" algn="just">
              <a:buClr>
                <a:schemeClr val="tx1">
                  <a:lumMod val="75000"/>
                  <a:lumOff val="25000"/>
                </a:schemeClr>
              </a:buClr>
              <a:buFont typeface="Wingdings" panose="05000000000000000000" pitchFamily="2" charset="2"/>
              <a:buChar char="Ø"/>
            </a:pPr>
            <a:r>
              <a:rPr lang="en-US" sz="2200" dirty="0">
                <a:solidFill>
                  <a:srgbClr val="111111"/>
                </a:solidFill>
                <a:latin typeface="Times New Roman" panose="02020603050405020304" pitchFamily="18" charset="0"/>
                <a:cs typeface="Times New Roman" panose="02020603050405020304" pitchFamily="18" charset="0"/>
              </a:rPr>
              <a:t>Programs starts with S are used during startup. S for startup.</a:t>
            </a:r>
          </a:p>
          <a:p>
            <a:pPr marL="342900" indent="-342900" algn="just">
              <a:buClr>
                <a:schemeClr val="tx1">
                  <a:lumMod val="75000"/>
                  <a:lumOff val="25000"/>
                </a:schemeClr>
              </a:buClr>
              <a:buFont typeface="Wingdings" panose="05000000000000000000" pitchFamily="2" charset="2"/>
              <a:buChar char="Ø"/>
            </a:pPr>
            <a:r>
              <a:rPr lang="en-US" sz="2200" dirty="0">
                <a:solidFill>
                  <a:srgbClr val="111111"/>
                </a:solidFill>
                <a:latin typeface="Times New Roman" panose="02020603050405020304" pitchFamily="18" charset="0"/>
                <a:cs typeface="Times New Roman" panose="02020603050405020304" pitchFamily="18" charset="0"/>
              </a:rPr>
              <a:t>Programs starts with K are used during shutdown. K for kill.</a:t>
            </a:r>
          </a:p>
          <a:p>
            <a:pPr marL="342900" indent="-342900" algn="just">
              <a:buClr>
                <a:schemeClr val="tx1">
                  <a:lumMod val="75000"/>
                  <a:lumOff val="25000"/>
                </a:schemeClr>
              </a:buClr>
              <a:buFont typeface="Wingdings" panose="05000000000000000000" pitchFamily="2" charset="2"/>
              <a:buChar char="Ø"/>
            </a:pPr>
            <a:r>
              <a:rPr lang="en-US" sz="2200" dirty="0">
                <a:solidFill>
                  <a:srgbClr val="111111"/>
                </a:solidFill>
                <a:latin typeface="Times New Roman" panose="02020603050405020304" pitchFamily="18" charset="0"/>
                <a:cs typeface="Times New Roman" panose="02020603050405020304" pitchFamily="18" charset="0"/>
              </a:rPr>
              <a:t>There are numbers right next to S and K in the program names. Those are the sequence number in which the programs should be started or killed.</a:t>
            </a:r>
            <a:endParaRPr lang="en-US" sz="2200" b="0" i="0" dirty="0">
              <a:solidFill>
                <a:srgbClr val="111111"/>
              </a:solidFill>
              <a:effectLst/>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3">
            <a:duotone>
              <a:schemeClr val="accent3">
                <a:shade val="45000"/>
                <a:satMod val="135000"/>
              </a:schemeClr>
              <a:prstClr val="white"/>
            </a:duotone>
          </a:blip>
          <a:stretch>
            <a:fillRect/>
          </a:stretch>
        </p:blipFill>
        <p:spPr>
          <a:xfrm>
            <a:off x="6815138" y="1228880"/>
            <a:ext cx="5208363" cy="5127469"/>
          </a:xfrm>
          <a:prstGeom prst="rect">
            <a:avLst/>
          </a:prstGeom>
        </p:spPr>
      </p:pic>
      <p:sp>
        <p:nvSpPr>
          <p:cNvPr id="12" name="Rectangle 11"/>
          <p:cNvSpPr/>
          <p:nvPr/>
        </p:nvSpPr>
        <p:spPr>
          <a:xfrm>
            <a:off x="507077" y="361679"/>
            <a:ext cx="10248181" cy="461665"/>
          </a:xfrm>
          <a:prstGeom prst="rect">
            <a:avLst/>
          </a:prstGeom>
        </p:spPr>
        <p:txBody>
          <a:bodyPr wrap="square">
            <a:spAutoFit/>
          </a:bodyPr>
          <a:lstStyle/>
          <a:p>
            <a:pPr marL="12700" fontAlgn="auto">
              <a:spcBef>
                <a:spcPts val="0"/>
              </a:spcBef>
              <a:spcAft>
                <a:spcPts val="0"/>
              </a:spcAft>
              <a:defRPr/>
            </a:pPr>
            <a:r>
              <a:rPr lang="en-US" sz="2400" b="1" spc="-20" dirty="0" smtClean="0">
                <a:latin typeface="Helvetica" panose="020B0604020202020204" pitchFamily="2" charset="0"/>
                <a:cs typeface="Arial" panose="020B0604020202020204" pitchFamily="34" charset="0"/>
              </a:rPr>
              <a:t>(Continued) Linux </a:t>
            </a:r>
            <a:r>
              <a:rPr lang="en-US" sz="2400" b="1" spc="-20" dirty="0">
                <a:latin typeface="Helvetica" panose="020B0604020202020204" pitchFamily="2" charset="0"/>
                <a:cs typeface="Arial" panose="020B0604020202020204" pitchFamily="34" charset="0"/>
              </a:rPr>
              <a:t>booting </a:t>
            </a:r>
            <a:r>
              <a:rPr lang="en-US" sz="2400" b="1" spc="-20" dirty="0" smtClean="0">
                <a:latin typeface="Helvetica" panose="020B0604020202020204" pitchFamily="2" charset="0"/>
                <a:cs typeface="Arial" panose="020B0604020202020204" pitchFamily="34" charset="0"/>
              </a:rPr>
              <a:t>process </a:t>
            </a:r>
            <a:endParaRPr lang="en-IN" sz="2400" b="1" i="1" spc="-20" dirty="0">
              <a:latin typeface="Helvetica" panose="020B0604020202020204" pitchFamily="2" charset="0"/>
              <a:cs typeface="Arial" panose="020B0604020202020204" pitchFamily="34" charset="0"/>
            </a:endParaRPr>
          </a:p>
        </p:txBody>
      </p:sp>
      <p:sp>
        <p:nvSpPr>
          <p:cNvPr id="13" name="Rounded Rectangle 12"/>
          <p:cNvSpPr/>
          <p:nvPr/>
        </p:nvSpPr>
        <p:spPr>
          <a:xfrm>
            <a:off x="6855047" y="5414997"/>
            <a:ext cx="5113678" cy="91440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3712246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10574</TotalTime>
  <Words>1452</Words>
  <Application>Microsoft Office PowerPoint</Application>
  <PresentationFormat>Custom</PresentationFormat>
  <Paragraphs>230</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Harish Tiwari</dc:creator>
  <cp:lastModifiedBy>Harish</cp:lastModifiedBy>
  <cp:revision>977</cp:revision>
  <dcterms:created xsi:type="dcterms:W3CDTF">2018-01-29T06:10:27Z</dcterms:created>
  <dcterms:modified xsi:type="dcterms:W3CDTF">2019-08-08T06:15:06Z</dcterms:modified>
</cp:coreProperties>
</file>