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478" r:id="rId3"/>
    <p:sldId id="479" r:id="rId4"/>
    <p:sldId id="480" r:id="rId5"/>
    <p:sldId id="481" r:id="rId6"/>
    <p:sldId id="482" r:id="rId7"/>
    <p:sldId id="483" r:id="rId8"/>
    <p:sldId id="484" r:id="rId9"/>
    <p:sldId id="485" r:id="rId10"/>
    <p:sldId id="486" r:id="rId11"/>
    <p:sldId id="561" r:id="rId12"/>
    <p:sldId id="581" r:id="rId13"/>
    <p:sldId id="582" r:id="rId14"/>
    <p:sldId id="583" r:id="rId15"/>
    <p:sldId id="584" r:id="rId16"/>
    <p:sldId id="487" r:id="rId17"/>
    <p:sldId id="488" r:id="rId18"/>
    <p:sldId id="489" r:id="rId19"/>
    <p:sldId id="490" r:id="rId20"/>
    <p:sldId id="491" r:id="rId21"/>
    <p:sldId id="492" r:id="rId22"/>
    <p:sldId id="493" r:id="rId23"/>
    <p:sldId id="494" r:id="rId24"/>
    <p:sldId id="495" r:id="rId25"/>
    <p:sldId id="496" r:id="rId26"/>
    <p:sldId id="549" r:id="rId27"/>
    <p:sldId id="550" r:id="rId28"/>
    <p:sldId id="551" r:id="rId29"/>
    <p:sldId id="556" r:id="rId30"/>
    <p:sldId id="497" r:id="rId31"/>
    <p:sldId id="552" r:id="rId32"/>
    <p:sldId id="553" r:id="rId33"/>
    <p:sldId id="554" r:id="rId34"/>
    <p:sldId id="555" r:id="rId35"/>
    <p:sldId id="585" r:id="rId36"/>
    <p:sldId id="586" r:id="rId37"/>
    <p:sldId id="587"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AAE1"/>
    <a:srgbClr val="DFB348"/>
    <a:srgbClr val="FF5353"/>
    <a:srgbClr val="689FDA"/>
    <a:srgbClr val="F86F08"/>
    <a:srgbClr val="324667"/>
    <a:srgbClr val="954ECA"/>
    <a:srgbClr val="0094C8"/>
    <a:srgbClr val="00DA6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3" autoAdjust="0"/>
    <p:restoredTop sz="81329" autoAdjust="0"/>
  </p:normalViewPr>
  <p:slideViewPr>
    <p:cSldViewPr snapToGrid="0">
      <p:cViewPr>
        <p:scale>
          <a:sx n="92" d="100"/>
          <a:sy n="92" d="100"/>
        </p:scale>
        <p:origin x="-197" y="-29"/>
      </p:cViewPr>
      <p:guideLst>
        <p:guide orient="horz" pos="2160"/>
        <p:guide pos="3840"/>
      </p:guideLst>
    </p:cSldViewPr>
  </p:slideViewPr>
  <p:notesTextViewPr>
    <p:cViewPr>
      <p:scale>
        <a:sx n="125" d="100"/>
        <a:sy n="125" d="100"/>
      </p:scale>
      <p:origin x="0" y="0"/>
    </p:cViewPr>
  </p:notesTextViewPr>
  <p:sorterViewPr>
    <p:cViewPr varScale="1">
      <p:scale>
        <a:sx n="1" d="1"/>
        <a:sy n="1" d="1"/>
      </p:scale>
      <p:origin x="0" y="0"/>
    </p:cViewPr>
  </p:sorterViewPr>
  <p:notesViewPr>
    <p:cSldViewPr snapToGrid="0">
      <p:cViewPr varScale="1">
        <p:scale>
          <a:sx n="55" d="100"/>
          <a:sy n="55" d="100"/>
        </p:scale>
        <p:origin x="-28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C9476A-275A-4D38-B857-788AAEAC94C0}" type="datetimeFigureOut">
              <a:rPr lang="en-IN" smtClean="0"/>
              <a:pPr/>
              <a:t>08-08-2019</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6AB637-DE7B-412A-905E-BF65587B459D}" type="slidenum">
              <a:rPr lang="en-IN" smtClean="0"/>
              <a:pPr/>
              <a:t>‹#›</a:t>
            </a:fld>
            <a:endParaRPr lang="en-IN" dirty="0"/>
          </a:p>
        </p:txBody>
      </p:sp>
    </p:spTree>
    <p:extLst>
      <p:ext uri="{BB962C8B-B14F-4D97-AF65-F5344CB8AC3E}">
        <p14:creationId xmlns:p14="http://schemas.microsoft.com/office/powerpoint/2010/main" val="1490592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Distributed system is a collection of loosely coupled processors interconnected by a communications network.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Processors are variously called as </a:t>
            </a:r>
            <a:r>
              <a:rPr kumimoji="0" lang="en-US" sz="2400" b="0" i="1" u="none" strike="noStrike" kern="1200" cap="none" spc="0" normalizeH="0" baseline="0" noProof="0" dirty="0" smtClean="0">
                <a:ln>
                  <a:noFill/>
                </a:ln>
                <a:solidFill>
                  <a:prstClr val="black"/>
                </a:solidFill>
                <a:effectLst/>
                <a:uLnTx/>
                <a:uFillTx/>
                <a:latin typeface="+mn-lt"/>
                <a:ea typeface="+mn-ea"/>
                <a:cs typeface="+mn-cs"/>
              </a:rPr>
              <a:t>nodes, computers, machines and hosts.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Reasons for distributed systems: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Resource sharing</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Computation Speed-up</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Reliability</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Communication</a:t>
            </a:r>
          </a:p>
          <a:p>
            <a:pPr marL="628650" lvl="1" indent="-171450">
              <a:buFont typeface="Arial" panose="020B0604020202020204" pitchFamily="34" charset="0"/>
              <a:buChar char="•"/>
            </a:pPr>
            <a:r>
              <a:rPr lang="en-US" dirty="0" smtClean="0"/>
              <a:t>Requires networking infrastructure.</a:t>
            </a:r>
          </a:p>
          <a:p>
            <a:pPr marL="628650" lvl="1" indent="-171450">
              <a:buFont typeface="Arial" panose="020B0604020202020204" pitchFamily="34" charset="0"/>
              <a:buChar char="•"/>
            </a:pPr>
            <a:r>
              <a:rPr lang="en-US" dirty="0" smtClean="0"/>
              <a:t>Local area networks (LAN) or Wide area networks (WAN)</a:t>
            </a:r>
          </a:p>
          <a:p>
            <a:pPr marL="628650" lvl="1" indent="-171450">
              <a:buFont typeface="Arial" panose="020B0604020202020204" pitchFamily="34" charset="0"/>
              <a:buChar char="•"/>
            </a:pPr>
            <a:r>
              <a:rPr lang="en-US" dirty="0" smtClean="0"/>
              <a:t>May be either client-server or peer-to-peer systems</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4</a:t>
            </a:fld>
            <a:endParaRPr lang="en-IN" dirty="0"/>
          </a:p>
        </p:txBody>
      </p:sp>
    </p:spTree>
    <p:extLst>
      <p:ext uri="{BB962C8B-B14F-4D97-AF65-F5344CB8AC3E}">
        <p14:creationId xmlns:p14="http://schemas.microsoft.com/office/powerpoint/2010/main" val="3846198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1" i="0" u="none" strike="noStrike" kern="1200" cap="none" spc="0" normalizeH="0" baseline="0" noProof="0" dirty="0" smtClean="0">
                <a:ln>
                  <a:noFill/>
                </a:ln>
                <a:solidFill>
                  <a:prstClr val="black"/>
                </a:solidFill>
                <a:effectLst/>
                <a:uLnTx/>
                <a:uFillTx/>
                <a:latin typeface="+mn-lt"/>
                <a:ea typeface="+mn-ea"/>
                <a:cs typeface="+mn-cs"/>
              </a:rPr>
              <a:t>Storage Structure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Computer programs must be in main memory (also called random-access memory or RAM) to be executed.</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Main memory is the only large storage area that the processor can access directly and implemented in semi-conductor technology called Dynamic Random Access Memory (</a:t>
            </a:r>
            <a:r>
              <a:rPr kumimoji="0" lang="en-IN" sz="1200" b="1" i="0" u="none" strike="noStrike" kern="1200" cap="none" spc="0" normalizeH="0" baseline="0" noProof="0" dirty="0" smtClean="0">
                <a:ln>
                  <a:noFill/>
                </a:ln>
                <a:solidFill>
                  <a:prstClr val="black"/>
                </a:solidFill>
                <a:effectLst/>
                <a:uLnTx/>
                <a:uFillTx/>
                <a:latin typeface="+mn-lt"/>
                <a:ea typeface="+mn-ea"/>
                <a:cs typeface="+mn-cs"/>
              </a:rPr>
              <a:t>DRAM</a:t>
            </a:r>
            <a:r>
              <a:rPr kumimoji="0" lang="en-IN"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Computer systems provide secondary storage as an extension of main memory and hold large quantities of data permanently.</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common secondary-storage device is a magnetic disk, which provides storage for both programs and data.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higher levels are expensive, but they are fast. As we move down the hierarchy, the cost per bit generally decreases, whereas the access time generally increases.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Volatile storage loses its contents when the power to the device is removed.</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Non-volatile storage does not lose its contents when the power is removed.</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25</a:t>
            </a:fld>
            <a:endParaRPr lang="en-IN" dirty="0"/>
          </a:p>
        </p:txBody>
      </p:sp>
    </p:spTree>
    <p:extLst>
      <p:ext uri="{BB962C8B-B14F-4D97-AF65-F5344CB8AC3E}">
        <p14:creationId xmlns:p14="http://schemas.microsoft.com/office/powerpoint/2010/main" val="2847930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26</a:t>
            </a:fld>
            <a:endParaRPr lang="en-IN" dirty="0"/>
          </a:p>
        </p:txBody>
      </p:sp>
    </p:spTree>
    <p:extLst>
      <p:ext uri="{BB962C8B-B14F-4D97-AF65-F5344CB8AC3E}">
        <p14:creationId xmlns:p14="http://schemas.microsoft.com/office/powerpoint/2010/main" val="2847930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27</a:t>
            </a:fld>
            <a:endParaRPr lang="en-IN" dirty="0"/>
          </a:p>
        </p:txBody>
      </p:sp>
    </p:spTree>
    <p:extLst>
      <p:ext uri="{BB962C8B-B14F-4D97-AF65-F5344CB8AC3E}">
        <p14:creationId xmlns:p14="http://schemas.microsoft.com/office/powerpoint/2010/main" val="2847930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28</a:t>
            </a:fld>
            <a:endParaRPr lang="en-IN" dirty="0"/>
          </a:p>
        </p:txBody>
      </p:sp>
    </p:spTree>
    <p:extLst>
      <p:ext uri="{BB962C8B-B14F-4D97-AF65-F5344CB8AC3E}">
        <p14:creationId xmlns:p14="http://schemas.microsoft.com/office/powerpoint/2010/main" val="2847930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A computer system consists of CPUs and multiple device controllers that are connected through a common bus.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Each device controller is in charge of a specific type of device.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Seven or more devices can be attached to the small computer-systems interface (SCSI) controller.</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Operating systems have a device driver for each device controller.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To start an I/O operation, the device driver loads the appropriate registers within the device controller. The device controller, in turn, examines the contents of these registers to determine what action to take. The controller starts the transfer of data from the device to its local buffer. Once the transfer of data is complete, the device controller informs the device driver via an interrupt that it has finished its operation.</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This form of interrupt-driven I/O is fine for moving small amounts of data but can produce high overhead when used for bulk data movement such as disk I/O. Hence to solve this, direct memory access (DMA) is used. After setting up buffers, pointers, and counters for the I/O device, the device controller transfers an entire block of data directly to or from its own buffer storage to memory, with no intervention by the CPU. Only one interrupt is generated per block, to tell the device driver, that the operation has completed, rather than the one interrupt per byte generated for low-speed devices. While the device controller is performing these operations, the CPU is available to accomplish other work.</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29</a:t>
            </a:fld>
            <a:endParaRPr lang="en-IN" dirty="0"/>
          </a:p>
        </p:txBody>
      </p:sp>
    </p:spTree>
    <p:extLst>
      <p:ext uri="{BB962C8B-B14F-4D97-AF65-F5344CB8AC3E}">
        <p14:creationId xmlns:p14="http://schemas.microsoft.com/office/powerpoint/2010/main" val="189456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30</a:t>
            </a:fld>
            <a:endParaRPr lang="en-IN" dirty="0"/>
          </a:p>
        </p:txBody>
      </p:sp>
    </p:spTree>
    <p:extLst>
      <p:ext uri="{BB962C8B-B14F-4D97-AF65-F5344CB8AC3E}">
        <p14:creationId xmlns:p14="http://schemas.microsoft.com/office/powerpoint/2010/main" val="189456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31</a:t>
            </a:fld>
            <a:endParaRPr lang="en-IN" dirty="0"/>
          </a:p>
        </p:txBody>
      </p:sp>
    </p:spTree>
    <p:extLst>
      <p:ext uri="{BB962C8B-B14F-4D97-AF65-F5344CB8AC3E}">
        <p14:creationId xmlns:p14="http://schemas.microsoft.com/office/powerpoint/2010/main" val="1894569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32</a:t>
            </a:fld>
            <a:endParaRPr lang="en-IN" dirty="0"/>
          </a:p>
        </p:txBody>
      </p:sp>
    </p:spTree>
    <p:extLst>
      <p:ext uri="{BB962C8B-B14F-4D97-AF65-F5344CB8AC3E}">
        <p14:creationId xmlns:p14="http://schemas.microsoft.com/office/powerpoint/2010/main" val="1894569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33</a:t>
            </a:fld>
            <a:endParaRPr lang="en-IN" dirty="0"/>
          </a:p>
        </p:txBody>
      </p:sp>
    </p:spTree>
    <p:extLst>
      <p:ext uri="{BB962C8B-B14F-4D97-AF65-F5344CB8AC3E}">
        <p14:creationId xmlns:p14="http://schemas.microsoft.com/office/powerpoint/2010/main" val="1894569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34</a:t>
            </a:fld>
            <a:endParaRPr lang="en-IN" dirty="0"/>
          </a:p>
        </p:txBody>
      </p:sp>
    </p:spTree>
    <p:extLst>
      <p:ext uri="{BB962C8B-B14F-4D97-AF65-F5344CB8AC3E}">
        <p14:creationId xmlns:p14="http://schemas.microsoft.com/office/powerpoint/2010/main" val="189456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There are four types of Operating System structure. They are: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Monolithic Structure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Layered System</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Virtual Machines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Exokernel</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and Client-Server Model</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7</a:t>
            </a:fld>
            <a:endParaRPr lang="en-IN" dirty="0"/>
          </a:p>
        </p:txBody>
      </p:sp>
    </p:spTree>
    <p:extLst>
      <p:ext uri="{BB962C8B-B14F-4D97-AF65-F5344CB8AC3E}">
        <p14:creationId xmlns:p14="http://schemas.microsoft.com/office/powerpoint/2010/main" val="4248243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Monolithic (monolithic means One Unstructured program ) OS consists of: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Application programs that invokes the requested system services.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 set of system services that carry out the operating system procedures/calls.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 set of utility procedures that help the system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8</a:t>
            </a:fld>
            <a:endParaRPr lang="en-IN" dirty="0"/>
          </a:p>
        </p:txBody>
      </p:sp>
    </p:spTree>
    <p:extLst>
      <p:ext uri="{BB962C8B-B14F-4D97-AF65-F5344CB8AC3E}">
        <p14:creationId xmlns:p14="http://schemas.microsoft.com/office/powerpoint/2010/main" val="3772266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Layered Systems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operating system is divided into a number of layers (levels), each built on top of lower layers.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bottom layer (layer 0) is the hardware; the highest (layer N) is the user interface.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With modularity, layers are selected such that each uses functions (operations) and services of only lower-level layers.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9</a:t>
            </a:fld>
            <a:endParaRPr lang="en-IN" dirty="0"/>
          </a:p>
        </p:txBody>
      </p:sp>
    </p:spTree>
    <p:extLst>
      <p:ext uri="{BB962C8B-B14F-4D97-AF65-F5344CB8AC3E}">
        <p14:creationId xmlns:p14="http://schemas.microsoft.com/office/powerpoint/2010/main" val="4138381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Virtual Machine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A virtual machine (VM) is a software implementation of a machine (for example, a computer) that executes programs like a physical machine.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Virtualized systems introduce a </a:t>
            </a:r>
            <a:r>
              <a:rPr kumimoji="0" lang="en-IN" sz="1200" b="0" i="1" u="none" strike="noStrike" kern="1200" cap="none" spc="0" normalizeH="0" baseline="0" noProof="0" dirty="0" smtClean="0">
                <a:ln>
                  <a:noFill/>
                </a:ln>
                <a:solidFill>
                  <a:prstClr val="black"/>
                </a:solidFill>
                <a:effectLst/>
                <a:uLnTx/>
                <a:uFillTx/>
                <a:latin typeface="+mn-lt"/>
                <a:ea typeface="+mn-ea"/>
                <a:cs typeface="+mn-cs"/>
              </a:rPr>
              <a:t>hypervisor</a:t>
            </a:r>
            <a:r>
              <a:rPr kumimoji="0" lang="en-IN" sz="1200" b="0" i="0" u="none" strike="noStrike" kern="1200" cap="none" spc="0" normalizeH="0" baseline="0" noProof="0" dirty="0" smtClean="0">
                <a:ln>
                  <a:noFill/>
                </a:ln>
                <a:solidFill>
                  <a:prstClr val="black"/>
                </a:solidFill>
                <a:effectLst/>
                <a:uLnTx/>
                <a:uFillTx/>
                <a:latin typeface="+mn-lt"/>
                <a:ea typeface="+mn-ea"/>
                <a:cs typeface="+mn-cs"/>
              </a:rPr>
              <a:t> that provides an isolated environment to each hosted operating system.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Hypervisors can be introduced into the system architecture in different ways.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Native Hypervisor</a:t>
            </a: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Hosted Hypervisor</a:t>
            </a: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10</a:t>
            </a:fld>
            <a:endParaRPr lang="en-IN" dirty="0"/>
          </a:p>
        </p:txBody>
      </p:sp>
    </p:spTree>
    <p:extLst>
      <p:ext uri="{BB962C8B-B14F-4D97-AF65-F5344CB8AC3E}">
        <p14:creationId xmlns:p14="http://schemas.microsoft.com/office/powerpoint/2010/main" val="3452094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IN" sz="1200" b="1" i="0" u="none" strike="noStrike" kern="1200" cap="none" spc="0" normalizeH="0" baseline="0" noProof="0" dirty="0" err="1" smtClean="0">
                <a:ln>
                  <a:noFill/>
                </a:ln>
                <a:solidFill>
                  <a:prstClr val="black"/>
                </a:solidFill>
                <a:effectLst/>
                <a:uLnTx/>
                <a:uFillTx/>
                <a:latin typeface="+mn-lt"/>
                <a:ea typeface="+mn-ea"/>
                <a:cs typeface="+mn-cs"/>
              </a:rPr>
              <a:t>Exokernel</a:t>
            </a:r>
            <a:r>
              <a:rPr kumimoji="0" lang="en-IN" sz="1200" b="0" i="0" u="none" strike="noStrike" kern="1200" cap="none" spc="0" normalizeH="0" baseline="0" noProof="0" dirty="0" smtClean="0">
                <a:ln>
                  <a:noFill/>
                </a:ln>
                <a:solidFill>
                  <a:prstClr val="black"/>
                </a:solidFill>
                <a:effectLst/>
                <a:uLnTx/>
                <a:uFillTx/>
                <a:latin typeface="+mn-lt"/>
                <a:ea typeface="+mn-ea"/>
                <a:cs typeface="+mn-cs"/>
              </a:rPr>
              <a:t> is an operating system kernel developed by the MIT.</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err="1" smtClean="0">
                <a:ln>
                  <a:noFill/>
                </a:ln>
                <a:solidFill>
                  <a:prstClr val="black"/>
                </a:solidFill>
                <a:effectLst/>
                <a:uLnTx/>
                <a:uFillTx/>
                <a:latin typeface="+mn-lt"/>
                <a:ea typeface="+mn-ea"/>
                <a:cs typeface="+mn-cs"/>
              </a:rPr>
              <a:t>Exokernels</a:t>
            </a:r>
            <a:r>
              <a:rPr kumimoji="0" lang="en-IN" sz="1200" b="0" i="0" u="none" strike="noStrike" kern="1200" cap="none" spc="0" normalizeH="0" baseline="0" noProof="0" dirty="0" smtClean="0">
                <a:ln>
                  <a:noFill/>
                </a:ln>
                <a:solidFill>
                  <a:prstClr val="black"/>
                </a:solidFill>
                <a:effectLst/>
                <a:uLnTx/>
                <a:uFillTx/>
                <a:latin typeface="+mn-lt"/>
                <a:ea typeface="+mn-ea"/>
                <a:cs typeface="+mn-cs"/>
              </a:rPr>
              <a:t> are tiny, since functionality is limited to ensuring protection and multiplexing of resources, which is considerably simpler than conventional microkernels implementation of message passing and monolithic kernels implementation of high-level abstractions.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kernel only ensures that the requested resource is free, and the application is allowed to access it.</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 It also allows programmers to choose what level of abstraction they want either high or low.</a:t>
            </a:r>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16</a:t>
            </a:fld>
            <a:endParaRPr lang="en-IN" dirty="0"/>
          </a:p>
        </p:txBody>
      </p:sp>
    </p:spTree>
    <p:extLst>
      <p:ext uri="{BB962C8B-B14F-4D97-AF65-F5344CB8AC3E}">
        <p14:creationId xmlns:p14="http://schemas.microsoft.com/office/powerpoint/2010/main" val="2269047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Client-Server Model: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The </a:t>
            </a:r>
            <a:r>
              <a:rPr kumimoji="0" lang="en-IN" sz="1200" b="1" i="0" u="none" strike="noStrike" kern="1200" cap="none" spc="0" normalizeH="0" baseline="0" noProof="0" dirty="0" smtClean="0">
                <a:ln>
                  <a:noFill/>
                </a:ln>
                <a:solidFill>
                  <a:prstClr val="black"/>
                </a:solidFill>
                <a:effectLst/>
                <a:uLnTx/>
                <a:uFillTx/>
                <a:latin typeface="+mn-lt"/>
                <a:ea typeface="+mn-ea"/>
                <a:cs typeface="+mn-cs"/>
              </a:rPr>
              <a:t>client–server model</a:t>
            </a:r>
            <a:r>
              <a:rPr kumimoji="0" lang="en-IN" sz="1200" b="0" i="0" u="none" strike="noStrike" kern="1200" cap="none" spc="0" normalizeH="0" baseline="0" noProof="0" dirty="0" smtClean="0">
                <a:ln>
                  <a:noFill/>
                </a:ln>
                <a:solidFill>
                  <a:prstClr val="black"/>
                </a:solidFill>
                <a:effectLst/>
                <a:uLnTx/>
                <a:uFillTx/>
                <a:latin typeface="+mn-lt"/>
                <a:ea typeface="+mn-ea"/>
                <a:cs typeface="+mn-cs"/>
              </a:rPr>
              <a:t> is a distributed application structure that partitions tasks or workloads between the providers of a resource or service, called servers, and service requesters, called clients.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A server host runs one or more server programs which share their resources with clients. A client does not share any of its resources, but requests a server's content or service function. Therefore, clients initiate communication sessions with servers which awaits incoming requests.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IN" sz="1200" b="0" i="0" u="none" strike="noStrike" kern="1200" cap="none" spc="0" normalizeH="0" baseline="0" noProof="0" dirty="0" smtClean="0">
                <a:ln>
                  <a:noFill/>
                </a:ln>
                <a:solidFill>
                  <a:prstClr val="black"/>
                </a:solidFill>
                <a:effectLst/>
                <a:uLnTx/>
                <a:uFillTx/>
                <a:latin typeface="+mn-lt"/>
                <a:ea typeface="+mn-ea"/>
                <a:cs typeface="+mn-cs"/>
              </a:rPr>
              <a:t>Examples of computer applications that use the client–server model are Email, network printing and the World Wide Web.</a:t>
            </a:r>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17</a:t>
            </a:fld>
            <a:endParaRPr lang="en-IN" dirty="0"/>
          </a:p>
        </p:txBody>
      </p:sp>
    </p:spTree>
    <p:extLst>
      <p:ext uri="{BB962C8B-B14F-4D97-AF65-F5344CB8AC3E}">
        <p14:creationId xmlns:p14="http://schemas.microsoft.com/office/powerpoint/2010/main" val="303354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Kernel Mode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 bit, called the mode bit, is added to the hardware of the computer to indicate the current mode 0 indicates kernel mode and 1 indicates user mode.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Kernel mode is also called as called supervisor mode, system mode, or privileged mode.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 the computer system is executing on behalf of the operating system, the system is in kernel mode.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Whenever a trap or interruption occurs, the hardware switches from user mode to kernel mode.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User Mode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 the computer system is executing on behalf of the user, the system is in user mode.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Timer</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timer can be set to interrupt or variable.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IN" sz="1200" b="0" i="0" u="none" strike="noStrike" kern="1200" cap="none" spc="0" normalizeH="0" baseline="0" noProof="0" dirty="0" smtClean="0">
              <a:ln>
                <a:noFill/>
              </a:ln>
              <a:solidFill>
                <a:prstClr val="black"/>
              </a:solidFill>
              <a:effectLst/>
              <a:uLnTx/>
              <a:uFillTx/>
              <a:latin typeface="+mn-lt"/>
              <a:ea typeface="+mn-ea"/>
              <a:cs typeface="+mn-cs"/>
            </a:endParaRPr>
          </a:p>
          <a:p>
            <a:endParaRPr lang="en-IN" dirty="0" smtClean="0"/>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23</a:t>
            </a:fld>
            <a:endParaRPr lang="en-IN" dirty="0"/>
          </a:p>
        </p:txBody>
      </p:sp>
    </p:spTree>
    <p:extLst>
      <p:ext uri="{BB962C8B-B14F-4D97-AF65-F5344CB8AC3E}">
        <p14:creationId xmlns:p14="http://schemas.microsoft.com/office/powerpoint/2010/main" val="3476421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Computer System Operation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For the computer to start running, when it is powered up or rebooted—it needs to have an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initial program/bootstrap</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program to run.</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 is stored in read-only memory (ROM) or electrically erasable programmable read-only memory (EEPROM), known by the general term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firmware</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within the computer hardware.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Bootstrap program initializes all aspects of the system, from CPU registers to device controllers to memory contents.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10"/>
          </p:nvPr>
        </p:nvSpPr>
        <p:spPr/>
        <p:txBody>
          <a:bodyPr/>
          <a:lstStyle/>
          <a:p>
            <a:fld id="{496AB637-DE7B-412A-905E-BF65587B459D}" type="slidenum">
              <a:rPr lang="en-IN" smtClean="0"/>
              <a:pPr/>
              <a:t>24</a:t>
            </a:fld>
            <a:endParaRPr lang="en-IN" dirty="0"/>
          </a:p>
        </p:txBody>
      </p:sp>
    </p:spTree>
    <p:extLst>
      <p:ext uri="{BB962C8B-B14F-4D97-AF65-F5344CB8AC3E}">
        <p14:creationId xmlns:p14="http://schemas.microsoft.com/office/powerpoint/2010/main" val="115021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C9CB9E7-7084-435E-BDE9-2F1BA4EC8939}"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a:xfrm>
            <a:off x="11642501" y="6356350"/>
            <a:ext cx="393879" cy="365125"/>
          </a:xfrm>
        </p:spPr>
        <p:txBody>
          <a:bodyPr/>
          <a:lstStyle>
            <a:lvl1pPr>
              <a:defRPr>
                <a:solidFill>
                  <a:schemeClr val="accent2"/>
                </a:solidFill>
              </a:defRPr>
            </a:lvl1p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370718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1BF4B1-77B2-4C3D-8667-4FBDE4D409DB}"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3801566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C3079E1-B1B2-41D8-96F7-A302CFB8AC0C}"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27398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1F2BE05-C1D5-4A00-BD80-E6A2A264892A}"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a:xfrm>
            <a:off x="11590986" y="6356349"/>
            <a:ext cx="432515" cy="365125"/>
          </a:xfrm>
        </p:spPr>
        <p:txBody>
          <a:bodyPr/>
          <a:lstStyle>
            <a:lvl1pPr>
              <a:defRPr>
                <a:solidFill>
                  <a:schemeClr val="accent2"/>
                </a:solidFill>
              </a:defRPr>
            </a:lvl1p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40914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8E15888-409E-42A3-9E84-6EF39A2AB773}" type="datetime1">
              <a:rPr lang="en-IN" smtClean="0"/>
              <a:pPr/>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124356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E3D9606-C195-4F00-AA63-E3EF00114823}" type="datetime1">
              <a:rPr lang="en-IN" smtClean="0"/>
              <a:pPr/>
              <a:t>08-08-2019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3130596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6DD4AA7-8689-4A50-8A8E-3AB8C74F7778}" type="datetime1">
              <a:rPr lang="en-IN" smtClean="0"/>
              <a:pPr/>
              <a:t>08-08-2019</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1569577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602FED3-7D32-4390-9275-C53DAC947E66}" type="datetime1">
              <a:rPr lang="en-IN" smtClean="0"/>
              <a:pPr/>
              <a:t>08-08-2019</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58762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27E66-7DAF-4E47-81F5-A440089C748E}" type="datetime1">
              <a:rPr lang="en-IN" smtClean="0"/>
              <a:pPr/>
              <a:t>08-08-2019</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190428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41EFEB-9ECA-43E0-AE09-915EDE23F0A9}" type="datetime1">
              <a:rPr lang="en-IN" smtClean="0"/>
              <a:pPr/>
              <a:t>08-08-2019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601188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9EFCBB-FF0F-45AA-824A-5DF2573BAFB8}" type="datetime1">
              <a:rPr lang="en-IN" smtClean="0"/>
              <a:pPr/>
              <a:t>08-08-2019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26450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E5EF50-5ECC-48BA-81DC-F08BF0523C74}" type="datetime1">
              <a:rPr lang="en-IN" smtClean="0"/>
              <a:pPr/>
              <a:t>08-08-2019</a:t>
            </a:fld>
            <a:endParaRPr lang="en-IN"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4103042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hdphoto" Target="../media/hdphoto12.wdp"/><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microsoft.com/office/2007/relationships/hdphoto" Target="../media/hdphoto11.wdp"/><Relationship Id="rId5" Type="http://schemas.openxmlformats.org/officeDocument/2006/relationships/image" Target="../media/image13.png"/><Relationship Id="rId4" Type="http://schemas.microsoft.com/office/2007/relationships/hdphoto" Target="../media/hdphoto10.wdp"/></Relationships>
</file>

<file path=ppt/slides/_rels/slide11.xml.rels><?xml version="1.0" encoding="UTF-8" standalone="yes"?>
<Relationships xmlns="http://schemas.openxmlformats.org/package/2006/relationships"><Relationship Id="rId3" Type="http://schemas.microsoft.com/office/2007/relationships/hdphoto" Target="../media/hdphoto13.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3.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3.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3.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3.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14.wdp"/><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microsoft.com/office/2007/relationships/hdphoto" Target="../media/hdphoto15.wdp"/></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35.xml.rels><?xml version="1.0" encoding="UTF-8" standalone="yes"?>
<Relationships xmlns="http://schemas.openxmlformats.org/package/2006/relationships"><Relationship Id="rId3" Type="http://schemas.microsoft.com/office/2007/relationships/hdphoto" Target="../media/hdphoto13.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microsoft.com/office/2007/relationships/hdphoto" Target="../media/hdphoto13.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microsoft.com/office/2007/relationships/hdphoto" Target="../media/hdphoto13.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microsoft.com/office/2007/relationships/hdphoto" Target="../media/hdphoto3.wdp"/><Relationship Id="rId5" Type="http://schemas.openxmlformats.org/officeDocument/2006/relationships/image" Target="../media/image5.png"/><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8" Type="http://schemas.microsoft.com/office/2007/relationships/hdphoto" Target="../media/hdphoto7.wdp"/><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microsoft.com/office/2007/relationships/hdphoto" Target="../media/hdphoto6.wdp"/><Relationship Id="rId5" Type="http://schemas.openxmlformats.org/officeDocument/2006/relationships/image" Target="../media/image8.png"/><Relationship Id="rId4" Type="http://schemas.microsoft.com/office/2007/relationships/hdphoto" Target="../media/hdphoto5.wdp"/></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9.wdp"/><Relationship Id="rId5" Type="http://schemas.openxmlformats.org/officeDocument/2006/relationships/image" Target="../media/image11.png"/><Relationship Id="rId4" Type="http://schemas.microsoft.com/office/2007/relationships/hdphoto" Target="../media/hdphoto8.wdp"/></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8"/>
          <p:cNvSpPr/>
          <p:nvPr/>
        </p:nvSpPr>
        <p:spPr>
          <a:xfrm>
            <a:off x="120770" y="138023"/>
            <a:ext cx="11904453" cy="1863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bg1"/>
              </a:solidFill>
            </a:endParaRPr>
          </a:p>
        </p:txBody>
      </p:sp>
      <p:cxnSp>
        <p:nvCxnSpPr>
          <p:cNvPr id="12" name="Straight Connector 11"/>
          <p:cNvCxnSpPr/>
          <p:nvPr/>
        </p:nvCxnSpPr>
        <p:spPr>
          <a:xfrm>
            <a:off x="3219385" y="2277375"/>
            <a:ext cx="5796951" cy="0"/>
          </a:xfrm>
          <a:prstGeom prst="line">
            <a:avLst/>
          </a:prstGeom>
          <a:ln>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7139" y="2695091"/>
            <a:ext cx="10248181" cy="3077766"/>
          </a:xfrm>
          <a:prstGeom prst="rect">
            <a:avLst/>
          </a:prstGeom>
        </p:spPr>
        <p:txBody>
          <a:bodyPr wrap="square">
            <a:spAutoFit/>
          </a:bodyPr>
          <a:lstStyle/>
          <a:p>
            <a:pPr algn="ctr" fontAlgn="auto">
              <a:spcBef>
                <a:spcPts val="0"/>
              </a:spcBef>
              <a:spcAft>
                <a:spcPts val="0"/>
              </a:spcAft>
              <a:defRPr/>
            </a:pPr>
            <a:r>
              <a:rPr lang="en-US" sz="4000" b="1" dirty="0">
                <a:ln w="13462">
                  <a:noFill/>
                  <a:prstDash val="solid"/>
                </a:ln>
                <a:solidFill>
                  <a:schemeClr val="accent5">
                    <a:lumMod val="50000"/>
                  </a:schemeClr>
                </a:solidFill>
                <a:latin typeface="Helvetica" panose="020B0604020202020204" pitchFamily="2" charset="0"/>
                <a:cs typeface="Arial" panose="020B0604020202020204" pitchFamily="34" charset="0"/>
              </a:rPr>
              <a:t>Linux System Administration and Configuration</a:t>
            </a:r>
            <a:br>
              <a:rPr lang="en-US" sz="4000" b="1" dirty="0">
                <a:ln w="13462">
                  <a:noFill/>
                  <a:prstDash val="solid"/>
                </a:ln>
                <a:solidFill>
                  <a:schemeClr val="accent5">
                    <a:lumMod val="50000"/>
                  </a:schemeClr>
                </a:solidFill>
                <a:latin typeface="Helvetica" panose="020B0604020202020204" pitchFamily="2" charset="0"/>
                <a:cs typeface="Arial" panose="020B0604020202020204" pitchFamily="34" charset="0"/>
              </a:rPr>
            </a:br>
            <a:r>
              <a:rPr lang="en-US" sz="1000" b="1" spc="-20" dirty="0" smtClean="0">
                <a:latin typeface="Helvetica" panose="020B0604020202020204" pitchFamily="2" charset="0"/>
                <a:cs typeface="Arial" panose="020B0604020202020204" pitchFamily="34" charset="0"/>
              </a:rPr>
              <a:t/>
            </a:r>
            <a:br>
              <a:rPr lang="en-US" sz="1000" b="1" spc="-20" dirty="0" smtClean="0">
                <a:latin typeface="Helvetica" panose="020B0604020202020204" pitchFamily="2" charset="0"/>
                <a:cs typeface="Arial" panose="020B0604020202020204" pitchFamily="34" charset="0"/>
              </a:rPr>
            </a:br>
            <a:endParaRPr lang="en-US" sz="1000" b="1" spc="-20" dirty="0" smtClean="0">
              <a:latin typeface="Helvetica" panose="020B0604020202020204" pitchFamily="2" charset="0"/>
              <a:cs typeface="Arial" panose="020B0604020202020204" pitchFamily="34" charset="0"/>
            </a:endParaRPr>
          </a:p>
          <a:p>
            <a:pPr algn="ctr" fontAlgn="auto">
              <a:spcBef>
                <a:spcPts val="0"/>
              </a:spcBef>
              <a:spcAft>
                <a:spcPts val="0"/>
              </a:spcAft>
              <a:defRPr/>
            </a:pPr>
            <a:r>
              <a:rPr lang="en-IN" b="1" dirty="0" smtClean="0">
                <a:ln w="9525">
                  <a:noFill/>
                  <a:prstDash val="solid"/>
                </a:ln>
                <a:solidFill>
                  <a:schemeClr val="accent5"/>
                </a:solidFill>
                <a:latin typeface="Helvetica" panose="020B0604020202020204" pitchFamily="2" charset="0"/>
              </a:rPr>
              <a:t> </a:t>
            </a:r>
            <a:endParaRPr lang="en-IN" b="1" dirty="0">
              <a:ln w="9525">
                <a:noFill/>
                <a:prstDash val="solid"/>
              </a:ln>
              <a:solidFill>
                <a:schemeClr val="accent5"/>
              </a:solidFill>
              <a:latin typeface="Helvetica" panose="020B0604020202020204" pitchFamily="2" charset="0"/>
            </a:endParaRPr>
          </a:p>
          <a:p>
            <a:pPr algn="ctr" fontAlgn="auto">
              <a:spcBef>
                <a:spcPts val="0"/>
              </a:spcBef>
              <a:spcAft>
                <a:spcPts val="0"/>
              </a:spcAft>
              <a:defRPr/>
            </a:pPr>
            <a:endParaRPr lang="en-IN" sz="1000" b="1" dirty="0" smtClean="0">
              <a:latin typeface="Helvetica" panose="020B0604020202020204" pitchFamily="2" charset="0"/>
            </a:endParaRPr>
          </a:p>
          <a:p>
            <a:pPr algn="ctr" fontAlgn="auto">
              <a:spcBef>
                <a:spcPts val="0"/>
              </a:spcBef>
              <a:spcAft>
                <a:spcPts val="0"/>
              </a:spcAft>
              <a:defRPr/>
            </a:pPr>
            <a:endParaRPr lang="en-IN" sz="1000" b="1" dirty="0" smtClean="0">
              <a:latin typeface="Helvetica" panose="020B0604020202020204" pitchFamily="2" charset="0"/>
            </a:endParaRPr>
          </a:p>
          <a:p>
            <a:pPr algn="ctr">
              <a:defRPr/>
            </a:pPr>
            <a:r>
              <a:rPr lang="en-GB" sz="2800" b="1" dirty="0">
                <a:ln w="9525">
                  <a:noFill/>
                  <a:prstDash val="solid"/>
                </a:ln>
                <a:solidFill>
                  <a:schemeClr val="accent2"/>
                </a:solidFill>
                <a:latin typeface="Helvetica" panose="020B0604020202020204" pitchFamily="2" charset="0"/>
              </a:rPr>
              <a:t>Module Name: </a:t>
            </a:r>
            <a:r>
              <a:rPr lang="en-IN" sz="2800" b="1" dirty="0">
                <a:ln w="9525">
                  <a:noFill/>
                  <a:prstDash val="solid"/>
                </a:ln>
                <a:solidFill>
                  <a:schemeClr val="accent2"/>
                </a:solidFill>
                <a:latin typeface="Helvetica" panose="020B0604020202020204" pitchFamily="2" charset="0"/>
              </a:rPr>
              <a:t>Configuring Local Storage and File System</a:t>
            </a:r>
          </a:p>
          <a:p>
            <a:pPr algn="ctr">
              <a:defRPr/>
            </a:pPr>
            <a:endParaRPr lang="en-IN" sz="2800" b="1" dirty="0">
              <a:ln w="9525">
                <a:noFill/>
                <a:prstDash val="solid"/>
              </a:ln>
              <a:solidFill>
                <a:schemeClr val="accent2"/>
              </a:solidFill>
              <a:latin typeface="Helvetica" panose="020B0604020202020204" pitchFamily="2"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17118" y="3439884"/>
            <a:ext cx="2699545" cy="31816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8566" y="212425"/>
            <a:ext cx="1714500" cy="1714500"/>
          </a:xfrm>
          <a:prstGeom prst="rect">
            <a:avLst/>
          </a:prstGeom>
        </p:spPr>
      </p:pic>
    </p:spTree>
    <p:extLst>
      <p:ext uri="{BB962C8B-B14F-4D97-AF65-F5344CB8AC3E}">
        <p14:creationId xmlns:p14="http://schemas.microsoft.com/office/powerpoint/2010/main" val="3648023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10</a:t>
            </a:fld>
            <a:endParaRPr lang="en-IN" dirty="0"/>
          </a:p>
        </p:txBody>
      </p:sp>
      <p:sp>
        <p:nvSpPr>
          <p:cNvPr id="9" name="Rectangle 8"/>
          <p:cNvSpPr/>
          <p:nvPr/>
        </p:nvSpPr>
        <p:spPr>
          <a:xfrm>
            <a:off x="623790" y="1283999"/>
            <a:ext cx="6323977" cy="461665"/>
          </a:xfrm>
          <a:prstGeom prst="rect">
            <a:avLst/>
          </a:prstGeom>
        </p:spPr>
        <p:txBody>
          <a:bodyPr wrap="square">
            <a:spAutoFit/>
          </a:bodyPr>
          <a:lstStyle/>
          <a:p>
            <a:r>
              <a:rPr lang="en-US" sz="2400" b="1" dirty="0" smtClean="0">
                <a:solidFill>
                  <a:schemeClr val="accent5">
                    <a:lumMod val="50000"/>
                  </a:schemeClr>
                </a:solidFill>
                <a:latin typeface="Times New Roman" pitchFamily="18" charset="0"/>
                <a:cs typeface="Times New Roman" pitchFamily="18" charset="0"/>
              </a:rPr>
              <a:t> Logical Volume Management</a:t>
            </a:r>
            <a:endParaRPr lang="en-US" sz="2400" b="1" dirty="0">
              <a:solidFill>
                <a:schemeClr val="accent5">
                  <a:lumMod val="50000"/>
                </a:schemeClr>
              </a:solidFill>
              <a:latin typeface="Times New Roman" pitchFamily="18" charset="0"/>
              <a:cs typeface="Times New Roman" pitchFamily="18" charset="0"/>
            </a:endParaRPr>
          </a:p>
        </p:txBody>
      </p:sp>
      <p:sp>
        <p:nvSpPr>
          <p:cNvPr id="10" name="Rectangle 9"/>
          <p:cNvSpPr/>
          <p:nvPr/>
        </p:nvSpPr>
        <p:spPr>
          <a:xfrm>
            <a:off x="613653" y="1987550"/>
            <a:ext cx="10445644" cy="3323987"/>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To create a logical volume (here called </a:t>
            </a:r>
            <a:r>
              <a:rPr lang="en-US" sz="2000" b="1" dirty="0" err="1" smtClean="0">
                <a:latin typeface="Times New Roman" pitchFamily="18" charset="0"/>
                <a:cs typeface="Times New Roman" pitchFamily="18" charset="0"/>
              </a:rPr>
              <a:t>lv_vol</a:t>
            </a:r>
            <a:r>
              <a:rPr lang="en-US" sz="2000" dirty="0" smtClean="0">
                <a:latin typeface="Times New Roman" pitchFamily="18" charset="0"/>
                <a:cs typeface="Times New Roman" pitchFamily="18" charset="0"/>
              </a:rPr>
              <a:t> with a size of </a:t>
            </a:r>
            <a:r>
              <a:rPr lang="en-US" sz="2000" b="1" dirty="0" smtClean="0">
                <a:latin typeface="Times New Roman" pitchFamily="18" charset="0"/>
                <a:cs typeface="Times New Roman" pitchFamily="18" charset="0"/>
              </a:rPr>
              <a:t>1GB</a:t>
            </a:r>
            <a:r>
              <a:rPr lang="en-US" sz="2000" dirty="0" smtClean="0">
                <a:latin typeface="Times New Roman" pitchFamily="18" charset="0"/>
                <a:cs typeface="Times New Roman" pitchFamily="18" charset="0"/>
              </a:rPr>
              <a:t> in the </a:t>
            </a:r>
            <a:r>
              <a:rPr lang="en-US" sz="2000" b="1" dirty="0" smtClean="0">
                <a:latin typeface="Times New Roman" pitchFamily="18" charset="0"/>
                <a:cs typeface="Times New Roman" pitchFamily="18" charset="0"/>
              </a:rPr>
              <a:t>vg</a:t>
            </a:r>
            <a:r>
              <a:rPr lang="en-US" sz="2000" dirty="0" smtClean="0">
                <a:latin typeface="Times New Roman" pitchFamily="18" charset="0"/>
                <a:cs typeface="Times New Roman" pitchFamily="18" charset="0"/>
              </a:rPr>
              <a:t> volume group), type:</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To remove a logical volume (here called </a:t>
            </a:r>
            <a:r>
              <a:rPr lang="en-US" sz="2000" b="1" dirty="0" err="1" smtClean="0">
                <a:latin typeface="Times New Roman" pitchFamily="18" charset="0"/>
                <a:cs typeface="Times New Roman" pitchFamily="18" charset="0"/>
              </a:rPr>
              <a:t>lv_vol</a:t>
            </a:r>
            <a:r>
              <a:rPr lang="en-US" sz="2000" dirty="0" smtClean="0">
                <a:latin typeface="Times New Roman" pitchFamily="18" charset="0"/>
                <a:cs typeface="Times New Roman" pitchFamily="18" charset="0"/>
              </a:rPr>
              <a:t> in the </a:t>
            </a:r>
            <a:r>
              <a:rPr lang="en-US" sz="2000" b="1" dirty="0" smtClean="0">
                <a:latin typeface="Times New Roman" pitchFamily="18" charset="0"/>
                <a:cs typeface="Times New Roman" pitchFamily="18" charset="0"/>
              </a:rPr>
              <a:t>vg</a:t>
            </a:r>
            <a:r>
              <a:rPr lang="en-US" sz="2000" dirty="0" smtClean="0">
                <a:latin typeface="Times New Roman" pitchFamily="18" charset="0"/>
                <a:cs typeface="Times New Roman" pitchFamily="18" charset="0"/>
              </a:rPr>
              <a:t> volume group), type:</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To get the list of the logical volumes, type:</a:t>
            </a:r>
            <a:endParaRPr lang="en-US" sz="2000" dirty="0">
              <a:latin typeface="Times New Roman" pitchFamily="18" charset="0"/>
              <a:cs typeface="Times New Roman" pitchFamily="18" charset="0"/>
            </a:endParaRPr>
          </a:p>
        </p:txBody>
      </p:sp>
      <p:pic>
        <p:nvPicPr>
          <p:cNvPr id="74754" name="Picture 2" descr="https://screenshotscdn.firefoxusercontent.com/images/beba9592-a65a-41f4-83a8-0984202eff16.png"/>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Layer>
                </a14:imgProps>
              </a:ext>
            </a:extLst>
          </a:blip>
          <a:srcRect/>
          <a:stretch>
            <a:fillRect/>
          </a:stretch>
        </p:blipFill>
        <p:spPr bwMode="auto">
          <a:xfrm>
            <a:off x="1504164" y="2769516"/>
            <a:ext cx="6858000" cy="46932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4756" name="Picture 4" descr="https://screenshotscdn.firefoxusercontent.com/images/7585d923-0e95-40ee-bd51-26c436fddb79.png"/>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rcRect/>
          <a:stretch>
            <a:fillRect/>
          </a:stretch>
        </p:blipFill>
        <p:spPr bwMode="auto">
          <a:xfrm>
            <a:off x="1504164" y="4108303"/>
            <a:ext cx="6858000" cy="4625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4758" name="Picture 6" descr="https://screenshotscdn.firefoxusercontent.com/images/9d832dd8-92c3-4041-ae6a-3b3e9afb4fc5.png"/>
          <p:cNvPicPr>
            <a:picLocks noChangeAspect="1" noChangeArrowheads="1"/>
          </p:cNvPicPr>
          <p:nvPr/>
        </p:nvPicPr>
        <p:blipFill>
          <a:blip r:embed="rId7">
            <a:extLst>
              <a:ext uri="{BEBA8EAE-BF5A-486C-A8C5-ECC9F3942E4B}">
                <a14:imgProps xmlns:a14="http://schemas.microsoft.com/office/drawing/2010/main">
                  <a14:imgLayer r:embed="rId8">
                    <a14:imgEffect>
                      <a14:sharpenSoften amount="25000"/>
                    </a14:imgEffect>
                  </a14:imgLayer>
                </a14:imgProps>
              </a:ext>
            </a:extLst>
          </a:blip>
          <a:srcRect/>
          <a:stretch>
            <a:fillRect/>
          </a:stretch>
        </p:blipFill>
        <p:spPr bwMode="auto">
          <a:xfrm>
            <a:off x="1504164" y="5553423"/>
            <a:ext cx="6858000" cy="48061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 name="TextBox 10"/>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3303660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11</a:t>
            </a:fld>
            <a:endParaRPr lang="en-IN" dirty="0"/>
          </a:p>
        </p:txBody>
      </p:sp>
      <p:sp>
        <p:nvSpPr>
          <p:cNvPr id="6" name="CustomShape 2"/>
          <p:cNvSpPr/>
          <p:nvPr/>
        </p:nvSpPr>
        <p:spPr>
          <a:xfrm>
            <a:off x="621531" y="1275878"/>
            <a:ext cx="10294349" cy="493218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marL="1177560" lvl="6" indent="-457200">
              <a:lnSpc>
                <a:spcPct val="150000"/>
              </a:lnSpc>
              <a:buClr>
                <a:srgbClr val="000000"/>
              </a:buClr>
              <a:buFont typeface="+mj-lt"/>
              <a:buAutoNum type="arabicPeriod" startAt="5"/>
            </a:pPr>
            <a:r>
              <a:rPr lang="en-US" sz="2000" spc="-1" dirty="0" smtClean="0">
                <a:solidFill>
                  <a:srgbClr val="000000"/>
                </a:solidFill>
                <a:uFill>
                  <a:solidFill>
                    <a:srgbClr val="FFFFFF"/>
                  </a:solidFill>
                </a:uFill>
                <a:latin typeface="Times New Roman"/>
              </a:rPr>
              <a:t>__________ volume groups can be created in Linux.</a:t>
            </a:r>
          </a:p>
          <a:p>
            <a:pPr marL="720360" lvl="6">
              <a:lnSpc>
                <a:spcPct val="150000"/>
              </a:lnSpc>
              <a:buClr>
                <a:srgbClr val="000000"/>
              </a:buClr>
            </a:pPr>
            <a:endParaRPr lang="en-US" sz="2000" spc="-1" dirty="0">
              <a:solidFill>
                <a:srgbClr val="000000"/>
              </a:solidFill>
              <a:uFill>
                <a:solidFill>
                  <a:srgbClr val="FFFFFF"/>
                </a:solidFill>
              </a:uFill>
              <a:latin typeface="Times New Roman"/>
            </a:endParaRP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254</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255</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256</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257</a:t>
            </a:r>
          </a:p>
          <a:p>
            <a:pPr marL="2054225" lvl="6" indent="-346075">
              <a:lnSpc>
                <a:spcPct val="150000"/>
              </a:lnSpc>
              <a:buClr>
                <a:srgbClr val="000000"/>
              </a:buClr>
              <a:buFont typeface="+mj-lt"/>
              <a:buAutoNum type="alphaLcPeriod"/>
            </a:pPr>
            <a:endParaRPr lang="en-US" sz="2000" spc="-1" dirty="0">
              <a:solidFill>
                <a:srgbClr val="000000"/>
              </a:solidFill>
              <a:uFill>
                <a:solidFill>
                  <a:srgbClr val="FFFFFF"/>
                </a:solidFill>
              </a:uFill>
              <a:latin typeface="Times New Roman"/>
            </a:endParaRPr>
          </a:p>
          <a:p>
            <a:pPr marL="1708150" lvl="6" indent="-95885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spc="-1" dirty="0" smtClean="0">
                <a:solidFill>
                  <a:srgbClr val="000000"/>
                </a:solidFill>
                <a:uFill>
                  <a:solidFill>
                    <a:srgbClr val="FFFFFF"/>
                  </a:solidFill>
                </a:uFill>
                <a:latin typeface="Times New Roman"/>
              </a:rPr>
              <a:t>256</a:t>
            </a: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sp>
        <p:nvSpPr>
          <p:cNvPr id="7" name="TextBox 6"/>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pic>
        <p:nvPicPr>
          <p:cNvPr id="8" name="Picture 7"/>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Tree>
    <p:extLst>
      <p:ext uri="{BB962C8B-B14F-4D97-AF65-F5344CB8AC3E}">
        <p14:creationId xmlns:p14="http://schemas.microsoft.com/office/powerpoint/2010/main" val="179351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12</a:t>
            </a:fld>
            <a:endParaRPr lang="en-IN" dirty="0"/>
          </a:p>
        </p:txBody>
      </p:sp>
      <p:sp>
        <p:nvSpPr>
          <p:cNvPr id="6" name="CustomShape 2"/>
          <p:cNvSpPr/>
          <p:nvPr/>
        </p:nvSpPr>
        <p:spPr>
          <a:xfrm>
            <a:off x="623790" y="1263522"/>
            <a:ext cx="10294349" cy="40322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marL="914400" lvl="1" indent="-457200">
              <a:lnSpc>
                <a:spcPct val="150000"/>
              </a:lnSpc>
              <a:buAutoNum type="arabicPeriod" startAt="6"/>
            </a:pPr>
            <a:r>
              <a:rPr lang="en-US" sz="2000" dirty="0" smtClean="0">
                <a:latin typeface="Times New Roman" pitchFamily="18" charset="0"/>
                <a:cs typeface="Times New Roman" pitchFamily="18" charset="0"/>
              </a:rPr>
              <a:t>It is possible to increase the logical volume on fly. State whether True or False.</a:t>
            </a:r>
          </a:p>
          <a:p>
            <a:pPr>
              <a:lnSpc>
                <a:spcPct val="150000"/>
              </a:lnSpc>
            </a:pPr>
            <a:r>
              <a:rPr lang="en-US" sz="2000" dirty="0" smtClean="0">
                <a:latin typeface="Times New Roman" pitchFamily="18" charset="0"/>
                <a:cs typeface="Times New Roman" pitchFamily="18" charset="0"/>
              </a:rPr>
              <a:t> </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True</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False</a:t>
            </a:r>
          </a:p>
          <a:p>
            <a:pPr marL="2165350" lvl="6" indent="-457200">
              <a:lnSpc>
                <a:spcPct val="150000"/>
              </a:lnSpc>
              <a:buClr>
                <a:srgbClr val="000000"/>
              </a:buClr>
            </a:pPr>
            <a:endParaRPr lang="en-US" sz="2000" spc="-1" dirty="0" smtClean="0">
              <a:solidFill>
                <a:srgbClr val="000000"/>
              </a:solidFill>
              <a:uFill>
                <a:solidFill>
                  <a:srgbClr val="FFFFFF"/>
                </a:solidFill>
              </a:uFill>
              <a:latin typeface="Times New Roman"/>
            </a:endParaRPr>
          </a:p>
          <a:p>
            <a:pPr marL="2054225" lvl="6" indent="-346075">
              <a:lnSpc>
                <a:spcPct val="150000"/>
              </a:lnSpc>
              <a:buClr>
                <a:srgbClr val="000000"/>
              </a:buClr>
              <a:buFont typeface="+mj-lt"/>
              <a:buAutoNum type="alphaLcPeriod"/>
            </a:pPr>
            <a:endParaRPr lang="en-US" sz="2000" spc="-1" dirty="0">
              <a:solidFill>
                <a:srgbClr val="000000"/>
              </a:solidFill>
              <a:uFill>
                <a:solidFill>
                  <a:srgbClr val="FFFFFF"/>
                </a:solidFill>
              </a:uFill>
              <a:latin typeface="Times New Roman"/>
            </a:endParaRPr>
          </a:p>
          <a:p>
            <a:pPr marL="1708150" lvl="6" indent="-95885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spc="-1" dirty="0" smtClean="0">
                <a:solidFill>
                  <a:srgbClr val="000000"/>
                </a:solidFill>
                <a:uFill>
                  <a:solidFill>
                    <a:srgbClr val="FFFFFF"/>
                  </a:solidFill>
                </a:uFill>
                <a:latin typeface="Times New Roman"/>
              </a:rPr>
              <a:t>True</a:t>
            </a: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sp>
        <p:nvSpPr>
          <p:cNvPr id="7" name="TextBox 6"/>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pic>
        <p:nvPicPr>
          <p:cNvPr id="8" name="Picture 7"/>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Tree>
    <p:extLst>
      <p:ext uri="{BB962C8B-B14F-4D97-AF65-F5344CB8AC3E}">
        <p14:creationId xmlns:p14="http://schemas.microsoft.com/office/powerpoint/2010/main" val="179351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13</a:t>
            </a:fld>
            <a:endParaRPr lang="en-IN" dirty="0"/>
          </a:p>
        </p:txBody>
      </p:sp>
      <p:sp>
        <p:nvSpPr>
          <p:cNvPr id="6" name="CustomShape 2"/>
          <p:cNvSpPr/>
          <p:nvPr/>
        </p:nvSpPr>
        <p:spPr>
          <a:xfrm>
            <a:off x="623790" y="1270431"/>
            <a:ext cx="10294349" cy="40322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lvl="1">
              <a:lnSpc>
                <a:spcPct val="150000"/>
              </a:lnSpc>
            </a:pPr>
            <a:r>
              <a:rPr lang="en-US" sz="2000" dirty="0" smtClean="0">
                <a:latin typeface="Times New Roman" pitchFamily="18" charset="0"/>
                <a:cs typeface="Times New Roman" pitchFamily="18" charset="0"/>
              </a:rPr>
              <a:t>7. It is possible to reduce the logical volume on fly. State whether True or False.</a:t>
            </a:r>
          </a:p>
          <a:p>
            <a:pPr>
              <a:lnSpc>
                <a:spcPct val="150000"/>
              </a:lnSpc>
            </a:pPr>
            <a:r>
              <a:rPr lang="en-US" sz="2000" dirty="0" smtClean="0">
                <a:latin typeface="Times New Roman" pitchFamily="18" charset="0"/>
                <a:cs typeface="Times New Roman" pitchFamily="18" charset="0"/>
              </a:rPr>
              <a:t> </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True</a:t>
            </a:r>
          </a:p>
          <a:p>
            <a:pPr marL="2165350" lvl="6" indent="-457200">
              <a:lnSpc>
                <a:spcPct val="150000"/>
              </a:lnSpc>
              <a:buClr>
                <a:srgbClr val="000000"/>
              </a:buClr>
              <a:buFont typeface="+mj-lt"/>
              <a:buAutoNum type="alphaLcParenR"/>
            </a:pPr>
            <a:r>
              <a:rPr lang="en-US" sz="2000" spc="-1" dirty="0" smtClean="0">
                <a:solidFill>
                  <a:srgbClr val="000000"/>
                </a:solidFill>
                <a:uFill>
                  <a:solidFill>
                    <a:srgbClr val="FFFFFF"/>
                  </a:solidFill>
                </a:uFill>
                <a:latin typeface="Times New Roman"/>
              </a:rPr>
              <a:t>False</a:t>
            </a:r>
          </a:p>
          <a:p>
            <a:pPr marL="2165350" lvl="6" indent="-457200">
              <a:lnSpc>
                <a:spcPct val="150000"/>
              </a:lnSpc>
              <a:buClr>
                <a:srgbClr val="000000"/>
              </a:buClr>
            </a:pPr>
            <a:endParaRPr lang="en-US" sz="2000" spc="-1" dirty="0" smtClean="0">
              <a:solidFill>
                <a:srgbClr val="000000"/>
              </a:solidFill>
              <a:uFill>
                <a:solidFill>
                  <a:srgbClr val="FFFFFF"/>
                </a:solidFill>
              </a:uFill>
              <a:latin typeface="Times New Roman"/>
            </a:endParaRPr>
          </a:p>
          <a:p>
            <a:pPr marL="2054225" lvl="6" indent="-346075">
              <a:lnSpc>
                <a:spcPct val="150000"/>
              </a:lnSpc>
              <a:buClr>
                <a:srgbClr val="000000"/>
              </a:buClr>
              <a:buFont typeface="+mj-lt"/>
              <a:buAutoNum type="alphaLcPeriod"/>
            </a:pPr>
            <a:endParaRPr lang="en-US" sz="2000" spc="-1" dirty="0">
              <a:solidFill>
                <a:srgbClr val="000000"/>
              </a:solidFill>
              <a:uFill>
                <a:solidFill>
                  <a:srgbClr val="FFFFFF"/>
                </a:solidFill>
              </a:uFill>
              <a:latin typeface="Times New Roman"/>
            </a:endParaRPr>
          </a:p>
          <a:p>
            <a:pPr marL="1708150" lvl="6" indent="-95885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spc="-1" dirty="0" smtClean="0">
                <a:solidFill>
                  <a:srgbClr val="000000"/>
                </a:solidFill>
                <a:uFill>
                  <a:solidFill>
                    <a:srgbClr val="FFFFFF"/>
                  </a:solidFill>
                </a:uFill>
                <a:latin typeface="Times New Roman"/>
              </a:rPr>
              <a:t>False</a:t>
            </a: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sp>
        <p:nvSpPr>
          <p:cNvPr id="7" name="TextBox 6"/>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pic>
        <p:nvPicPr>
          <p:cNvPr id="8" name="Picture 7"/>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96289"/>
            <a:ext cx="914400" cy="865460"/>
          </a:xfrm>
          <a:prstGeom prst="rect">
            <a:avLst/>
          </a:prstGeom>
        </p:spPr>
      </p:pic>
    </p:spTree>
    <p:extLst>
      <p:ext uri="{BB962C8B-B14F-4D97-AF65-F5344CB8AC3E}">
        <p14:creationId xmlns:p14="http://schemas.microsoft.com/office/powerpoint/2010/main" val="179351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14</a:t>
            </a:fld>
            <a:endParaRPr lang="en-IN" dirty="0"/>
          </a:p>
        </p:txBody>
      </p:sp>
      <p:sp>
        <p:nvSpPr>
          <p:cNvPr id="6" name="CustomShape 2"/>
          <p:cNvSpPr/>
          <p:nvPr/>
        </p:nvSpPr>
        <p:spPr>
          <a:xfrm>
            <a:off x="623790" y="1266311"/>
            <a:ext cx="10294349" cy="529731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marL="914400" lvl="1" indent="-457200">
              <a:lnSpc>
                <a:spcPct val="150000"/>
              </a:lnSpc>
              <a:buAutoNum type="arabicPeriod" startAt="8"/>
            </a:pPr>
            <a:r>
              <a:rPr lang="en-US" sz="2000" dirty="0" smtClean="0">
                <a:latin typeface="Times New Roman" pitchFamily="18" charset="0"/>
                <a:cs typeface="Times New Roman" pitchFamily="18" charset="0"/>
              </a:rPr>
              <a:t>The _____________   command should be used to scan disks for existing volume group.</a:t>
            </a:r>
          </a:p>
          <a:p>
            <a:pPr>
              <a:lnSpc>
                <a:spcPct val="150000"/>
              </a:lnSpc>
            </a:pPr>
            <a:endParaRPr lang="en-US" sz="2000" dirty="0" smtClean="0">
              <a:latin typeface="Times New Roman" pitchFamily="18" charset="0"/>
              <a:cs typeface="Times New Roman" pitchFamily="18" charset="0"/>
            </a:endParaRPr>
          </a:p>
          <a:p>
            <a:pPr marL="1941513" indent="-457200" algn="just">
              <a:lnSpc>
                <a:spcPct val="150000"/>
              </a:lnSpc>
              <a:buFont typeface="+mj-lt"/>
              <a:buAutoNum type="alphaLcParenR"/>
            </a:pPr>
            <a:r>
              <a:rPr lang="en-US" sz="2000" dirty="0" err="1" smtClean="0">
                <a:latin typeface="Times New Roman" pitchFamily="18" charset="0"/>
                <a:cs typeface="Times New Roman" pitchFamily="18" charset="0"/>
              </a:rPr>
              <a:t>vgscan</a:t>
            </a:r>
            <a:endParaRPr lang="en-US" sz="2000" dirty="0" smtClean="0">
              <a:latin typeface="Times New Roman" pitchFamily="18" charset="0"/>
              <a:cs typeface="Times New Roman" pitchFamily="18" charset="0"/>
            </a:endParaRPr>
          </a:p>
          <a:p>
            <a:pPr marL="2000250" indent="-457200" algn="just">
              <a:lnSpc>
                <a:spcPct val="150000"/>
              </a:lnSpc>
              <a:buFont typeface="+mj-lt"/>
              <a:buAutoNum type="alphaLcParenR"/>
            </a:pPr>
            <a:r>
              <a:rPr lang="en-US" sz="2000" dirty="0" err="1" smtClean="0">
                <a:latin typeface="Times New Roman" pitchFamily="18" charset="0"/>
                <a:cs typeface="Times New Roman" pitchFamily="18" charset="0"/>
              </a:rPr>
              <a:t>pgscan</a:t>
            </a:r>
            <a:endParaRPr lang="en-US" sz="2000" dirty="0">
              <a:latin typeface="Times New Roman" pitchFamily="18" charset="0"/>
              <a:cs typeface="Times New Roman" pitchFamily="18" charset="0"/>
            </a:endParaRPr>
          </a:p>
          <a:p>
            <a:pPr marL="2000250" indent="-457200" algn="just">
              <a:lnSpc>
                <a:spcPct val="150000"/>
              </a:lnSpc>
              <a:buFont typeface="+mj-lt"/>
              <a:buAutoNum type="alphaLcParenR"/>
            </a:pPr>
            <a:r>
              <a:rPr lang="en-US" sz="2000" dirty="0" err="1" smtClean="0">
                <a:latin typeface="Times New Roman" pitchFamily="18" charset="0"/>
                <a:cs typeface="Times New Roman" pitchFamily="18" charset="0"/>
              </a:rPr>
              <a:t>lvscan</a:t>
            </a:r>
            <a:endParaRPr lang="en-US" sz="2000" dirty="0" smtClean="0">
              <a:latin typeface="Times New Roman" pitchFamily="18" charset="0"/>
              <a:cs typeface="Times New Roman" pitchFamily="18" charset="0"/>
            </a:endParaRPr>
          </a:p>
          <a:p>
            <a:pPr marL="2165350" lvl="6" indent="-457200">
              <a:lnSpc>
                <a:spcPct val="150000"/>
              </a:lnSpc>
              <a:buClr>
                <a:srgbClr val="000000"/>
              </a:buClr>
            </a:pPr>
            <a:endParaRPr lang="en-US" sz="2000" spc="-1" dirty="0" smtClean="0">
              <a:solidFill>
                <a:srgbClr val="000000"/>
              </a:solidFill>
              <a:uFill>
                <a:solidFill>
                  <a:srgbClr val="FFFFFF"/>
                </a:solidFill>
              </a:uFill>
              <a:latin typeface="Times New Roman"/>
            </a:endParaRPr>
          </a:p>
          <a:p>
            <a:pPr marL="1708150" lvl="6" indent="-95885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dirty="0">
                <a:solidFill>
                  <a:schemeClr val="accent5"/>
                </a:solidFill>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vgscan</a:t>
            </a:r>
            <a:endParaRPr lang="en-US" sz="2000" b="1" spc="-1" dirty="0" smtClean="0">
              <a:solidFill>
                <a:srgbClr val="000000"/>
              </a:solidFill>
              <a:uFill>
                <a:solidFill>
                  <a:srgbClr val="FFFFFF"/>
                </a:solidFill>
              </a:uFill>
              <a:latin typeface="Times New Roman"/>
            </a:endParaRP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cxnSp>
        <p:nvCxnSpPr>
          <p:cNvPr id="7" name="Straight Connector 6"/>
          <p:cNvCxnSpPr/>
          <p:nvPr/>
        </p:nvCxnSpPr>
        <p:spPr>
          <a:xfrm flipV="1">
            <a:off x="2291938" y="2563751"/>
            <a:ext cx="1335314" cy="1"/>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pic>
        <p:nvPicPr>
          <p:cNvPr id="9" name="Picture 8"/>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96289"/>
            <a:ext cx="914400" cy="865460"/>
          </a:xfrm>
          <a:prstGeom prst="rect">
            <a:avLst/>
          </a:prstGeom>
        </p:spPr>
      </p:pic>
    </p:spTree>
    <p:extLst>
      <p:ext uri="{BB962C8B-B14F-4D97-AF65-F5344CB8AC3E}">
        <p14:creationId xmlns:p14="http://schemas.microsoft.com/office/powerpoint/2010/main" val="179351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15</a:t>
            </a:fld>
            <a:endParaRPr lang="en-IN" dirty="0"/>
          </a:p>
        </p:txBody>
      </p:sp>
      <p:sp>
        <p:nvSpPr>
          <p:cNvPr id="6" name="CustomShape 2"/>
          <p:cNvSpPr/>
          <p:nvPr/>
        </p:nvSpPr>
        <p:spPr>
          <a:xfrm>
            <a:off x="621528" y="1263520"/>
            <a:ext cx="10462830" cy="493218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panose="02020603050405020304" pitchFamily="18" charset="0"/>
                <a:cs typeface="Times New Roman" panose="02020603050405020304" pitchFamily="18" charset="0"/>
              </a:rPr>
              <a:t>Self Assessment Question</a:t>
            </a:r>
            <a:endParaRPr lang="en-IN" sz="2400" b="0" strike="noStrike" spc="-1" dirty="0">
              <a:solidFill>
                <a:schemeClr val="accent5"/>
              </a:solidFill>
              <a:uFill>
                <a:solidFill>
                  <a:srgbClr val="FFFFFF"/>
                </a:solidFill>
              </a:uFill>
              <a:latin typeface="Times New Roman" panose="02020603050405020304" pitchFamily="18" charset="0"/>
              <a:cs typeface="Times New Roman" panose="02020603050405020304" pitchFamily="18" charset="0"/>
            </a:endParaRPr>
          </a:p>
          <a:p>
            <a:pPr marL="360000">
              <a:lnSpc>
                <a:spcPct val="100000"/>
              </a:lnSpc>
            </a:pPr>
            <a:endParaRPr lang="en-IN" sz="2400" b="0" strike="noStrike" spc="-1" dirty="0" smtClean="0">
              <a:solidFill>
                <a:srgbClr val="000000"/>
              </a:solidFill>
              <a:uFill>
                <a:solidFill>
                  <a:srgbClr val="FFFFFF"/>
                </a:solidFill>
              </a:uFill>
              <a:latin typeface="Arial"/>
            </a:endParaRPr>
          </a:p>
          <a:p>
            <a:pPr marL="914400" lvl="1" indent="-457200">
              <a:lnSpc>
                <a:spcPct val="150000"/>
              </a:lnSpc>
              <a:buAutoNum type="arabicPeriod" startAt="9"/>
            </a:pPr>
            <a:r>
              <a:rPr lang="en-US" sz="2000" dirty="0" smtClean="0">
                <a:latin typeface="Times New Roman" pitchFamily="18" charset="0"/>
                <a:cs typeface="Times New Roman" pitchFamily="18" charset="0"/>
              </a:rPr>
              <a:t>The ____________ command is used to scan a logical volume from existing volume group.</a:t>
            </a:r>
          </a:p>
          <a:p>
            <a:pPr>
              <a:lnSpc>
                <a:spcPct val="150000"/>
              </a:lnSpc>
            </a:pPr>
            <a:endParaRPr lang="en-US" sz="2000" dirty="0" smtClean="0">
              <a:latin typeface="Times New Roman" pitchFamily="18" charset="0"/>
              <a:cs typeface="Times New Roman" pitchFamily="18" charset="0"/>
            </a:endParaRPr>
          </a:p>
          <a:p>
            <a:pPr marL="1941513" indent="-457200" algn="just">
              <a:lnSpc>
                <a:spcPct val="150000"/>
              </a:lnSpc>
              <a:buFont typeface="+mj-lt"/>
              <a:buAutoNum type="alphaLcParen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vgscan</a:t>
            </a:r>
            <a:endParaRPr lang="en-US" sz="2000" dirty="0" smtClean="0">
              <a:latin typeface="Times New Roman" pitchFamily="18" charset="0"/>
              <a:cs typeface="Times New Roman" pitchFamily="18" charset="0"/>
            </a:endParaRPr>
          </a:p>
          <a:p>
            <a:pPr marL="2000250" indent="-457200" algn="just">
              <a:lnSpc>
                <a:spcPct val="150000"/>
              </a:lnSpc>
              <a:buFont typeface="+mj-lt"/>
              <a:buAutoNum type="alphaLcParenR"/>
            </a:pPr>
            <a:r>
              <a:rPr lang="en-US" sz="2000" dirty="0" err="1" smtClean="0">
                <a:latin typeface="Times New Roman" pitchFamily="18" charset="0"/>
                <a:cs typeface="Times New Roman" pitchFamily="18" charset="0"/>
              </a:rPr>
              <a:t>Pgscan</a:t>
            </a:r>
            <a:endParaRPr lang="en-US" sz="2000" dirty="0">
              <a:latin typeface="Times New Roman" pitchFamily="18" charset="0"/>
              <a:cs typeface="Times New Roman" pitchFamily="18" charset="0"/>
            </a:endParaRPr>
          </a:p>
          <a:p>
            <a:pPr marL="2000250" indent="-457200" algn="just">
              <a:lnSpc>
                <a:spcPct val="150000"/>
              </a:lnSpc>
              <a:buFont typeface="+mj-lt"/>
              <a:buAutoNum type="alphaLcParenR"/>
            </a:pPr>
            <a:r>
              <a:rPr lang="en-US" sz="2000" dirty="0" err="1" smtClean="0">
                <a:latin typeface="Times New Roman" pitchFamily="18" charset="0"/>
                <a:cs typeface="Times New Roman" pitchFamily="18" charset="0"/>
              </a:rPr>
              <a:t>lvscan</a:t>
            </a: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                       </a:t>
            </a:r>
            <a:endParaRPr lang="en-US" sz="2000" spc="-1" dirty="0" smtClean="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marL="1708150" lvl="6" indent="-958850">
              <a:lnSpc>
                <a:spcPct val="150000"/>
              </a:lnSpc>
              <a:buClr>
                <a:srgbClr val="000000"/>
              </a:buClr>
            </a:pPr>
            <a:r>
              <a:rPr lang="en-US" sz="2000" b="1" spc="-1" dirty="0" smtClean="0">
                <a:solidFill>
                  <a:schemeClr val="accent5"/>
                </a:solidFill>
                <a:uFill>
                  <a:solidFill>
                    <a:srgbClr val="FFFFFF"/>
                  </a:solidFill>
                </a:uFill>
                <a:latin typeface="Times New Roman" panose="02020603050405020304" pitchFamily="18" charset="0"/>
                <a:cs typeface="Times New Roman" panose="02020603050405020304" pitchFamily="18" charset="0"/>
              </a:rPr>
              <a:t>Answer: </a:t>
            </a:r>
            <a:r>
              <a:rPr lang="en-US" sz="2000" b="1" dirty="0" err="1" smtClean="0">
                <a:latin typeface="Times New Roman" pitchFamily="18" charset="0"/>
                <a:cs typeface="Times New Roman" pitchFamily="18" charset="0"/>
              </a:rPr>
              <a:t>lvscan</a:t>
            </a:r>
            <a:endParaRPr lang="en-US" sz="2000" b="1" spc="-1" dirty="0" smtClean="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cxnSp>
        <p:nvCxnSpPr>
          <p:cNvPr id="7" name="Straight Connector 6"/>
          <p:cNvCxnSpPr/>
          <p:nvPr/>
        </p:nvCxnSpPr>
        <p:spPr>
          <a:xfrm flipV="1">
            <a:off x="2066307" y="2551875"/>
            <a:ext cx="1335314" cy="1"/>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pic>
        <p:nvPicPr>
          <p:cNvPr id="9" name="Picture 8"/>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Tree>
    <p:extLst>
      <p:ext uri="{BB962C8B-B14F-4D97-AF65-F5344CB8AC3E}">
        <p14:creationId xmlns:p14="http://schemas.microsoft.com/office/powerpoint/2010/main" val="179351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16</a:t>
            </a:fld>
            <a:endParaRPr lang="en-IN" dirty="0"/>
          </a:p>
        </p:txBody>
      </p:sp>
      <p:sp>
        <p:nvSpPr>
          <p:cNvPr id="26" name="Rectangle 25"/>
          <p:cNvSpPr/>
          <p:nvPr/>
        </p:nvSpPr>
        <p:spPr>
          <a:xfrm>
            <a:off x="612806" y="1264262"/>
            <a:ext cx="6873282" cy="461665"/>
          </a:xfrm>
          <a:prstGeom prst="rect">
            <a:avLst/>
          </a:prstGeom>
        </p:spPr>
        <p:txBody>
          <a:bodyPr wrap="square">
            <a:spAutoFit/>
          </a:bodyPr>
          <a:lstStyle/>
          <a:p>
            <a:r>
              <a:rPr lang="en-US" sz="2400" b="1" dirty="0" smtClean="0">
                <a:solidFill>
                  <a:schemeClr val="accent2">
                    <a:lumMod val="50000"/>
                  </a:schemeClr>
                </a:solidFill>
                <a:latin typeface="Times New Roman" pitchFamily="18" charset="0"/>
                <a:cs typeface="Times New Roman" pitchFamily="18" charset="0"/>
              </a:rPr>
              <a:t>Linux File Systems: ext2 vs ext3 vs ext4</a:t>
            </a:r>
            <a:endParaRPr lang="en-US" sz="2400" b="1" dirty="0">
              <a:solidFill>
                <a:schemeClr val="accent2">
                  <a:lumMod val="50000"/>
                </a:schemeClr>
              </a:solidFill>
              <a:latin typeface="Times New Roman" pitchFamily="18" charset="0"/>
              <a:cs typeface="Times New Roman" pitchFamily="18" charset="0"/>
            </a:endParaRPr>
          </a:p>
        </p:txBody>
      </p:sp>
      <p:sp>
        <p:nvSpPr>
          <p:cNvPr id="27" name="Rectangle 26"/>
          <p:cNvSpPr/>
          <p:nvPr/>
        </p:nvSpPr>
        <p:spPr>
          <a:xfrm>
            <a:off x="623787" y="2097410"/>
            <a:ext cx="11059886" cy="2246769"/>
          </a:xfrm>
          <a:prstGeom prst="rect">
            <a:avLst/>
          </a:prstGeom>
        </p:spPr>
        <p:txBody>
          <a:bodyPr wrap="square">
            <a:spAutoFit/>
          </a:bodyPr>
          <a:lstStyle/>
          <a:p>
            <a:pPr algn="just"/>
            <a:r>
              <a:rPr lang="en-US" sz="2000" dirty="0" smtClean="0">
                <a:latin typeface="Times New Roman" pitchFamily="18" charset="0"/>
                <a:cs typeface="Times New Roman" pitchFamily="18" charset="0"/>
              </a:rPr>
              <a:t>ext2, ext3 and ext4 are all </a:t>
            </a:r>
            <a:r>
              <a:rPr lang="en-US" sz="2000" dirty="0" err="1" smtClean="0">
                <a:latin typeface="Times New Roman" pitchFamily="18" charset="0"/>
                <a:cs typeface="Times New Roman" pitchFamily="18" charset="0"/>
              </a:rPr>
              <a:t>filesystems</a:t>
            </a:r>
            <a:r>
              <a:rPr lang="en-US" sz="2000" dirty="0" smtClean="0">
                <a:latin typeface="Times New Roman" pitchFamily="18" charset="0"/>
                <a:cs typeface="Times New Roman" pitchFamily="18" charset="0"/>
              </a:rPr>
              <a:t> created for Linux. This article explains the following:</a:t>
            </a:r>
          </a:p>
          <a:p>
            <a:pPr algn="just"/>
            <a:endParaRPr lang="en-US" sz="2000" dirty="0" smtClean="0">
              <a:latin typeface="Times New Roman" pitchFamily="18" charset="0"/>
              <a:cs typeface="Times New Roman" pitchFamily="18" charset="0"/>
            </a:endParaRPr>
          </a:p>
          <a:p>
            <a:pPr marL="808037" indent="-342900" algn="just">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High level difference between these file </a:t>
            </a:r>
            <a:r>
              <a:rPr lang="en-US" sz="2000" dirty="0" err="1" smtClean="0">
                <a:latin typeface="Times New Roman" pitchFamily="18" charset="0"/>
                <a:cs typeface="Times New Roman" pitchFamily="18" charset="0"/>
              </a:rPr>
              <a:t>sssystems</a:t>
            </a:r>
            <a:r>
              <a:rPr lang="en-US" sz="2000" dirty="0" smtClean="0">
                <a:latin typeface="Times New Roman" pitchFamily="18" charset="0"/>
                <a:cs typeface="Times New Roman" pitchFamily="18" charset="0"/>
              </a:rPr>
              <a:t>.</a:t>
            </a:r>
          </a:p>
          <a:p>
            <a:pPr marL="808037" indent="-342900" algn="just">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808037" indent="-342900" algn="just">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How to create these file systems.</a:t>
            </a:r>
          </a:p>
          <a:p>
            <a:pPr marL="808037" indent="-342900" algn="just">
              <a:buClr>
                <a:schemeClr val="accent2">
                  <a:lumMod val="50000"/>
                </a:schemeClr>
              </a:buClr>
              <a:buFont typeface="Wingdings" panose="05000000000000000000" pitchFamily="2" charset="2"/>
              <a:buChar char="Ø"/>
            </a:pPr>
            <a:r>
              <a:rPr lang="en-US" sz="2000" dirty="0" err="1" smtClean="0">
                <a:latin typeface="Times New Roman" pitchFamily="18" charset="0"/>
                <a:cs typeface="Times New Roman" pitchFamily="18" charset="0"/>
              </a:rPr>
              <a:t>ss</a:t>
            </a:r>
            <a:endParaRPr lang="en-US" sz="2000" dirty="0" smtClean="0">
              <a:latin typeface="Times New Roman" pitchFamily="18" charset="0"/>
              <a:cs typeface="Times New Roman" pitchFamily="18" charset="0"/>
            </a:endParaRPr>
          </a:p>
          <a:p>
            <a:pPr marL="808037" indent="-342900" algn="just">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How to convert from one file system type to another.</a:t>
            </a:r>
            <a:endParaRPr lang="en-US" sz="2000" dirty="0">
              <a:latin typeface="Times New Roman" pitchFamily="18" charset="0"/>
              <a:cs typeface="Times New Roman" pitchFamily="18" charset="0"/>
            </a:endParaRPr>
          </a:p>
        </p:txBody>
      </p:sp>
      <p:sp>
        <p:nvSpPr>
          <p:cNvPr id="6" name="TextBox 5"/>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4536154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17</a:t>
            </a:fld>
            <a:endParaRPr lang="en-IN" dirty="0"/>
          </a:p>
        </p:txBody>
      </p:sp>
      <p:sp>
        <p:nvSpPr>
          <p:cNvPr id="21" name="Rectangle 20"/>
          <p:cNvSpPr/>
          <p:nvPr/>
        </p:nvSpPr>
        <p:spPr>
          <a:xfrm>
            <a:off x="614571" y="1146726"/>
            <a:ext cx="10827657" cy="4593565"/>
          </a:xfrm>
          <a:prstGeom prst="rect">
            <a:avLst/>
          </a:prstGeom>
        </p:spPr>
        <p:txBody>
          <a:bodyPr wrap="square">
            <a:spAutoFit/>
          </a:bodyPr>
          <a:lstStyle/>
          <a:p>
            <a:pPr>
              <a:lnSpc>
                <a:spcPct val="150000"/>
              </a:lnSpc>
            </a:pPr>
            <a:r>
              <a:rPr lang="en-US" sz="2400" b="1" dirty="0" smtClean="0">
                <a:solidFill>
                  <a:schemeClr val="accent2">
                    <a:lumMod val="50000"/>
                  </a:schemeClr>
                </a:solidFill>
                <a:latin typeface="Times New Roman" pitchFamily="18" charset="0"/>
                <a:cs typeface="Times New Roman" pitchFamily="18" charset="0"/>
              </a:rPr>
              <a:t>ext2</a:t>
            </a:r>
          </a:p>
          <a:p>
            <a:pPr>
              <a:lnSpc>
                <a:spcPct val="150000"/>
              </a:lnSpc>
            </a:pPr>
            <a:endParaRPr lang="en-US" sz="1000" b="1" dirty="0" smtClean="0">
              <a:latin typeface="Times New Roman" pitchFamily="18" charset="0"/>
              <a:cs typeface="Times New Roman" pitchFamily="18" charset="0"/>
            </a:endParaRPr>
          </a:p>
          <a:p>
            <a:pPr marL="1146175" lvl="1" indent="-34448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ext2 stands for second extended file system.</a:t>
            </a:r>
          </a:p>
          <a:p>
            <a:pPr marL="1146175" lvl="1" indent="-34448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It was introduced in 1993 and Developed by </a:t>
            </a:r>
            <a:r>
              <a:rPr lang="en-US" sz="2000" dirty="0" err="1" smtClean="0">
                <a:latin typeface="Times New Roman" pitchFamily="18" charset="0"/>
                <a:cs typeface="Times New Roman" pitchFamily="18" charset="0"/>
              </a:rPr>
              <a:t>Rémy</a:t>
            </a:r>
            <a:r>
              <a:rPr lang="en-US" sz="2000" dirty="0" smtClean="0">
                <a:latin typeface="Times New Roman" pitchFamily="18" charset="0"/>
                <a:cs typeface="Times New Roman" pitchFamily="18" charset="0"/>
              </a:rPr>
              <a:t> Card.</a:t>
            </a:r>
          </a:p>
          <a:p>
            <a:pPr marL="1146175" lvl="1" indent="-34448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This was developed to overcome the limitation of the original ext file system.</a:t>
            </a:r>
          </a:p>
          <a:p>
            <a:pPr marL="1146175" lvl="1" indent="-34448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ext2 does not have journaling feature.</a:t>
            </a:r>
          </a:p>
          <a:p>
            <a:pPr marL="1146175" lvl="1" indent="-34448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On flash drives, </a:t>
            </a:r>
            <a:r>
              <a:rPr lang="en-US" sz="2000" dirty="0" err="1" smtClean="0">
                <a:latin typeface="Times New Roman" pitchFamily="18" charset="0"/>
                <a:cs typeface="Times New Roman" pitchFamily="18" charset="0"/>
              </a:rPr>
              <a:t>usb</a:t>
            </a:r>
            <a:r>
              <a:rPr lang="en-US" sz="2000" dirty="0" smtClean="0">
                <a:latin typeface="Times New Roman" pitchFamily="18" charset="0"/>
                <a:cs typeface="Times New Roman" pitchFamily="18" charset="0"/>
              </a:rPr>
              <a:t> drives, ext2 is recommended, as it does not need to do the over head of journaling.</a:t>
            </a:r>
          </a:p>
          <a:p>
            <a:pPr marL="1146175" lvl="1" indent="-34448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Maximum individual file size can be from 16 GB to 2 TB.</a:t>
            </a:r>
          </a:p>
          <a:p>
            <a:pPr marL="1146175" lvl="1" indent="-34448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Overall ext2 file system size can be from 2 TB to 32 TB.</a:t>
            </a:r>
            <a:endParaRPr lang="en-US" sz="2000" dirty="0">
              <a:latin typeface="Times New Roman" pitchFamily="18" charset="0"/>
              <a:cs typeface="Times New Roman" pitchFamily="18" charset="0"/>
            </a:endParaRPr>
          </a:p>
        </p:txBody>
      </p:sp>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1254003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18</a:t>
            </a:fld>
            <a:endParaRPr lang="en-IN" dirty="0"/>
          </a:p>
        </p:txBody>
      </p:sp>
      <p:sp>
        <p:nvSpPr>
          <p:cNvPr id="7" name="Rectangle 6"/>
          <p:cNvSpPr/>
          <p:nvPr/>
        </p:nvSpPr>
        <p:spPr>
          <a:xfrm>
            <a:off x="620975" y="1152813"/>
            <a:ext cx="10798628" cy="4786695"/>
          </a:xfrm>
          <a:prstGeom prst="rect">
            <a:avLst/>
          </a:prstGeom>
        </p:spPr>
        <p:txBody>
          <a:bodyPr wrap="square">
            <a:spAutoFit/>
          </a:bodyPr>
          <a:lstStyle/>
          <a:p>
            <a:pPr>
              <a:lnSpc>
                <a:spcPct val="150000"/>
              </a:lnSpc>
            </a:pPr>
            <a:r>
              <a:rPr lang="en-US" sz="2400" b="1" dirty="0" smtClean="0">
                <a:solidFill>
                  <a:schemeClr val="accent2">
                    <a:lumMod val="50000"/>
                  </a:schemeClr>
                </a:solidFill>
                <a:latin typeface="Times New Roman" pitchFamily="18" charset="0"/>
                <a:cs typeface="Times New Roman" pitchFamily="18" charset="0"/>
              </a:rPr>
              <a:t>ext3</a:t>
            </a:r>
          </a:p>
          <a:p>
            <a:pPr marL="342900" indent="-342900">
              <a:lnSpc>
                <a:spcPct val="150000"/>
              </a:lnSpc>
              <a:buClr>
                <a:schemeClr val="accent2">
                  <a:lumMod val="50000"/>
                </a:schemeClr>
              </a:buClr>
              <a:buFont typeface="Wingdings" panose="05000000000000000000" pitchFamily="2" charset="2"/>
              <a:buChar char="Ø"/>
            </a:pPr>
            <a:endParaRPr lang="en-US" sz="1000" b="1" dirty="0" smtClean="0">
              <a:latin typeface="Times New Roman" pitchFamily="18" charset="0"/>
              <a:cs typeface="Times New Roman" pitchFamily="18" charset="0"/>
            </a:endParaRPr>
          </a:p>
          <a:p>
            <a:pPr marL="1257300" lvl="2" indent="-342900">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ext3 stands for third extended file system.</a:t>
            </a:r>
          </a:p>
          <a:p>
            <a:pPr marL="1257300" lvl="2" indent="-342900">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It was introduced in 2001 and developed by Stephen </a:t>
            </a:r>
            <a:r>
              <a:rPr lang="en-US" sz="2000" dirty="0" err="1" smtClean="0">
                <a:latin typeface="Times New Roman" pitchFamily="18" charset="0"/>
                <a:cs typeface="Times New Roman" pitchFamily="18" charset="0"/>
              </a:rPr>
              <a:t>Tweedie</a:t>
            </a:r>
            <a:r>
              <a:rPr lang="en-US" sz="2000" dirty="0" smtClean="0">
                <a:latin typeface="Times New Roman" pitchFamily="18" charset="0"/>
                <a:cs typeface="Times New Roman" pitchFamily="18" charset="0"/>
              </a:rPr>
              <a:t>.</a:t>
            </a:r>
          </a:p>
          <a:p>
            <a:pPr marL="1257300" lvl="2" indent="-342900">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Starting from Linux Kernel 2.4.15 ext3 was available.</a:t>
            </a:r>
          </a:p>
          <a:p>
            <a:pPr marL="1257300" lvl="2" indent="-342900">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main benefit of ext3 is that it allows journaling.</a:t>
            </a:r>
          </a:p>
          <a:p>
            <a:pPr marL="1257300" lvl="2" indent="-342900">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Journaling has a dedicated area in the file system, where all the changes are tracked. When the system crashes, the possibility of file system corruption is less because of journaling.</a:t>
            </a:r>
          </a:p>
          <a:p>
            <a:pPr marL="1257300" lvl="2" indent="-342900">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Maximum individual file size can be from 16 GB to 2 TB</a:t>
            </a:r>
          </a:p>
          <a:p>
            <a:pPr lvl="1">
              <a:lnSpc>
                <a:spcPct val="150000"/>
              </a:lnSpc>
            </a:pPr>
            <a:endParaRPr lang="en-US" sz="2200" dirty="0">
              <a:latin typeface="Times New Roman" pitchFamily="18" charset="0"/>
              <a:cs typeface="Times New Roman" pitchFamily="18" charset="0"/>
            </a:endParaRPr>
          </a:p>
        </p:txBody>
      </p:sp>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3247736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19</a:t>
            </a:fld>
            <a:endParaRPr lang="en-IN" dirty="0"/>
          </a:p>
        </p:txBody>
      </p:sp>
      <p:sp>
        <p:nvSpPr>
          <p:cNvPr id="7" name="Rectangle 6"/>
          <p:cNvSpPr/>
          <p:nvPr/>
        </p:nvSpPr>
        <p:spPr>
          <a:xfrm>
            <a:off x="616658" y="1214708"/>
            <a:ext cx="10850758" cy="4708981"/>
          </a:xfrm>
          <a:prstGeom prst="rect">
            <a:avLst/>
          </a:prstGeom>
        </p:spPr>
        <p:txBody>
          <a:bodyPr wrap="square">
            <a:spAutoFit/>
          </a:bodyPr>
          <a:lstStyle/>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Overall ext3 file system size can be from 2 TB to 32 TB.</a:t>
            </a:r>
          </a:p>
          <a:p>
            <a:pPr marL="342900" indent="-342900" algn="just">
              <a:lnSpc>
                <a:spcPct val="150000"/>
              </a:lnSpc>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There are three types of journaling available in ext3 file system. </a:t>
            </a:r>
          </a:p>
          <a:p>
            <a:pPr marL="1371600" lvl="2" indent="-457200" algn="just">
              <a:lnSpc>
                <a:spcPct val="150000"/>
              </a:lnSpc>
              <a:buClr>
                <a:schemeClr val="accent2">
                  <a:lumMod val="50000"/>
                </a:schemeClr>
              </a:buClr>
              <a:buFont typeface="Wingdings" panose="05000000000000000000" pitchFamily="2" charset="2"/>
              <a:buChar char="§"/>
            </a:pPr>
            <a:r>
              <a:rPr lang="en-US" sz="2000" b="1" dirty="0" smtClean="0">
                <a:latin typeface="Times New Roman" pitchFamily="18" charset="0"/>
                <a:cs typeface="Times New Roman" pitchFamily="18" charset="0"/>
              </a:rPr>
              <a:t>Journal – </a:t>
            </a:r>
            <a:r>
              <a:rPr lang="en-US" sz="2000" dirty="0" smtClean="0">
                <a:latin typeface="Times New Roman" pitchFamily="18" charset="0"/>
                <a:cs typeface="Times New Roman" pitchFamily="18" charset="0"/>
              </a:rPr>
              <a:t>Metadata and content are saved in the journal.</a:t>
            </a:r>
          </a:p>
          <a:p>
            <a:pPr marL="1371600" lvl="2" indent="-457200" algn="just">
              <a:lnSpc>
                <a:spcPct val="150000"/>
              </a:lnSpc>
              <a:buClr>
                <a:schemeClr val="accent2">
                  <a:lumMod val="50000"/>
                </a:schemeClr>
              </a:buClr>
              <a:buFont typeface="Wingdings" panose="05000000000000000000" pitchFamily="2" charset="2"/>
              <a:buChar char="§"/>
            </a:pPr>
            <a:r>
              <a:rPr lang="en-US" sz="2000" b="1" dirty="0" smtClean="0">
                <a:latin typeface="Times New Roman" pitchFamily="18" charset="0"/>
                <a:cs typeface="Times New Roman" pitchFamily="18" charset="0"/>
              </a:rPr>
              <a:t>Ordered – </a:t>
            </a:r>
            <a:r>
              <a:rPr lang="en-US" sz="2000" dirty="0" smtClean="0">
                <a:latin typeface="Times New Roman" pitchFamily="18" charset="0"/>
                <a:cs typeface="Times New Roman" pitchFamily="18" charset="0"/>
              </a:rPr>
              <a:t>Only metadata is saved in the journal. Metadata are </a:t>
            </a:r>
            <a:r>
              <a:rPr lang="en-US" sz="2000" dirty="0" err="1" smtClean="0">
                <a:latin typeface="Times New Roman" pitchFamily="18" charset="0"/>
                <a:cs typeface="Times New Roman" pitchFamily="18" charset="0"/>
              </a:rPr>
              <a:t>journaled</a:t>
            </a:r>
            <a:r>
              <a:rPr lang="en-US" sz="2000" dirty="0" smtClean="0">
                <a:latin typeface="Times New Roman" pitchFamily="18" charset="0"/>
                <a:cs typeface="Times New Roman" pitchFamily="18" charset="0"/>
              </a:rPr>
              <a:t> only after writing </a:t>
            </a:r>
          </a:p>
          <a:p>
            <a:pPr lvl="2" algn="just">
              <a:lnSpc>
                <a:spcPct val="150000"/>
              </a:lnSpc>
              <a:buClr>
                <a:schemeClr val="accent2">
                  <a:lumMod val="50000"/>
                </a:schemeClr>
              </a:buClr>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the content to disk. This is the default.</a:t>
            </a:r>
          </a:p>
          <a:p>
            <a:pPr marL="1371600" lvl="2" indent="-457200" algn="just">
              <a:lnSpc>
                <a:spcPct val="150000"/>
              </a:lnSpc>
              <a:buClr>
                <a:schemeClr val="accent2">
                  <a:lumMod val="50000"/>
                </a:schemeClr>
              </a:buClr>
              <a:buFont typeface="Wingdings" panose="05000000000000000000" pitchFamily="2" charset="2"/>
              <a:buChar char="§"/>
            </a:pPr>
            <a:r>
              <a:rPr lang="en-US" sz="2000" b="1" dirty="0" err="1" smtClean="0">
                <a:latin typeface="Times New Roman" pitchFamily="18" charset="0"/>
                <a:cs typeface="Times New Roman" pitchFamily="18" charset="0"/>
              </a:rPr>
              <a:t>Writeback</a:t>
            </a:r>
            <a:r>
              <a:rPr lang="en-US" sz="2000" b="1"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Only metadata is saved in the journal. Metadata might be journaled either </a:t>
            </a:r>
          </a:p>
          <a:p>
            <a:pPr lvl="2" algn="just">
              <a:lnSpc>
                <a:spcPct val="150000"/>
              </a:lnSpc>
              <a:buClr>
                <a:schemeClr val="accent2">
                  <a:lumMod val="50000"/>
                </a:schemeClr>
              </a:buClr>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before or after the content is written to the disk.</a:t>
            </a:r>
          </a:p>
          <a:p>
            <a:pPr marL="1371600" lvl="2" indent="-457200" algn="just">
              <a:lnSpc>
                <a:spcPct val="150000"/>
              </a:lnSpc>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You can convert a ext2 file system to ext3 file system directly (without backup/restore).</a:t>
            </a:r>
            <a:endParaRPr lang="en-US" sz="2000" dirty="0"/>
          </a:p>
        </p:txBody>
      </p:sp>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642135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a:t>
            </a:fld>
            <a:endParaRPr lang="en-IN" dirty="0"/>
          </a:p>
        </p:txBody>
      </p:sp>
      <p:sp>
        <p:nvSpPr>
          <p:cNvPr id="5" name="Rectangle 4"/>
          <p:cNvSpPr/>
          <p:nvPr/>
        </p:nvSpPr>
        <p:spPr>
          <a:xfrm>
            <a:off x="0" y="929620"/>
            <a:ext cx="11589274" cy="5955476"/>
          </a:xfrm>
          <a:prstGeom prst="rect">
            <a:avLst/>
          </a:prstGeom>
        </p:spPr>
        <p:txBody>
          <a:bodyPr wrap="square">
            <a:spAutoFit/>
          </a:bodyPr>
          <a:lstStyle/>
          <a:p>
            <a:pPr marL="360000" lvl="4"/>
            <a:endParaRPr lang="en-US" sz="1000" b="1" dirty="0" smtClean="0">
              <a:latin typeface="Times New Roman" panose="02020603050405020304" pitchFamily="18" charset="0"/>
              <a:cs typeface="Times New Roman" panose="02020603050405020304" pitchFamily="18" charset="0"/>
            </a:endParaRPr>
          </a:p>
          <a:p>
            <a:pPr marL="720000" lvl="6">
              <a:lnSpc>
                <a:spcPct val="150000"/>
              </a:lnSpc>
            </a:pPr>
            <a:r>
              <a:rPr lang="en-US" sz="2400" b="1" dirty="0" smtClean="0">
                <a:solidFill>
                  <a:schemeClr val="accent5">
                    <a:lumMod val="50000"/>
                  </a:schemeClr>
                </a:solidFill>
                <a:latin typeface="Times New Roman" panose="02020603050405020304" pitchFamily="18" charset="0"/>
                <a:cs typeface="Times New Roman" pitchFamily="18" charset="0"/>
              </a:rPr>
              <a:t>LVM (</a:t>
            </a:r>
            <a:r>
              <a:rPr lang="en-US" sz="2400" b="1" dirty="0">
                <a:solidFill>
                  <a:schemeClr val="accent5">
                    <a:lumMod val="50000"/>
                  </a:schemeClr>
                </a:solidFill>
                <a:latin typeface="Times New Roman" panose="02020603050405020304" pitchFamily="18" charset="0"/>
                <a:cs typeface="Times New Roman" panose="02020603050405020304" pitchFamily="18" charset="0"/>
              </a:rPr>
              <a:t>Logical Volume </a:t>
            </a:r>
            <a:r>
              <a:rPr lang="en-US" sz="2400" b="1" dirty="0" smtClean="0">
                <a:solidFill>
                  <a:schemeClr val="accent5">
                    <a:lumMod val="50000"/>
                  </a:schemeClr>
                </a:solidFill>
                <a:latin typeface="Times New Roman" panose="02020603050405020304" pitchFamily="18" charset="0"/>
                <a:cs typeface="Times New Roman" panose="02020603050405020304" pitchFamily="18" charset="0"/>
              </a:rPr>
              <a:t>Manager)</a:t>
            </a:r>
            <a:endParaRPr lang="en-US" sz="2400" b="1" dirty="0">
              <a:solidFill>
                <a:schemeClr val="accent5">
                  <a:lumMod val="50000"/>
                </a:schemeClr>
              </a:solidFill>
              <a:latin typeface="Times New Roman" panose="02020603050405020304" pitchFamily="18" charset="0"/>
              <a:cs typeface="Times New Roman" panose="02020603050405020304" pitchFamily="18" charset="0"/>
            </a:endParaRPr>
          </a:p>
          <a:p>
            <a:pPr marL="720000" lvl="6"/>
            <a:endParaRPr lang="en-US" sz="1400" b="1" dirty="0" smtClean="0">
              <a:latin typeface="Times New Roman" pitchFamily="18" charset="0"/>
              <a:cs typeface="Times New Roman" pitchFamily="18" charset="0"/>
            </a:endParaRPr>
          </a:p>
          <a:p>
            <a:pPr marL="1062900" lvl="6" indent="-342900" algn="just">
              <a:lnSpc>
                <a:spcPct val="150000"/>
              </a:lnSpc>
              <a:buClr>
                <a:schemeClr val="accent5">
                  <a:lumMod val="50000"/>
                </a:schemeClr>
              </a:buClr>
              <a:buFont typeface="Wingdings" panose="05000000000000000000" pitchFamily="2" charset="2"/>
              <a:buChar char="Ø"/>
            </a:pPr>
            <a:r>
              <a:rPr lang="en-US" sz="2000" b="1" dirty="0" smtClean="0">
                <a:latin typeface="Times New Roman" panose="02020603050405020304" pitchFamily="18" charset="0"/>
                <a:cs typeface="Times New Roman" pitchFamily="18" charset="0"/>
              </a:rPr>
              <a:t>LVM</a:t>
            </a:r>
            <a:r>
              <a:rPr lang="en-US" sz="2000" dirty="0" smtClean="0">
                <a:latin typeface="Times New Roman" pitchFamily="18" charset="0"/>
                <a:cs typeface="Times New Roman" pitchFamily="18" charset="0"/>
              </a:rPr>
              <a:t> stands for </a:t>
            </a:r>
            <a:r>
              <a:rPr lang="en-US" sz="2000" b="1" dirty="0" smtClean="0">
                <a:latin typeface="Times New Roman" pitchFamily="18" charset="0"/>
                <a:cs typeface="Times New Roman" pitchFamily="18" charset="0"/>
              </a:rPr>
              <a:t>L</a:t>
            </a:r>
            <a:r>
              <a:rPr lang="en-US" sz="2000" dirty="0" smtClean="0">
                <a:latin typeface="Times New Roman" pitchFamily="18" charset="0"/>
                <a:cs typeface="Times New Roman" pitchFamily="18" charset="0"/>
              </a:rPr>
              <a:t>ogical </a:t>
            </a:r>
            <a:r>
              <a:rPr lang="en-US" sz="2000" b="1" dirty="0" smtClean="0">
                <a:latin typeface="Times New Roman" pitchFamily="18" charset="0"/>
                <a:cs typeface="Times New Roman" pitchFamily="18" charset="0"/>
              </a:rPr>
              <a:t>V</a:t>
            </a:r>
            <a:r>
              <a:rPr lang="en-US" sz="2000" dirty="0" smtClean="0">
                <a:latin typeface="Times New Roman" pitchFamily="18" charset="0"/>
                <a:cs typeface="Times New Roman" pitchFamily="18" charset="0"/>
              </a:rPr>
              <a:t>olume </a:t>
            </a:r>
            <a:r>
              <a:rPr lang="en-US" sz="2000" b="1" dirty="0"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anager. </a:t>
            </a:r>
          </a:p>
          <a:p>
            <a:pPr marL="1062900" lvl="6" indent="-342900" algn="just">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It is the tool for the logical volume management. Which includes allocating disks, stripping, mirroring and resizing the logical volume</a:t>
            </a:r>
          </a:p>
          <a:p>
            <a:pPr marL="1062900" lvl="6" indent="-342900" algn="just">
              <a:lnSpc>
                <a:spcPct val="150000"/>
              </a:lnSpc>
              <a:buClr>
                <a:schemeClr val="accent5">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It is the system component that is able to deal with partitions in a modern way.</a:t>
            </a:r>
            <a:endParaRPr lang="en-US" sz="1400" b="1" dirty="0" smtClean="0">
              <a:latin typeface="Times New Roman" pitchFamily="18" charset="0"/>
              <a:cs typeface="Times New Roman" pitchFamily="18" charset="0"/>
            </a:endParaRPr>
          </a:p>
          <a:p>
            <a:pPr marL="1062900" lvl="6" indent="-342900" algn="just">
              <a:lnSpc>
                <a:spcPct val="150000"/>
              </a:lnSpc>
              <a:buClr>
                <a:schemeClr val="accent5">
                  <a:lumMod val="50000"/>
                </a:schemeClr>
              </a:buClr>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With </a:t>
            </a:r>
            <a:r>
              <a:rPr lang="en-US" sz="2000" b="1" dirty="0" smtClean="0">
                <a:latin typeface="Times New Roman" panose="02020603050405020304" pitchFamily="18" charset="0"/>
                <a:cs typeface="Times New Roman" panose="02020603050405020304" pitchFamily="18" charset="0"/>
              </a:rPr>
              <a:t>LVM</a:t>
            </a:r>
            <a:r>
              <a:rPr lang="en-US" sz="2000" dirty="0" smtClean="0">
                <a:latin typeface="Times New Roman" panose="02020603050405020304" pitchFamily="18" charset="0"/>
                <a:cs typeface="Times New Roman" panose="02020603050405020304" pitchFamily="18" charset="0"/>
              </a:rPr>
              <a:t>, you can allocate disk space in a flexible manner.</a:t>
            </a:r>
          </a:p>
          <a:p>
            <a:pPr marL="1062900" lvl="6" indent="-342900">
              <a:lnSpc>
                <a:spcPct val="150000"/>
              </a:lnSpc>
              <a:buClr>
                <a:schemeClr val="accent5">
                  <a:lumMod val="50000"/>
                </a:schemeClr>
              </a:buClr>
              <a:buFont typeface="Wingdings" panose="05000000000000000000" pitchFamily="2" charset="2"/>
              <a:buChar char="Ø"/>
            </a:pPr>
            <a:endParaRPr lang="en-US" sz="1400" b="1" dirty="0" smtClean="0">
              <a:latin typeface="Times New Roman" pitchFamily="18" charset="0"/>
              <a:cs typeface="Times New Roman" pitchFamily="18" charset="0"/>
            </a:endParaRPr>
          </a:p>
          <a:p>
            <a:pPr marL="1062900" lvl="6" indent="-342900" algn="just">
              <a:lnSpc>
                <a:spcPct val="150000"/>
              </a:lnSpc>
              <a:buClr>
                <a:schemeClr val="accent5">
                  <a:lumMod val="50000"/>
                </a:schemeClr>
              </a:buClr>
              <a:buFont typeface="Wingdings" panose="05000000000000000000" pitchFamily="2" charset="2"/>
              <a:buChar char="Ø"/>
            </a:pPr>
            <a:r>
              <a:rPr lang="en-US" sz="2000" b="1" dirty="0" smtClean="0">
                <a:latin typeface="Times New Roman" pitchFamily="18" charset="0"/>
                <a:cs typeface="Times New Roman" pitchFamily="18" charset="0"/>
              </a:rPr>
              <a:t>LVM</a:t>
            </a:r>
            <a:r>
              <a:rPr lang="en-US" sz="2000" dirty="0" smtClean="0">
                <a:latin typeface="Times New Roman" pitchFamily="18" charset="0"/>
                <a:cs typeface="Times New Roman" pitchFamily="18" charset="0"/>
              </a:rPr>
              <a:t> relies on three main concepts:</a:t>
            </a:r>
          </a:p>
          <a:p>
            <a:pPr marL="2628900" lvl="5" indent="-342900" algn="just">
              <a:lnSpc>
                <a:spcPct val="150000"/>
              </a:lnSpc>
              <a:buClr>
                <a:schemeClr val="accent5">
                  <a:lumMod val="50000"/>
                </a:schemeClr>
              </a:buClr>
              <a:buSzPct val="110000"/>
              <a:buFont typeface="Arial" panose="020B0604020202020204" pitchFamily="34" charset="0"/>
              <a:buChar char="•"/>
            </a:pPr>
            <a:r>
              <a:rPr lang="en-US" sz="2000" b="1" dirty="0" smtClean="0">
                <a:latin typeface="Times New Roman" pitchFamily="18" charset="0"/>
                <a:cs typeface="Times New Roman" pitchFamily="18" charset="0"/>
              </a:rPr>
              <a:t>Physical volume</a:t>
            </a:r>
            <a:r>
              <a:rPr lang="en-US" sz="2000" dirty="0" smtClean="0">
                <a:latin typeface="Times New Roman" pitchFamily="18" charset="0"/>
                <a:cs typeface="Times New Roman" pitchFamily="18" charset="0"/>
              </a:rPr>
              <a:t> or </a:t>
            </a:r>
            <a:r>
              <a:rPr lang="en-US" sz="2000" b="1" dirty="0" err="1" smtClean="0">
                <a:latin typeface="Times New Roman" pitchFamily="18" charset="0"/>
                <a:cs typeface="Times New Roman" pitchFamily="18" charset="0"/>
              </a:rPr>
              <a:t>pv</a:t>
            </a:r>
            <a:r>
              <a:rPr lang="en-US" sz="2000" dirty="0" smtClean="0">
                <a:latin typeface="Times New Roman" pitchFamily="18" charset="0"/>
                <a:cs typeface="Times New Roman" pitchFamily="18" charset="0"/>
              </a:rPr>
              <a:t>: a </a:t>
            </a:r>
            <a:r>
              <a:rPr lang="en-US" sz="2000" dirty="0" err="1" smtClean="0">
                <a:latin typeface="Times New Roman" pitchFamily="18" charset="0"/>
                <a:cs typeface="Times New Roman" pitchFamily="18" charset="0"/>
              </a:rPr>
              <a:t>pv</a:t>
            </a:r>
            <a:r>
              <a:rPr lang="en-US" sz="2000" dirty="0" smtClean="0">
                <a:latin typeface="Times New Roman" pitchFamily="18" charset="0"/>
                <a:cs typeface="Times New Roman" pitchFamily="18" charset="0"/>
              </a:rPr>
              <a:t> is a whole disk or a partition of a disk.</a:t>
            </a:r>
          </a:p>
          <a:p>
            <a:pPr marL="2628900" lvl="5" indent="-342900" algn="just">
              <a:lnSpc>
                <a:spcPct val="150000"/>
              </a:lnSpc>
              <a:buClr>
                <a:schemeClr val="accent5">
                  <a:lumMod val="50000"/>
                </a:schemeClr>
              </a:buClr>
              <a:buSzPct val="110000"/>
              <a:buFont typeface="Arial" panose="020B0604020202020204" pitchFamily="34" charset="0"/>
              <a:buChar char="•"/>
            </a:pPr>
            <a:r>
              <a:rPr lang="en-US" sz="2000" b="1" dirty="0" smtClean="0">
                <a:latin typeface="Times New Roman" pitchFamily="18" charset="0"/>
                <a:cs typeface="Times New Roman" pitchFamily="18" charset="0"/>
              </a:rPr>
              <a:t>Volume group</a:t>
            </a:r>
            <a:r>
              <a:rPr lang="en-US" sz="2000" dirty="0" smtClean="0">
                <a:latin typeface="Times New Roman" pitchFamily="18" charset="0"/>
                <a:cs typeface="Times New Roman" pitchFamily="18" charset="0"/>
              </a:rPr>
              <a:t> or </a:t>
            </a:r>
            <a:r>
              <a:rPr lang="en-US" sz="2000" b="1" dirty="0" smtClean="0">
                <a:latin typeface="Times New Roman" pitchFamily="18" charset="0"/>
                <a:cs typeface="Times New Roman" pitchFamily="18" charset="0"/>
              </a:rPr>
              <a:t>vg</a:t>
            </a:r>
            <a:r>
              <a:rPr lang="en-US" sz="2000" dirty="0" smtClean="0">
                <a:latin typeface="Times New Roman" pitchFamily="18" charset="0"/>
                <a:cs typeface="Times New Roman" pitchFamily="18" charset="0"/>
              </a:rPr>
              <a:t>: a vg contains one or more </a:t>
            </a:r>
            <a:r>
              <a:rPr lang="en-US" sz="2000" dirty="0" err="1" smtClean="0">
                <a:latin typeface="Times New Roman" pitchFamily="18" charset="0"/>
                <a:cs typeface="Times New Roman" pitchFamily="18" charset="0"/>
              </a:rPr>
              <a:t>pv</a:t>
            </a:r>
            <a:r>
              <a:rPr lang="en-US" sz="2000" dirty="0" smtClean="0">
                <a:latin typeface="Times New Roman" pitchFamily="18" charset="0"/>
                <a:cs typeface="Times New Roman" pitchFamily="18" charset="0"/>
              </a:rPr>
              <a:t>; a </a:t>
            </a:r>
            <a:r>
              <a:rPr lang="en-US" sz="2000" dirty="0" err="1" smtClean="0">
                <a:latin typeface="Times New Roman" pitchFamily="18" charset="0"/>
                <a:cs typeface="Times New Roman" pitchFamily="18" charset="0"/>
              </a:rPr>
              <a:t>pv</a:t>
            </a:r>
            <a:r>
              <a:rPr lang="en-US" sz="2000" dirty="0" smtClean="0">
                <a:latin typeface="Times New Roman" pitchFamily="18" charset="0"/>
                <a:cs typeface="Times New Roman" pitchFamily="18" charset="0"/>
              </a:rPr>
              <a:t> can only belong to one vg.</a:t>
            </a:r>
          </a:p>
          <a:p>
            <a:pPr marL="2628900" lvl="5" indent="-342900" algn="just">
              <a:lnSpc>
                <a:spcPct val="150000"/>
              </a:lnSpc>
              <a:buClr>
                <a:schemeClr val="accent5">
                  <a:lumMod val="50000"/>
                </a:schemeClr>
              </a:buClr>
              <a:buSzPct val="110000"/>
              <a:buFont typeface="Arial" panose="020B0604020202020204" pitchFamily="34" charset="0"/>
              <a:buChar char="•"/>
            </a:pPr>
            <a:r>
              <a:rPr lang="en-US" sz="2000" b="1" dirty="0" smtClean="0">
                <a:latin typeface="Times New Roman" pitchFamily="18" charset="0"/>
                <a:cs typeface="Times New Roman" pitchFamily="18" charset="0"/>
              </a:rPr>
              <a:t>Logical volume</a:t>
            </a:r>
            <a:r>
              <a:rPr lang="en-US" sz="2000" dirty="0" smtClean="0">
                <a:latin typeface="Times New Roman" pitchFamily="18" charset="0"/>
                <a:cs typeface="Times New Roman" pitchFamily="18" charset="0"/>
              </a:rPr>
              <a:t> or </a:t>
            </a:r>
            <a:r>
              <a:rPr lang="en-US" sz="2000" b="1" dirty="0" smtClean="0">
                <a:latin typeface="Times New Roman" pitchFamily="18" charset="0"/>
                <a:cs typeface="Times New Roman" pitchFamily="18" charset="0"/>
              </a:rPr>
              <a:t>lv</a:t>
            </a:r>
            <a:r>
              <a:rPr lang="en-US" sz="2000" dirty="0" smtClean="0">
                <a:latin typeface="Times New Roman" pitchFamily="18" charset="0"/>
                <a:cs typeface="Times New Roman" pitchFamily="18" charset="0"/>
              </a:rPr>
              <a:t>: a lv represents a portion of a vg; a lv can only belong to one vg; it’s on a lv that you can create a file system.</a:t>
            </a:r>
          </a:p>
        </p:txBody>
      </p:sp>
      <p:sp>
        <p:nvSpPr>
          <p:cNvPr id="6" name="TextBox 5"/>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12774539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20</a:t>
            </a:fld>
            <a:endParaRPr lang="en-IN" dirty="0"/>
          </a:p>
        </p:txBody>
      </p:sp>
      <p:sp>
        <p:nvSpPr>
          <p:cNvPr id="7" name="Rectangle 6"/>
          <p:cNvSpPr/>
          <p:nvPr/>
        </p:nvSpPr>
        <p:spPr>
          <a:xfrm>
            <a:off x="611755" y="1151638"/>
            <a:ext cx="11103430" cy="4108817"/>
          </a:xfrm>
          <a:prstGeom prst="rect">
            <a:avLst/>
          </a:prstGeom>
        </p:spPr>
        <p:txBody>
          <a:bodyPr wrap="square">
            <a:spAutoFit/>
          </a:bodyPr>
          <a:lstStyle/>
          <a:p>
            <a:pPr algn="just">
              <a:lnSpc>
                <a:spcPct val="150000"/>
              </a:lnSpc>
            </a:pPr>
            <a:r>
              <a:rPr lang="en-US" sz="2400" b="1" dirty="0" smtClean="0">
                <a:solidFill>
                  <a:schemeClr val="accent2">
                    <a:lumMod val="50000"/>
                  </a:schemeClr>
                </a:solidFill>
                <a:latin typeface="Times New Roman" pitchFamily="18" charset="0"/>
                <a:cs typeface="Times New Roman" pitchFamily="18" charset="0"/>
              </a:rPr>
              <a:t>ext4</a:t>
            </a:r>
          </a:p>
          <a:p>
            <a:pPr algn="just">
              <a:lnSpc>
                <a:spcPct val="150000"/>
              </a:lnSpc>
            </a:pPr>
            <a:endParaRPr lang="en-US" sz="1000" b="1" dirty="0" smtClean="0">
              <a:latin typeface="Times New Roman" pitchFamily="18" charset="0"/>
              <a:cs typeface="Times New Roman" pitchFamily="18" charset="0"/>
            </a:endParaRPr>
          </a:p>
          <a:p>
            <a:pPr marL="1087438" lvl="1" indent="-346075"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ext4 stands for fourth extended file system.</a:t>
            </a:r>
          </a:p>
          <a:p>
            <a:pPr marL="1087438" lvl="1" indent="-346075"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It was introduced in 2008.</a:t>
            </a:r>
          </a:p>
          <a:p>
            <a:pPr marL="1087438" lvl="1" indent="-346075"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Starting from Linux Kernel 2.6.19 ext4 was available.</a:t>
            </a:r>
          </a:p>
          <a:p>
            <a:pPr marL="1087438" lvl="1" indent="-346075"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Supports huge individual file size and overall file system size.</a:t>
            </a:r>
          </a:p>
          <a:p>
            <a:pPr marL="1087438" lvl="1" indent="-346075"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Maximum individual file size can be from 16 GB to 16 TB.</a:t>
            </a:r>
          </a:p>
          <a:p>
            <a:pPr marL="1087438" lvl="1" indent="-346075"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Overall maximum ext4 file system size is 1 EB (</a:t>
            </a:r>
            <a:r>
              <a:rPr lang="en-US" sz="2000" dirty="0" err="1" smtClean="0">
                <a:latin typeface="Times New Roman" pitchFamily="18" charset="0"/>
                <a:cs typeface="Times New Roman" pitchFamily="18" charset="0"/>
              </a:rPr>
              <a:t>exabyte</a:t>
            </a:r>
            <a:r>
              <a:rPr lang="en-US" sz="2000" dirty="0" smtClean="0">
                <a:latin typeface="Times New Roman" pitchFamily="18" charset="0"/>
                <a:cs typeface="Times New Roman" pitchFamily="18" charset="0"/>
              </a:rPr>
              <a:t>). 1 EB = 1024 PB (</a:t>
            </a:r>
            <a:r>
              <a:rPr lang="en-US" sz="2000" dirty="0" err="1" smtClean="0">
                <a:latin typeface="Times New Roman" pitchFamily="18" charset="0"/>
                <a:cs typeface="Times New Roman" pitchFamily="18" charset="0"/>
              </a:rPr>
              <a:t>petabyte</a:t>
            </a:r>
            <a:r>
              <a:rPr lang="en-US" sz="2000" dirty="0" smtClean="0">
                <a:latin typeface="Times New Roman" pitchFamily="18" charset="0"/>
                <a:cs typeface="Times New Roman" pitchFamily="18" charset="0"/>
              </a:rPr>
              <a:t>). </a:t>
            </a:r>
          </a:p>
          <a:p>
            <a:pPr marL="1087438" lvl="1" indent="-346075"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1 PB = 1024 TB.</a:t>
            </a:r>
          </a:p>
        </p:txBody>
      </p:sp>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2005270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21</a:t>
            </a:fld>
            <a:endParaRPr lang="en-IN" dirty="0"/>
          </a:p>
        </p:txBody>
      </p:sp>
      <p:sp>
        <p:nvSpPr>
          <p:cNvPr id="9" name="Rectangle 8"/>
          <p:cNvSpPr/>
          <p:nvPr/>
        </p:nvSpPr>
        <p:spPr>
          <a:xfrm>
            <a:off x="623915" y="1198599"/>
            <a:ext cx="10823632" cy="4247317"/>
          </a:xfrm>
          <a:prstGeom prst="rect">
            <a:avLst/>
          </a:prstGeom>
        </p:spPr>
        <p:txBody>
          <a:bodyPr wrap="square">
            <a:spAutoFit/>
          </a:bodyPr>
          <a:lstStyle/>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Directory can contain a maximum of 64,000 subdirectories (as opposed to 32,000 in ext3)</a:t>
            </a:r>
          </a:p>
          <a:p>
            <a:pPr marL="342900" indent="-342900" algn="just">
              <a:lnSpc>
                <a:spcPct val="150000"/>
              </a:lnSpc>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You can also mount an existing ext3 fs as ext4 fs (without having to upgrade it).</a:t>
            </a:r>
          </a:p>
          <a:p>
            <a:pPr marL="342900" indent="-342900" algn="just">
              <a:lnSpc>
                <a:spcPct val="150000"/>
              </a:lnSpc>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Several other new features are introduced in ext4: </a:t>
            </a:r>
            <a:r>
              <a:rPr lang="en-US" sz="2000" dirty="0" err="1" smtClean="0">
                <a:latin typeface="Times New Roman" pitchFamily="18" charset="0"/>
                <a:cs typeface="Times New Roman" pitchFamily="18" charset="0"/>
              </a:rPr>
              <a:t>multiblock</a:t>
            </a:r>
            <a:r>
              <a:rPr lang="en-US" sz="2000" dirty="0" smtClean="0">
                <a:latin typeface="Times New Roman" pitchFamily="18" charset="0"/>
                <a:cs typeface="Times New Roman" pitchFamily="18" charset="0"/>
              </a:rPr>
              <a:t> allocation, delayed allocation, journal checksum. fast </a:t>
            </a:r>
            <a:r>
              <a:rPr lang="en-US" sz="2000" dirty="0" err="1" smtClean="0">
                <a:latin typeface="Times New Roman" pitchFamily="18" charset="0"/>
                <a:cs typeface="Times New Roman" pitchFamily="18" charset="0"/>
              </a:rPr>
              <a:t>fsck</a:t>
            </a:r>
            <a:r>
              <a:rPr lang="en-US" sz="2000" dirty="0" smtClean="0">
                <a:latin typeface="Times New Roman" pitchFamily="18" charset="0"/>
                <a:cs typeface="Times New Roman" pitchFamily="18" charset="0"/>
              </a:rPr>
              <a:t>, etc. All you need to know is that these new features have improved the performance and reliability of the filesystem when compared to ext3.</a:t>
            </a:r>
          </a:p>
          <a:p>
            <a:pPr marL="342900" indent="-342900" algn="just">
              <a:lnSpc>
                <a:spcPct val="150000"/>
              </a:lnSpc>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In ext4, you also have the option of turning the journaling feature “off”.</a:t>
            </a:r>
            <a:endParaRPr lang="en-US" sz="2000" dirty="0">
              <a:latin typeface="Times New Roman" pitchFamily="18" charset="0"/>
              <a:cs typeface="Times New Roman" pitchFamily="18" charset="0"/>
            </a:endParaRPr>
          </a:p>
        </p:txBody>
      </p:sp>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2019468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22</a:t>
            </a:fld>
            <a:endParaRPr lang="en-IN" dirty="0"/>
          </a:p>
        </p:txBody>
      </p:sp>
      <p:sp>
        <p:nvSpPr>
          <p:cNvPr id="7" name="Rectangle 6"/>
          <p:cNvSpPr/>
          <p:nvPr/>
        </p:nvSpPr>
        <p:spPr>
          <a:xfrm>
            <a:off x="621687" y="1240705"/>
            <a:ext cx="10809097" cy="2677656"/>
          </a:xfrm>
          <a:prstGeom prst="rect">
            <a:avLst/>
          </a:prstGeom>
        </p:spPr>
        <p:txBody>
          <a:bodyPr wrap="square">
            <a:spAutoFit/>
          </a:bodyPr>
          <a:lstStyle/>
          <a:p>
            <a:r>
              <a:rPr lang="en-US" sz="2600" b="1" dirty="0" smtClean="0">
                <a:latin typeface="Times New Roman" pitchFamily="18" charset="0"/>
                <a:cs typeface="Times New Roman" pitchFamily="18" charset="0"/>
              </a:rPr>
              <a:t>  </a:t>
            </a:r>
            <a:r>
              <a:rPr lang="en-US" sz="2400" b="1" dirty="0" smtClean="0">
                <a:solidFill>
                  <a:schemeClr val="accent2">
                    <a:lumMod val="50000"/>
                  </a:schemeClr>
                </a:solidFill>
                <a:latin typeface="Times New Roman" pitchFamily="18" charset="0"/>
                <a:cs typeface="Times New Roman" pitchFamily="18" charset="0"/>
              </a:rPr>
              <a:t>Creating an ext2, or ext3, or ext4 </a:t>
            </a:r>
            <a:r>
              <a:rPr lang="en-US" sz="2400" b="1" dirty="0" err="1" smtClean="0">
                <a:solidFill>
                  <a:schemeClr val="accent2">
                    <a:lumMod val="50000"/>
                  </a:schemeClr>
                </a:solidFill>
                <a:latin typeface="Times New Roman" pitchFamily="18" charset="0"/>
                <a:cs typeface="Times New Roman" pitchFamily="18" charset="0"/>
              </a:rPr>
              <a:t>filesystem</a:t>
            </a:r>
            <a:endParaRPr lang="en-US" sz="2400" b="1" dirty="0" smtClean="0">
              <a:solidFill>
                <a:schemeClr val="accent2">
                  <a:lumMod val="50000"/>
                </a:schemeClr>
              </a:solidFill>
              <a:latin typeface="Times New Roman" pitchFamily="18" charset="0"/>
              <a:cs typeface="Times New Roman" pitchFamily="18" charset="0"/>
            </a:endParaRPr>
          </a:p>
          <a:p>
            <a:pPr>
              <a:buFont typeface="Arial" pitchFamily="34" charset="0"/>
              <a:buChar char="•"/>
            </a:pPr>
            <a:endParaRPr lang="en-US" sz="2000" dirty="0" smtClean="0">
              <a:latin typeface="Times New Roman" pitchFamily="18" charset="0"/>
              <a:cs typeface="Times New Roman" pitchFamily="18" charset="0"/>
            </a:endParaRPr>
          </a:p>
          <a:p>
            <a:pPr marL="688975" indent="-404813"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Once you have partitioned your hard disk using </a:t>
            </a:r>
            <a:r>
              <a:rPr lang="en-US" sz="2000" dirty="0" err="1" smtClean="0">
                <a:latin typeface="Times New Roman" pitchFamily="18" charset="0"/>
                <a:cs typeface="Times New Roman" pitchFamily="18" charset="0"/>
              </a:rPr>
              <a:t>fdisk</a:t>
            </a:r>
            <a:r>
              <a:rPr lang="en-US" sz="2000" dirty="0" smtClean="0">
                <a:latin typeface="Times New Roman" pitchFamily="18" charset="0"/>
                <a:cs typeface="Times New Roman" pitchFamily="18" charset="0"/>
              </a:rPr>
              <a:t> command, use mke2fs to create either ext2, ext3, or ext4 file system.</a:t>
            </a:r>
          </a:p>
          <a:p>
            <a:pPr marL="688975" indent="-404813" algn="just">
              <a:lnSpc>
                <a:spcPct val="150000"/>
              </a:lnSpc>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688975" indent="-404813"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Create an ext2 file system:</a:t>
            </a:r>
            <a:endParaRPr lang="en-US" sz="2000" dirty="0">
              <a:latin typeface="Times New Roman" pitchFamily="18" charset="0"/>
              <a:cs typeface="Times New Roman" pitchFamily="18" charset="0"/>
            </a:endParaRPr>
          </a:p>
        </p:txBody>
      </p:sp>
      <p:pic>
        <p:nvPicPr>
          <p:cNvPr id="63490" name="Picture 2" descr="https://screenshotscdn.firefoxusercontent.com/images/0aa969a6-c995-47d3-95c3-87c83315b607.pn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rcRect/>
          <a:stretch>
            <a:fillRect/>
          </a:stretch>
        </p:blipFill>
        <p:spPr bwMode="auto">
          <a:xfrm>
            <a:off x="1372384" y="4255302"/>
            <a:ext cx="10058400" cy="867152"/>
          </a:xfrm>
          <a:prstGeom prst="rect">
            <a:avLst/>
          </a:prstGeom>
          <a:ln>
            <a:noFill/>
          </a:ln>
          <a:effectLst>
            <a:outerShdw blurRad="190500" algn="tl" rotWithShape="0">
              <a:srgbClr val="000000">
                <a:alpha val="70000"/>
              </a:srgbClr>
            </a:outerShdw>
          </a:effectLst>
        </p:spPr>
      </p:pic>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40671435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23</a:t>
            </a:fld>
            <a:endParaRPr lang="en-IN" dirty="0"/>
          </a:p>
        </p:txBody>
      </p:sp>
      <p:sp>
        <p:nvSpPr>
          <p:cNvPr id="14" name="Rectangle 13"/>
          <p:cNvSpPr/>
          <p:nvPr/>
        </p:nvSpPr>
        <p:spPr>
          <a:xfrm>
            <a:off x="623915" y="1262165"/>
            <a:ext cx="11335657" cy="4462760"/>
          </a:xfrm>
          <a:prstGeom prst="rect">
            <a:avLst/>
          </a:prstGeom>
        </p:spPr>
        <p:txBody>
          <a:bodyPr wrap="square">
            <a:spAutoFit/>
          </a:bodyPr>
          <a:lstStyle/>
          <a:p>
            <a:r>
              <a:rPr lang="en-US" sz="2400" b="1" dirty="0" smtClean="0">
                <a:solidFill>
                  <a:schemeClr val="accent2">
                    <a:lumMod val="50000"/>
                  </a:schemeClr>
                </a:solidFill>
                <a:latin typeface="Times New Roman" pitchFamily="18" charset="0"/>
                <a:cs typeface="Times New Roman" pitchFamily="18" charset="0"/>
              </a:rPr>
              <a:t>  Creating an ext3 File System</a:t>
            </a:r>
          </a:p>
          <a:p>
            <a:pPr marL="914400" indent="-344488"/>
            <a:endParaRPr lang="en-US" sz="2000" b="1" dirty="0" smtClean="0"/>
          </a:p>
          <a:p>
            <a:pPr marL="914400" indent="-344488" algn="just">
              <a:lnSpc>
                <a:spcPct val="150000"/>
              </a:lnSpc>
            </a:pPr>
            <a:r>
              <a:rPr lang="en-US" sz="2000" dirty="0" smtClean="0">
                <a:solidFill>
                  <a:schemeClr val="accent2">
                    <a:lumMod val="50000"/>
                  </a:schemeClr>
                </a:solidFill>
                <a:latin typeface="Times New Roman" pitchFamily="18" charset="0"/>
                <a:cs typeface="Times New Roman" pitchFamily="18" charset="0"/>
              </a:rPr>
              <a:t>1. </a:t>
            </a:r>
            <a:r>
              <a:rPr lang="en-US" sz="2000" dirty="0" smtClean="0">
                <a:latin typeface="Times New Roman" pitchFamily="18" charset="0"/>
                <a:cs typeface="Times New Roman" pitchFamily="18" charset="0"/>
              </a:rPr>
              <a:t>Format the partition or LVM volume with the ext3 file system using the </a:t>
            </a:r>
            <a:r>
              <a:rPr lang="en-US" sz="2000" b="1" dirty="0" smtClean="0">
                <a:latin typeface="Times New Roman" pitchFamily="18" charset="0"/>
                <a:cs typeface="Times New Roman" pitchFamily="18" charset="0"/>
              </a:rPr>
              <a:t>mkfs.ext3 utility:</a:t>
            </a:r>
          </a:p>
          <a:p>
            <a:pPr marL="914400" indent="-344488" algn="just">
              <a:lnSpc>
                <a:spcPct val="150000"/>
              </a:lnSpc>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mkfs.ext3 </a:t>
            </a:r>
            <a:r>
              <a:rPr lang="en-US" sz="2000" b="1" i="1" dirty="0" err="1" smtClean="0">
                <a:latin typeface="Times New Roman" pitchFamily="18" charset="0"/>
                <a:cs typeface="Times New Roman" pitchFamily="18" charset="0"/>
              </a:rPr>
              <a:t>block_device</a:t>
            </a:r>
            <a:endParaRPr lang="en-US" sz="2000" b="1" i="1" dirty="0" smtClean="0">
              <a:latin typeface="Times New Roman" pitchFamily="18" charset="0"/>
              <a:cs typeface="Times New Roman" pitchFamily="18" charset="0"/>
            </a:endParaRPr>
          </a:p>
          <a:p>
            <a:pPr marL="914400" indent="-344488" algn="just">
              <a:lnSpc>
                <a:spcPct val="150000"/>
              </a:lnSpc>
            </a:pPr>
            <a:r>
              <a:rPr lang="en-US" sz="2000" dirty="0" smtClean="0">
                <a:latin typeface="Times New Roman" pitchFamily="18" charset="0"/>
                <a:cs typeface="Times New Roman" pitchFamily="18" charset="0"/>
              </a:rPr>
              <a:t>	Replace </a:t>
            </a:r>
            <a:r>
              <a:rPr lang="en-US" sz="2000" dirty="0" err="1" smtClean="0">
                <a:latin typeface="Times New Roman" pitchFamily="18" charset="0"/>
                <a:cs typeface="Times New Roman" pitchFamily="18" charset="0"/>
              </a:rPr>
              <a:t>block_device</a:t>
            </a:r>
            <a:r>
              <a:rPr lang="en-US" sz="2000" dirty="0" smtClean="0">
                <a:latin typeface="Times New Roman" pitchFamily="18" charset="0"/>
                <a:cs typeface="Times New Roman" pitchFamily="18" charset="0"/>
              </a:rPr>
              <a:t> with the path to a partition or a logical volume. For example,</a:t>
            </a:r>
          </a:p>
          <a:p>
            <a:pPr marL="914400" indent="-344488" algn="just">
              <a:lnSpc>
                <a:spcPct val="150000"/>
              </a:lnSpc>
            </a:pPr>
            <a:r>
              <a:rPr lang="en-US" sz="2000" b="1" dirty="0" smtClean="0">
                <a:latin typeface="Times New Roman" pitchFamily="18" charset="0"/>
                <a:cs typeface="Times New Roman" pitchFamily="18" charset="0"/>
              </a:rPr>
              <a:t>	/dev/sdb1, /dev/disk/by-</a:t>
            </a:r>
            <a:r>
              <a:rPr lang="en-US" sz="2000" b="1" dirty="0" err="1" smtClean="0">
                <a:latin typeface="Times New Roman" pitchFamily="18" charset="0"/>
                <a:cs typeface="Times New Roman" pitchFamily="18" charset="0"/>
              </a:rPr>
              <a:t>uuid</a:t>
            </a:r>
            <a:r>
              <a:rPr lang="en-US" sz="2000" b="1" dirty="0" smtClean="0">
                <a:latin typeface="Times New Roman" pitchFamily="18" charset="0"/>
                <a:cs typeface="Times New Roman" pitchFamily="18" charset="0"/>
              </a:rPr>
              <a:t>/05e99ec8-def1-4a5e-8a9d-5945339ceb2a, or </a:t>
            </a:r>
          </a:p>
          <a:p>
            <a:pPr marL="914400" indent="-344488" algn="just">
              <a:lnSpc>
                <a:spcPct val="150000"/>
              </a:lnSpc>
            </a:pPr>
            <a:r>
              <a:rPr lang="en-US" sz="2000" b="1" dirty="0" smtClean="0">
                <a:latin typeface="Times New Roman" pitchFamily="18" charset="0"/>
                <a:cs typeface="Times New Roman" pitchFamily="18" charset="0"/>
              </a:rPr>
              <a:t>	/dev/</a:t>
            </a:r>
            <a:r>
              <a:rPr lang="en-US" sz="2000" b="1" dirty="0" err="1" smtClean="0">
                <a:latin typeface="Times New Roman" pitchFamily="18" charset="0"/>
                <a:cs typeface="Times New Roman" pitchFamily="18" charset="0"/>
              </a:rPr>
              <a:t>myvolgroup</a:t>
            </a:r>
            <a:r>
              <a:rPr lang="en-US" sz="2000" b="1" dirty="0" smtClean="0">
                <a:latin typeface="Times New Roman" pitchFamily="18" charset="0"/>
                <a:cs typeface="Times New Roman" pitchFamily="18" charset="0"/>
              </a:rPr>
              <a:t>/my-lv.</a:t>
            </a:r>
          </a:p>
          <a:p>
            <a:pPr marL="914400" indent="-344488" algn="just">
              <a:lnSpc>
                <a:spcPct val="150000"/>
              </a:lnSpc>
            </a:pPr>
            <a:endParaRPr lang="en-US" sz="2000" b="1" dirty="0" smtClean="0">
              <a:latin typeface="Times New Roman" pitchFamily="18" charset="0"/>
              <a:cs typeface="Times New Roman" pitchFamily="18" charset="0"/>
            </a:endParaRPr>
          </a:p>
          <a:p>
            <a:pPr marL="914400" indent="-344488" algn="just">
              <a:lnSpc>
                <a:spcPct val="150000"/>
              </a:lnSpc>
            </a:pPr>
            <a:r>
              <a:rPr lang="en-US" sz="2000" dirty="0" smtClean="0">
                <a:solidFill>
                  <a:schemeClr val="accent2">
                    <a:lumMod val="50000"/>
                  </a:schemeClr>
                </a:solidFill>
                <a:latin typeface="Times New Roman" pitchFamily="18" charset="0"/>
                <a:cs typeface="Times New Roman" pitchFamily="18" charset="0"/>
              </a:rPr>
              <a:t>2. </a:t>
            </a:r>
            <a:r>
              <a:rPr lang="en-US" sz="2000" dirty="0" smtClean="0">
                <a:latin typeface="Times New Roman" pitchFamily="18" charset="0"/>
                <a:cs typeface="Times New Roman" pitchFamily="18" charset="0"/>
              </a:rPr>
              <a:t>Label the file system using the </a:t>
            </a:r>
            <a:r>
              <a:rPr lang="en-US" sz="2000" b="1" dirty="0" smtClean="0">
                <a:latin typeface="Times New Roman" pitchFamily="18" charset="0"/>
                <a:cs typeface="Times New Roman" pitchFamily="18" charset="0"/>
              </a:rPr>
              <a:t>e2label utility:</a:t>
            </a:r>
          </a:p>
          <a:p>
            <a:pPr marL="914400" indent="-344488" algn="just">
              <a:lnSpc>
                <a:spcPct val="150000"/>
              </a:lnSpc>
            </a:pPr>
            <a:r>
              <a:rPr lang="en-US" sz="2000" dirty="0" smtClean="0">
                <a:latin typeface="Times New Roman" pitchFamily="18" charset="0"/>
                <a:cs typeface="Times New Roman" pitchFamily="18" charset="0"/>
              </a:rPr>
              <a:t>	# e2label </a:t>
            </a:r>
            <a:r>
              <a:rPr lang="en-US" sz="2000" i="1" dirty="0" err="1" smtClean="0">
                <a:latin typeface="Times New Roman" pitchFamily="18" charset="0"/>
                <a:cs typeface="Times New Roman" pitchFamily="18" charset="0"/>
              </a:rPr>
              <a:t>block_device</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volume_label</a:t>
            </a:r>
            <a:endParaRPr lang="en-US" sz="2000" dirty="0">
              <a:latin typeface="Times New Roman" pitchFamily="18" charset="0"/>
              <a:cs typeface="Times New Roman" pitchFamily="18" charset="0"/>
            </a:endParaRPr>
          </a:p>
        </p:txBody>
      </p:sp>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33084610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24</a:t>
            </a:fld>
            <a:endParaRPr lang="en-IN" dirty="0"/>
          </a:p>
        </p:txBody>
      </p:sp>
      <p:sp>
        <p:nvSpPr>
          <p:cNvPr id="7" name="Rectangle 6"/>
          <p:cNvSpPr/>
          <p:nvPr/>
        </p:nvSpPr>
        <p:spPr>
          <a:xfrm>
            <a:off x="623915" y="1235286"/>
            <a:ext cx="10740571" cy="4278094"/>
          </a:xfrm>
          <a:prstGeom prst="rect">
            <a:avLst/>
          </a:prstGeom>
        </p:spPr>
        <p:txBody>
          <a:bodyPr wrap="square">
            <a:spAutoFit/>
          </a:bodyPr>
          <a:lstStyle/>
          <a:p>
            <a:r>
              <a:rPr lang="en-US" sz="2600" b="1" dirty="0" smtClean="0">
                <a:latin typeface="Times New Roman" pitchFamily="18" charset="0"/>
                <a:cs typeface="Times New Roman" pitchFamily="18" charset="0"/>
              </a:rPr>
              <a:t>  </a:t>
            </a:r>
            <a:r>
              <a:rPr lang="en-US" sz="2400" b="1" dirty="0" smtClean="0">
                <a:solidFill>
                  <a:schemeClr val="accent2">
                    <a:lumMod val="50000"/>
                  </a:schemeClr>
                </a:solidFill>
                <a:latin typeface="Times New Roman" pitchFamily="18" charset="0"/>
                <a:cs typeface="Times New Roman" pitchFamily="18" charset="0"/>
              </a:rPr>
              <a:t>Configuring UUID</a:t>
            </a:r>
          </a:p>
          <a:p>
            <a:endParaRPr lang="en-US" dirty="0" smtClean="0"/>
          </a:p>
          <a:p>
            <a:pPr marL="342900" indent="-342900" algn="just">
              <a:lnSpc>
                <a:spcPct val="150000"/>
              </a:lnSpc>
              <a:buClr>
                <a:schemeClr val="accent2">
                  <a:lumMod val="50000"/>
                </a:schemeClr>
              </a:buClr>
              <a:buSzPct val="105000"/>
              <a:buFont typeface="Wingdings" panose="05000000000000000000" pitchFamily="2" charset="2"/>
              <a:buChar char="Ø"/>
            </a:pPr>
            <a:r>
              <a:rPr lang="en-US" sz="2000" dirty="0" smtClean="0">
                <a:latin typeface="Times New Roman" pitchFamily="18" charset="0"/>
                <a:cs typeface="Times New Roman" pitchFamily="18" charset="0"/>
              </a:rPr>
              <a:t>It is also possible to set a specific UUID for a file system. To specify a UUID when creating a file system, use the </a:t>
            </a:r>
            <a:r>
              <a:rPr lang="en-US" sz="2000" b="1" dirty="0" smtClean="0">
                <a:latin typeface="Times New Roman" pitchFamily="18" charset="0"/>
                <a:cs typeface="Times New Roman" pitchFamily="18" charset="0"/>
              </a:rPr>
              <a:t>-U option:</a:t>
            </a:r>
          </a:p>
          <a:p>
            <a:pPr algn="just">
              <a:lnSpc>
                <a:spcPct val="150000"/>
              </a:lnSpc>
            </a:pPr>
            <a:r>
              <a:rPr lang="en-US" sz="2000" b="1" dirty="0" smtClean="0">
                <a:latin typeface="Times New Roman" pitchFamily="18" charset="0"/>
                <a:cs typeface="Times New Roman" pitchFamily="18" charset="0"/>
              </a:rPr>
              <a:t>		# mkfs.ext3 -U </a:t>
            </a:r>
            <a:r>
              <a:rPr lang="en-US" sz="2000" b="1" i="1" dirty="0" smtClean="0">
                <a:latin typeface="Times New Roman" pitchFamily="18" charset="0"/>
                <a:cs typeface="Times New Roman" pitchFamily="18" charset="0"/>
              </a:rPr>
              <a:t>UUID device</a:t>
            </a:r>
          </a:p>
          <a:p>
            <a:pPr algn="just">
              <a:lnSpc>
                <a:spcPct val="150000"/>
              </a:lnSpc>
            </a:pPr>
            <a:endParaRPr lang="en-US" sz="1000" b="1" i="1" dirty="0" smtClean="0">
              <a:latin typeface="Times New Roman" pitchFamily="18" charset="0"/>
              <a:cs typeface="Times New Roman" pitchFamily="18" charset="0"/>
            </a:endParaRPr>
          </a:p>
          <a:p>
            <a:pPr marL="914400" indent="-344488" algn="just">
              <a:lnSpc>
                <a:spcPct val="150000"/>
              </a:lnSpc>
              <a:buClr>
                <a:schemeClr val="accent2">
                  <a:lumMod val="50000"/>
                </a:schemeClr>
              </a:buClr>
              <a:buFont typeface="+mj-lt"/>
              <a:buAutoNum type="arabicPeriod"/>
            </a:pPr>
            <a:r>
              <a:rPr lang="en-US" sz="2000" dirty="0" smtClean="0">
                <a:latin typeface="Times New Roman" pitchFamily="18" charset="0"/>
                <a:cs typeface="Times New Roman" pitchFamily="18" charset="0"/>
              </a:rPr>
              <a:t>Replace </a:t>
            </a:r>
            <a:r>
              <a:rPr lang="en-US" sz="2000" dirty="0">
                <a:latin typeface="Times New Roman" pitchFamily="18" charset="0"/>
                <a:cs typeface="Times New Roman" pitchFamily="18" charset="0"/>
              </a:rPr>
              <a:t>UUID with the UUID you want to set: for example, 7cd65de3-e0be-41d9-b66d-</a:t>
            </a:r>
          </a:p>
          <a:p>
            <a:pPr marL="914400" indent="-344488" algn="just">
              <a:lnSpc>
                <a:spcPct val="150000"/>
              </a:lnSpc>
            </a:pPr>
            <a:r>
              <a:rPr lang="en-US" sz="2000" dirty="0">
                <a:latin typeface="Times New Roman" pitchFamily="18" charset="0"/>
                <a:cs typeface="Times New Roman" pitchFamily="18" charset="0"/>
              </a:rPr>
              <a:t>	96d749c02da7.</a:t>
            </a:r>
          </a:p>
          <a:p>
            <a:pPr marL="854075" indent="-284163" algn="just">
              <a:lnSpc>
                <a:spcPct val="150000"/>
              </a:lnSpc>
            </a:pPr>
            <a:r>
              <a:rPr lang="en-US" sz="2000" dirty="0">
                <a:solidFill>
                  <a:schemeClr val="accent2">
                    <a:lumMod val="50000"/>
                  </a:schemeClr>
                </a:solidFill>
                <a:latin typeface="Times New Roman" pitchFamily="18" charset="0"/>
                <a:cs typeface="Times New Roman" pitchFamily="18" charset="0"/>
              </a:rPr>
              <a:t>2. </a:t>
            </a:r>
            <a:r>
              <a:rPr lang="en-US" sz="2000" dirty="0" smtClean="0">
                <a:latin typeface="Times New Roman" pitchFamily="18" charset="0"/>
                <a:cs typeface="Times New Roman" pitchFamily="18" charset="0"/>
              </a:rPr>
              <a:t>Replace </a:t>
            </a:r>
            <a:r>
              <a:rPr lang="en-US" sz="2000" dirty="0">
                <a:latin typeface="Times New Roman" pitchFamily="18" charset="0"/>
                <a:cs typeface="Times New Roman" pitchFamily="18" charset="0"/>
              </a:rPr>
              <a:t>device with the path to an ext3 file system to have the UUID added to it: for 	example, /dev/sda8.</a:t>
            </a:r>
          </a:p>
        </p:txBody>
      </p:sp>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2907372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25</a:t>
            </a:fld>
            <a:endParaRPr lang="en-IN" dirty="0"/>
          </a:p>
        </p:txBody>
      </p:sp>
      <p:sp>
        <p:nvSpPr>
          <p:cNvPr id="12" name="Rectangle 11"/>
          <p:cNvSpPr/>
          <p:nvPr/>
        </p:nvSpPr>
        <p:spPr>
          <a:xfrm>
            <a:off x="620820" y="1262343"/>
            <a:ext cx="6862862" cy="461665"/>
          </a:xfrm>
          <a:prstGeom prst="rect">
            <a:avLst/>
          </a:prstGeom>
        </p:spPr>
        <p:txBody>
          <a:bodyPr wrap="square">
            <a:spAutoFit/>
          </a:bodyPr>
          <a:lstStyle/>
          <a:p>
            <a:r>
              <a:rPr lang="en-US" sz="2400" b="1" dirty="0" smtClean="0">
                <a:solidFill>
                  <a:schemeClr val="accent2">
                    <a:lumMod val="50000"/>
                  </a:schemeClr>
                </a:solidFill>
                <a:latin typeface="Times New Roman" pitchFamily="18" charset="0"/>
                <a:cs typeface="Times New Roman" pitchFamily="18" charset="0"/>
              </a:rPr>
              <a:t>  Converting to an ext3 </a:t>
            </a:r>
            <a:r>
              <a:rPr lang="en-US" sz="2400" b="1" dirty="0" err="1" smtClean="0">
                <a:solidFill>
                  <a:schemeClr val="accent2">
                    <a:lumMod val="50000"/>
                  </a:schemeClr>
                </a:solidFill>
                <a:latin typeface="Times New Roman" pitchFamily="18" charset="0"/>
                <a:cs typeface="Times New Roman" pitchFamily="18" charset="0"/>
              </a:rPr>
              <a:t>Filesystem</a:t>
            </a:r>
            <a:endParaRPr lang="en-US" sz="2400" dirty="0">
              <a:solidFill>
                <a:schemeClr val="accent2">
                  <a:lumMod val="50000"/>
                </a:schemeClr>
              </a:solidFill>
              <a:latin typeface="Times New Roman" pitchFamily="18" charset="0"/>
              <a:cs typeface="Times New Roman" pitchFamily="18" charset="0"/>
            </a:endParaRPr>
          </a:p>
        </p:txBody>
      </p:sp>
      <p:sp>
        <p:nvSpPr>
          <p:cNvPr id="13" name="Rectangle 12"/>
          <p:cNvSpPr/>
          <p:nvPr/>
        </p:nvSpPr>
        <p:spPr>
          <a:xfrm>
            <a:off x="612517" y="2036492"/>
            <a:ext cx="10988103" cy="1323439"/>
          </a:xfrm>
          <a:prstGeom prst="rect">
            <a:avLst/>
          </a:prstGeom>
        </p:spPr>
        <p:txBody>
          <a:bodyPr wrap="square">
            <a:spAutoFit/>
          </a:bodyPr>
          <a:lstStyle/>
          <a:p>
            <a:pPr marL="342900" indent="-342900">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tune2fs command converts an ext2 file system to ext3.</a:t>
            </a:r>
          </a:p>
          <a:p>
            <a:pPr marL="342900" indent="-342900">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buClr>
                <a:schemeClr val="accent2">
                  <a:lumMod val="50000"/>
                </a:schemeClr>
              </a:buClr>
              <a:buFont typeface="Wingdings" panose="05000000000000000000" pitchFamily="2" charset="2"/>
              <a:buChar char="Ø"/>
            </a:pPr>
            <a:r>
              <a:rPr lang="en-US" sz="2000" dirty="0">
                <a:latin typeface="Times New Roman" pitchFamily="18" charset="0"/>
                <a:cs typeface="Times New Roman" pitchFamily="18" charset="0"/>
              </a:rPr>
              <a:t>To convert an ext2 file system to ext3, log in as root and type the following command in a terminal:</a:t>
            </a:r>
          </a:p>
          <a:p>
            <a:pPr marL="342900" indent="-342900">
              <a:buClr>
                <a:schemeClr val="accent2">
                  <a:lumMod val="50000"/>
                </a:schemeClr>
              </a:buClr>
              <a:buFont typeface="Wingdings" panose="05000000000000000000" pitchFamily="2" charset="2"/>
              <a:buChar char="Ø"/>
            </a:pPr>
            <a:endParaRPr lang="en-US" sz="2000" dirty="0">
              <a:latin typeface="Times New Roman" pitchFamily="18" charset="0"/>
              <a:cs typeface="Times New Roman" pitchFamily="18" charset="0"/>
            </a:endParaRPr>
          </a:p>
        </p:txBody>
      </p:sp>
      <p:sp>
        <p:nvSpPr>
          <p:cNvPr id="14" name="Rectangle 13"/>
          <p:cNvSpPr/>
          <p:nvPr/>
        </p:nvSpPr>
        <p:spPr>
          <a:xfrm>
            <a:off x="620820" y="3003786"/>
            <a:ext cx="10290628" cy="1692771"/>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tune2fs -j </a:t>
            </a:r>
            <a:r>
              <a:rPr lang="en-US" sz="2000" b="1" i="1" dirty="0" err="1" smtClean="0">
                <a:latin typeface="Times New Roman" pitchFamily="18" charset="0"/>
                <a:cs typeface="Times New Roman" pitchFamily="18" charset="0"/>
              </a:rPr>
              <a:t>block_device</a:t>
            </a:r>
            <a:endParaRPr lang="en-US" sz="2000" b="1" i="1"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block_device</a:t>
            </a:r>
            <a:r>
              <a:rPr lang="en-US" sz="2000" b="1" dirty="0" smtClean="0">
                <a:latin typeface="Times New Roman" pitchFamily="18" charset="0"/>
                <a:cs typeface="Times New Roman" pitchFamily="18" charset="0"/>
              </a:rPr>
              <a:t> contains the ext2 file system to be converted.</a:t>
            </a:r>
          </a:p>
          <a:p>
            <a:endParaRPr lang="en-US" sz="1000" b="1" dirty="0" smtClean="0">
              <a:latin typeface="Times New Roman" pitchFamily="18" charset="0"/>
              <a:cs typeface="Times New Roman" pitchFamily="18" charset="0"/>
            </a:endParaRPr>
          </a:p>
          <a:p>
            <a:pPr marL="342900" indent="-342900">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Issue the </a:t>
            </a:r>
            <a:r>
              <a:rPr lang="en-US" sz="2000" dirty="0" err="1" smtClean="0">
                <a:latin typeface="Times New Roman" pitchFamily="18" charset="0"/>
                <a:cs typeface="Times New Roman" pitchFamily="18" charset="0"/>
              </a:rPr>
              <a:t>df</a:t>
            </a:r>
            <a:r>
              <a:rPr lang="en-US" sz="2000" dirty="0" smtClean="0">
                <a:latin typeface="Times New Roman" pitchFamily="18" charset="0"/>
                <a:cs typeface="Times New Roman" pitchFamily="18" charset="0"/>
              </a:rPr>
              <a:t> command to display mounted file systems.</a:t>
            </a:r>
            <a:endParaRPr lang="en-US" sz="2000" dirty="0">
              <a:latin typeface="Times New Roman" pitchFamily="18" charset="0"/>
              <a:cs typeface="Times New Roman" pitchFamily="18" charset="0"/>
            </a:endParaRPr>
          </a:p>
        </p:txBody>
      </p:sp>
      <p:sp>
        <p:nvSpPr>
          <p:cNvPr id="7" name="TextBox 6"/>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2355836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26</a:t>
            </a:fld>
            <a:endParaRPr lang="en-IN" dirty="0"/>
          </a:p>
        </p:txBody>
      </p:sp>
      <p:sp>
        <p:nvSpPr>
          <p:cNvPr id="6" name="Rectangle 5"/>
          <p:cNvSpPr/>
          <p:nvPr/>
        </p:nvSpPr>
        <p:spPr>
          <a:xfrm>
            <a:off x="621260" y="1260277"/>
            <a:ext cx="4456669" cy="461665"/>
          </a:xfrm>
          <a:prstGeom prst="rect">
            <a:avLst/>
          </a:prstGeom>
        </p:spPr>
        <p:txBody>
          <a:bodyPr wrap="none">
            <a:spAutoFit/>
          </a:bodyPr>
          <a:lstStyle/>
          <a:p>
            <a:r>
              <a:rPr lang="en-US" sz="2400" b="1" dirty="0" smtClean="0">
                <a:solidFill>
                  <a:schemeClr val="accent2">
                    <a:lumMod val="50000"/>
                  </a:schemeClr>
                </a:solidFill>
                <a:latin typeface="Times New Roman" pitchFamily="18" charset="0"/>
                <a:cs typeface="Times New Roman" pitchFamily="18" charset="0"/>
              </a:rPr>
              <a:t>  Reverting to an ext2 </a:t>
            </a:r>
            <a:r>
              <a:rPr lang="en-US" sz="2400" b="1" dirty="0" err="1" smtClean="0">
                <a:solidFill>
                  <a:schemeClr val="accent2">
                    <a:lumMod val="50000"/>
                  </a:schemeClr>
                </a:solidFill>
                <a:latin typeface="Times New Roman" pitchFamily="18" charset="0"/>
                <a:cs typeface="Times New Roman" pitchFamily="18" charset="0"/>
              </a:rPr>
              <a:t>Filesystem</a:t>
            </a:r>
            <a:endParaRPr lang="en-US" sz="2400" dirty="0">
              <a:solidFill>
                <a:schemeClr val="accent2">
                  <a:lumMod val="50000"/>
                </a:schemeClr>
              </a:solidFill>
              <a:latin typeface="Times New Roman" pitchFamily="18" charset="0"/>
              <a:cs typeface="Times New Roman" pitchFamily="18" charset="0"/>
            </a:endParaRPr>
          </a:p>
        </p:txBody>
      </p:sp>
      <p:sp>
        <p:nvSpPr>
          <p:cNvPr id="7" name="Rectangle 6"/>
          <p:cNvSpPr/>
          <p:nvPr/>
        </p:nvSpPr>
        <p:spPr>
          <a:xfrm>
            <a:off x="616444" y="2078455"/>
            <a:ext cx="10218057" cy="1883657"/>
          </a:xfrm>
          <a:prstGeom prst="rect">
            <a:avLst/>
          </a:prstGeom>
        </p:spPr>
        <p:txBody>
          <a:bodyPr wrap="square">
            <a:spAutoFit/>
          </a:bodyPr>
          <a:lstStyle/>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In order to revert to an ext2 file system, use the following procedure.</a:t>
            </a:r>
          </a:p>
          <a:p>
            <a:pPr marL="342900" indent="-342900" algn="just">
              <a:lnSpc>
                <a:spcPct val="150000"/>
              </a:lnSpc>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For simplicity, the sample commands in this section use the following value for the block device:</a:t>
            </a:r>
            <a:endParaRPr lang="en-US" sz="2000" dirty="0">
              <a:latin typeface="Times New Roman" pitchFamily="18" charset="0"/>
              <a:cs typeface="Times New Roman" pitchFamily="18" charset="0"/>
            </a:endParaRPr>
          </a:p>
        </p:txBody>
      </p:sp>
      <p:sp>
        <p:nvSpPr>
          <p:cNvPr id="9" name="Rectangle 8"/>
          <p:cNvSpPr/>
          <p:nvPr/>
        </p:nvSpPr>
        <p:spPr>
          <a:xfrm>
            <a:off x="1869862" y="3918515"/>
            <a:ext cx="5526451" cy="400110"/>
          </a:xfrm>
          <a:prstGeom prst="rect">
            <a:avLst/>
          </a:prstGeom>
        </p:spPr>
        <p:txBody>
          <a:bodyPr wrap="square">
            <a:spAutoFit/>
          </a:bodyPr>
          <a:lstStyle/>
          <a:p>
            <a:r>
              <a:rPr lang="en-US" sz="2000" b="1" dirty="0" smtClean="0">
                <a:latin typeface="Times New Roman" pitchFamily="18" charset="0"/>
                <a:cs typeface="Times New Roman" pitchFamily="18" charset="0"/>
              </a:rPr>
              <a:t>/dev/</a:t>
            </a:r>
            <a:r>
              <a:rPr lang="en-US" sz="2000" b="1" dirty="0" err="1" smtClean="0">
                <a:latin typeface="Times New Roman" pitchFamily="18" charset="0"/>
                <a:cs typeface="Times New Roman" pitchFamily="18" charset="0"/>
              </a:rPr>
              <a:t>mapper</a:t>
            </a:r>
            <a:r>
              <a:rPr lang="en-US" sz="2000" b="1" dirty="0" smtClean="0">
                <a:latin typeface="Times New Roman" pitchFamily="18" charset="0"/>
                <a:cs typeface="Times New Roman" pitchFamily="18" charset="0"/>
              </a:rPr>
              <a:t>/VolGroup00-LogVol02</a:t>
            </a:r>
          </a:p>
        </p:txBody>
      </p:sp>
      <p:sp>
        <p:nvSpPr>
          <p:cNvPr id="10" name="TextBox 9"/>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2355836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27</a:t>
            </a:fld>
            <a:endParaRPr lang="en-IN" dirty="0"/>
          </a:p>
        </p:txBody>
      </p:sp>
      <p:sp>
        <p:nvSpPr>
          <p:cNvPr id="6" name="Rectangle 5"/>
          <p:cNvSpPr/>
          <p:nvPr/>
        </p:nvSpPr>
        <p:spPr>
          <a:xfrm>
            <a:off x="623915" y="1243015"/>
            <a:ext cx="10201600" cy="4739759"/>
          </a:xfrm>
          <a:prstGeom prst="rect">
            <a:avLst/>
          </a:prstGeom>
        </p:spPr>
        <p:txBody>
          <a:bodyPr wrap="square">
            <a:spAutoFit/>
          </a:bodyPr>
          <a:lstStyle/>
          <a:p>
            <a:r>
              <a:rPr lang="en-US" sz="2400" b="1" dirty="0" smtClean="0">
                <a:solidFill>
                  <a:schemeClr val="accent2">
                    <a:lumMod val="50000"/>
                  </a:schemeClr>
                </a:solidFill>
                <a:latin typeface="Times New Roman" pitchFamily="18" charset="0"/>
                <a:cs typeface="Times New Roman" pitchFamily="18" charset="0"/>
              </a:rPr>
              <a:t>  Revert from ext3 to ext2</a:t>
            </a:r>
          </a:p>
          <a:p>
            <a:endParaRPr lang="en-US" b="1" dirty="0" smtClean="0"/>
          </a:p>
          <a:p>
            <a:pPr indent="509588" algn="just">
              <a:lnSpc>
                <a:spcPct val="150000"/>
              </a:lnSpc>
            </a:pPr>
            <a:r>
              <a:rPr lang="en-US" sz="2000" dirty="0" smtClean="0">
                <a:solidFill>
                  <a:schemeClr val="accent2">
                    <a:lumMod val="50000"/>
                  </a:schemeClr>
                </a:solidFill>
                <a:latin typeface="Times New Roman" pitchFamily="18" charset="0"/>
                <a:cs typeface="Times New Roman" pitchFamily="18" charset="0"/>
              </a:rPr>
              <a:t>1. </a:t>
            </a:r>
            <a:r>
              <a:rPr lang="en-US" sz="2000" dirty="0" err="1" smtClean="0">
                <a:latin typeface="Times New Roman" pitchFamily="18" charset="0"/>
                <a:cs typeface="Times New Roman" pitchFamily="18" charset="0"/>
              </a:rPr>
              <a:t>Unmount</a:t>
            </a:r>
            <a:r>
              <a:rPr lang="en-US" sz="2000" dirty="0" smtClean="0">
                <a:latin typeface="Times New Roman" pitchFamily="18" charset="0"/>
                <a:cs typeface="Times New Roman" pitchFamily="18" charset="0"/>
              </a:rPr>
              <a:t> the partition by logging in as root and typing:</a:t>
            </a:r>
          </a:p>
          <a:p>
            <a:pPr indent="509588" algn="just">
              <a:lnSpc>
                <a:spcPct val="150000"/>
              </a:lnSpc>
            </a:pP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umount</a:t>
            </a:r>
            <a:r>
              <a:rPr lang="en-US" sz="2000" b="1"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/dev/mapper/VolGroup00-LogVol02</a:t>
            </a:r>
          </a:p>
          <a:p>
            <a:pPr indent="509588" algn="just">
              <a:lnSpc>
                <a:spcPct val="150000"/>
              </a:lnSpc>
            </a:pPr>
            <a:endParaRPr lang="en-US" sz="2000" b="1" i="1" dirty="0" smtClean="0">
              <a:latin typeface="Times New Roman" pitchFamily="18" charset="0"/>
              <a:cs typeface="Times New Roman" pitchFamily="18" charset="0"/>
            </a:endParaRPr>
          </a:p>
          <a:p>
            <a:pPr indent="509588" algn="just">
              <a:lnSpc>
                <a:spcPct val="150000"/>
              </a:lnSpc>
            </a:pPr>
            <a:r>
              <a:rPr lang="en-US" sz="2000" dirty="0" smtClean="0">
                <a:solidFill>
                  <a:schemeClr val="accent2">
                    <a:lumMod val="50000"/>
                  </a:schemeClr>
                </a:solidFill>
                <a:latin typeface="Times New Roman" pitchFamily="18" charset="0"/>
                <a:cs typeface="Times New Roman" pitchFamily="18" charset="0"/>
              </a:rPr>
              <a:t>2. </a:t>
            </a:r>
            <a:r>
              <a:rPr lang="en-US" sz="2000" dirty="0" smtClean="0">
                <a:latin typeface="Times New Roman" pitchFamily="18" charset="0"/>
                <a:cs typeface="Times New Roman" pitchFamily="18" charset="0"/>
              </a:rPr>
              <a:t>Change the file system type to ext2 by typing the following command:</a:t>
            </a:r>
          </a:p>
          <a:p>
            <a:pPr indent="509588" algn="just">
              <a:lnSpc>
                <a:spcPct val="150000"/>
              </a:lnSpc>
            </a:pPr>
            <a:r>
              <a:rPr lang="en-US" sz="2000" b="1" dirty="0" smtClean="0">
                <a:latin typeface="Times New Roman" pitchFamily="18" charset="0"/>
                <a:cs typeface="Times New Roman" pitchFamily="18" charset="0"/>
              </a:rPr>
              <a:t>		# tune2fs -O ^</a:t>
            </a:r>
            <a:r>
              <a:rPr lang="en-US" sz="2000" b="1" dirty="0" err="1" smtClean="0">
                <a:latin typeface="Times New Roman" pitchFamily="18" charset="0"/>
                <a:cs typeface="Times New Roman" pitchFamily="18" charset="0"/>
              </a:rPr>
              <a:t>has_journal</a:t>
            </a:r>
            <a:r>
              <a:rPr lang="en-US" sz="2000" b="1"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/dev/mapper/VolGroup00-LogVol02</a:t>
            </a:r>
          </a:p>
          <a:p>
            <a:pPr indent="509588" algn="just">
              <a:lnSpc>
                <a:spcPct val="150000"/>
              </a:lnSpc>
            </a:pPr>
            <a:endParaRPr lang="en-US" sz="2000" b="1" i="1" dirty="0" smtClean="0">
              <a:latin typeface="Times New Roman" pitchFamily="18" charset="0"/>
              <a:cs typeface="Times New Roman" pitchFamily="18" charset="0"/>
            </a:endParaRPr>
          </a:p>
          <a:p>
            <a:pPr indent="509588" algn="just">
              <a:lnSpc>
                <a:spcPct val="150000"/>
              </a:lnSpc>
            </a:pPr>
            <a:r>
              <a:rPr lang="en-US" sz="2000" dirty="0" smtClean="0">
                <a:solidFill>
                  <a:schemeClr val="accent2">
                    <a:lumMod val="50000"/>
                  </a:schemeClr>
                </a:solidFill>
                <a:latin typeface="Times New Roman" pitchFamily="18" charset="0"/>
                <a:cs typeface="Times New Roman" pitchFamily="18" charset="0"/>
              </a:rPr>
              <a:t>3. </a:t>
            </a:r>
            <a:r>
              <a:rPr lang="en-US" sz="2000" dirty="0" smtClean="0">
                <a:latin typeface="Times New Roman" pitchFamily="18" charset="0"/>
                <a:cs typeface="Times New Roman" pitchFamily="18" charset="0"/>
              </a:rPr>
              <a:t>Check the partition for errors by typing the following command:</a:t>
            </a:r>
            <a:endParaRPr lang="en-US" sz="2000" b="1" dirty="0" smtClean="0">
              <a:latin typeface="Times New Roman" pitchFamily="18" charset="0"/>
              <a:cs typeface="Times New Roman" pitchFamily="18" charset="0"/>
            </a:endParaRPr>
          </a:p>
          <a:p>
            <a:pPr indent="509588" algn="just">
              <a:lnSpc>
                <a:spcPct val="150000"/>
              </a:lnSpc>
            </a:pPr>
            <a:r>
              <a:rPr lang="en-US" sz="2000" b="1" dirty="0" smtClean="0">
                <a:latin typeface="Times New Roman" pitchFamily="18" charset="0"/>
                <a:cs typeface="Times New Roman" pitchFamily="18" charset="0"/>
              </a:rPr>
              <a:t>		# e2fsck -y </a:t>
            </a:r>
            <a:r>
              <a:rPr lang="en-US" sz="2000" b="1" i="1" dirty="0" smtClean="0">
                <a:latin typeface="Times New Roman" pitchFamily="18" charset="0"/>
                <a:cs typeface="Times New Roman" pitchFamily="18" charset="0"/>
              </a:rPr>
              <a:t>/dev/mapper/VolGroup00-LogVol02</a:t>
            </a:r>
          </a:p>
          <a:p>
            <a:endParaRPr lang="en-US" sz="2000" dirty="0" smtClean="0"/>
          </a:p>
        </p:txBody>
      </p:sp>
      <p:sp>
        <p:nvSpPr>
          <p:cNvPr id="7" name="TextBox 6"/>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2355836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28</a:t>
            </a:fld>
            <a:endParaRPr lang="en-IN" dirty="0"/>
          </a:p>
        </p:txBody>
      </p:sp>
      <p:sp>
        <p:nvSpPr>
          <p:cNvPr id="6" name="Rectangle 5"/>
          <p:cNvSpPr/>
          <p:nvPr/>
        </p:nvSpPr>
        <p:spPr>
          <a:xfrm>
            <a:off x="623915" y="1209599"/>
            <a:ext cx="10029372" cy="1015663"/>
          </a:xfrm>
          <a:prstGeom prst="rect">
            <a:avLst/>
          </a:prstGeom>
        </p:spPr>
        <p:txBody>
          <a:bodyPr wrap="square">
            <a:spAutoFit/>
          </a:bodyPr>
          <a:lstStyle/>
          <a:p>
            <a:pPr indent="465138" algn="just">
              <a:lnSpc>
                <a:spcPct val="150000"/>
              </a:lnSpc>
            </a:pPr>
            <a:r>
              <a:rPr lang="en-US" sz="2000" dirty="0" smtClean="0">
                <a:solidFill>
                  <a:schemeClr val="accent2">
                    <a:lumMod val="50000"/>
                  </a:schemeClr>
                </a:solidFill>
                <a:latin typeface="Times New Roman" pitchFamily="18" charset="0"/>
                <a:cs typeface="Times New Roman" pitchFamily="18" charset="0"/>
              </a:rPr>
              <a:t>4. </a:t>
            </a:r>
            <a:r>
              <a:rPr lang="en-US" sz="2000" dirty="0" smtClean="0">
                <a:latin typeface="Times New Roman" pitchFamily="18" charset="0"/>
                <a:cs typeface="Times New Roman" pitchFamily="18" charset="0"/>
              </a:rPr>
              <a:t>Then mount the partition again as ext2 file system by typing:</a:t>
            </a:r>
          </a:p>
          <a:p>
            <a:pPr indent="1708150" algn="just">
              <a:lnSpc>
                <a:spcPct val="150000"/>
              </a:lnSpc>
            </a:pPr>
            <a:r>
              <a:rPr lang="en-US" sz="2000" b="1" dirty="0" smtClean="0">
                <a:latin typeface="Times New Roman" pitchFamily="18" charset="0"/>
                <a:cs typeface="Times New Roman" pitchFamily="18" charset="0"/>
              </a:rPr>
              <a:t># mount -t ext2 </a:t>
            </a:r>
            <a:r>
              <a:rPr lang="en-US" sz="2000" b="1" i="1" dirty="0" smtClean="0">
                <a:latin typeface="Times New Roman" pitchFamily="18" charset="0"/>
                <a:cs typeface="Times New Roman" pitchFamily="18" charset="0"/>
              </a:rPr>
              <a:t>/dev/mapper/VolGroup00-LogVol02 /mount/point</a:t>
            </a:r>
          </a:p>
        </p:txBody>
      </p:sp>
      <p:sp>
        <p:nvSpPr>
          <p:cNvPr id="7" name="Rectangle 6"/>
          <p:cNvSpPr/>
          <p:nvPr/>
        </p:nvSpPr>
        <p:spPr>
          <a:xfrm>
            <a:off x="623915" y="2533756"/>
            <a:ext cx="10804697" cy="1938992"/>
          </a:xfrm>
          <a:prstGeom prst="rect">
            <a:avLst/>
          </a:prstGeom>
        </p:spPr>
        <p:txBody>
          <a:bodyPr wrap="square">
            <a:spAutoFit/>
          </a:bodyPr>
          <a:lstStyle/>
          <a:p>
            <a:pPr marL="465138" indent="-465138" algn="just">
              <a:lnSpc>
                <a:spcPct val="150000"/>
              </a:lnSpc>
              <a:buClr>
                <a:schemeClr val="accent2">
                  <a:lumMod val="50000"/>
                </a:schemeClr>
              </a:buClr>
              <a:buFont typeface="Wingdings" panose="05000000000000000000" pitchFamily="2" charset="2"/>
              <a:buChar char="Ø"/>
            </a:pPr>
            <a:r>
              <a:rPr lang="en-US" sz="2000" dirty="0">
                <a:latin typeface="Times New Roman" pitchFamily="18" charset="0"/>
                <a:cs typeface="Times New Roman" pitchFamily="18" charset="0"/>
              </a:rPr>
              <a:t>In the above command, replace /mount/point with the mount point of the partition.</a:t>
            </a:r>
          </a:p>
          <a:p>
            <a:pPr marL="465138" indent="-465138" algn="just">
              <a:lnSpc>
                <a:spcPct val="150000"/>
              </a:lnSpc>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465138" indent="-465138"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To permanently change the partition to ext2, remember to update the </a:t>
            </a:r>
            <a:r>
              <a:rPr lang="en-US" sz="2000" b="1" dirty="0" smtClean="0">
                <a:latin typeface="Times New Roman" pitchFamily="18" charset="0"/>
                <a:cs typeface="Times New Roman" pitchFamily="18" charset="0"/>
              </a:rPr>
              <a:t>/etc/</a:t>
            </a:r>
            <a:r>
              <a:rPr lang="en-US" sz="2000" b="1" dirty="0" err="1" smtClean="0">
                <a:latin typeface="Times New Roman" pitchFamily="18" charset="0"/>
                <a:cs typeface="Times New Roman" pitchFamily="18" charset="0"/>
              </a:rPr>
              <a:t>fstab</a:t>
            </a:r>
            <a:r>
              <a:rPr lang="en-US" sz="2000" b="1" dirty="0" smtClean="0">
                <a:latin typeface="Times New Roman" pitchFamily="18" charset="0"/>
                <a:cs typeface="Times New Roman" pitchFamily="18" charset="0"/>
              </a:rPr>
              <a:t> file, </a:t>
            </a:r>
            <a:r>
              <a:rPr lang="en-US" sz="2000" dirty="0" smtClean="0">
                <a:latin typeface="Times New Roman" pitchFamily="18" charset="0"/>
                <a:cs typeface="Times New Roman" pitchFamily="18" charset="0"/>
              </a:rPr>
              <a:t>otherwise it will revert back after booting.</a:t>
            </a:r>
            <a:endParaRPr lang="en-US" sz="2000" dirty="0">
              <a:latin typeface="Times New Roman" pitchFamily="18" charset="0"/>
              <a:cs typeface="Times New Roman" pitchFamily="18" charset="0"/>
            </a:endParaRPr>
          </a:p>
        </p:txBody>
      </p:sp>
      <p:sp>
        <p:nvSpPr>
          <p:cNvPr id="8" name="TextBox 7"/>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2355836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29</a:t>
            </a:fld>
            <a:endParaRPr lang="en-IN" dirty="0"/>
          </a:p>
        </p:txBody>
      </p:sp>
      <p:sp>
        <p:nvSpPr>
          <p:cNvPr id="6" name="Rectangle 5"/>
          <p:cNvSpPr/>
          <p:nvPr/>
        </p:nvSpPr>
        <p:spPr>
          <a:xfrm>
            <a:off x="623915" y="1264203"/>
            <a:ext cx="3981411" cy="461665"/>
          </a:xfrm>
          <a:prstGeom prst="rect">
            <a:avLst/>
          </a:prstGeom>
        </p:spPr>
        <p:txBody>
          <a:bodyPr wrap="none">
            <a:spAutoFit/>
          </a:bodyPr>
          <a:lstStyle/>
          <a:p>
            <a:r>
              <a:rPr lang="en-US" sz="2400" b="1" dirty="0" smtClean="0">
                <a:solidFill>
                  <a:schemeClr val="accent2">
                    <a:lumMod val="50000"/>
                  </a:schemeClr>
                </a:solidFill>
                <a:latin typeface="Times New Roman" pitchFamily="18" charset="0"/>
                <a:cs typeface="Times New Roman" pitchFamily="18" charset="0"/>
              </a:rPr>
              <a:t>  Creating an ext4 </a:t>
            </a:r>
            <a:r>
              <a:rPr lang="en-US" sz="2400" b="1" dirty="0" err="1" smtClean="0">
                <a:solidFill>
                  <a:schemeClr val="accent2">
                    <a:lumMod val="50000"/>
                  </a:schemeClr>
                </a:solidFill>
                <a:latin typeface="Times New Roman" pitchFamily="18" charset="0"/>
                <a:cs typeface="Times New Roman" pitchFamily="18" charset="0"/>
              </a:rPr>
              <a:t>Filesystem</a:t>
            </a:r>
            <a:endParaRPr lang="en-US" sz="2400" dirty="0">
              <a:solidFill>
                <a:schemeClr val="accent2">
                  <a:lumMod val="50000"/>
                </a:schemeClr>
              </a:solidFill>
              <a:latin typeface="Times New Roman" pitchFamily="18" charset="0"/>
              <a:cs typeface="Times New Roman" pitchFamily="18" charset="0"/>
            </a:endParaRPr>
          </a:p>
        </p:txBody>
      </p:sp>
      <p:sp>
        <p:nvSpPr>
          <p:cNvPr id="7" name="Rectangle 6"/>
          <p:cNvSpPr/>
          <p:nvPr/>
        </p:nvSpPr>
        <p:spPr>
          <a:xfrm>
            <a:off x="623915" y="2123378"/>
            <a:ext cx="10014858" cy="3785652"/>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To create an ext4 file system, use the following command:</a:t>
            </a:r>
          </a:p>
          <a:p>
            <a:pPr algn="just">
              <a:lnSpc>
                <a:spcPct val="150000"/>
              </a:lnSpc>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mkfs.ext4 </a:t>
            </a:r>
            <a:r>
              <a:rPr lang="en-US" sz="2000" b="1" i="1" dirty="0" err="1" smtClean="0">
                <a:latin typeface="Times New Roman" pitchFamily="18" charset="0"/>
                <a:cs typeface="Times New Roman" pitchFamily="18" charset="0"/>
              </a:rPr>
              <a:t>block_device</a:t>
            </a:r>
            <a:endParaRPr lang="en-US" sz="2000" b="1" i="1" dirty="0" smtClean="0">
              <a:latin typeface="Times New Roman" pitchFamily="18" charset="0"/>
              <a:cs typeface="Times New Roman" pitchFamily="18" charset="0"/>
            </a:endParaRPr>
          </a:p>
          <a:p>
            <a:pPr marL="1206500" indent="-457200" algn="just">
              <a:lnSpc>
                <a:spcPct val="150000"/>
              </a:lnSpc>
              <a:buClr>
                <a:schemeClr val="accent2">
                  <a:lumMod val="50000"/>
                </a:schemeClr>
              </a:buClr>
              <a:buAutoNum type="arabicPeriod"/>
            </a:pPr>
            <a:r>
              <a:rPr lang="en-US" sz="2000" dirty="0" smtClean="0">
                <a:latin typeface="Times New Roman" pitchFamily="18" charset="0"/>
                <a:cs typeface="Times New Roman" pitchFamily="18" charset="0"/>
              </a:rPr>
              <a:t>Replace </a:t>
            </a:r>
            <a:r>
              <a:rPr lang="en-US" sz="2000" dirty="0" err="1" smtClean="0">
                <a:latin typeface="Times New Roman" pitchFamily="18" charset="0"/>
                <a:cs typeface="Times New Roman" pitchFamily="18" charset="0"/>
              </a:rPr>
              <a:t>block_device</a:t>
            </a:r>
            <a:r>
              <a:rPr lang="en-US" sz="2000" dirty="0" smtClean="0">
                <a:latin typeface="Times New Roman" pitchFamily="18" charset="0"/>
                <a:cs typeface="Times New Roman" pitchFamily="18" charset="0"/>
              </a:rPr>
              <a:t> with the path to a partition or a logical volume. </a:t>
            </a:r>
          </a:p>
          <a:p>
            <a:pPr marL="749300" algn="just">
              <a:lnSpc>
                <a:spcPct val="150000"/>
              </a:lnSpc>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For example,</a:t>
            </a:r>
          </a:p>
          <a:p>
            <a:pPr marL="914400" indent="-165100" algn="just">
              <a:lnSpc>
                <a:spcPct val="150000"/>
              </a:lnSpc>
            </a:pPr>
            <a:r>
              <a:rPr lang="en-US" sz="2000" b="1" dirty="0" smtClean="0">
                <a:latin typeface="Times New Roman" pitchFamily="18" charset="0"/>
                <a:cs typeface="Times New Roman" pitchFamily="18" charset="0"/>
              </a:rPr>
              <a:t>                  /dev/sdb1,</a:t>
            </a:r>
          </a:p>
          <a:p>
            <a:pPr marL="914400" indent="-165100" algn="just">
              <a:lnSpc>
                <a:spcPct val="150000"/>
              </a:lnSpc>
            </a:pP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/dev/disk/by-</a:t>
            </a:r>
            <a:r>
              <a:rPr lang="en-US" sz="2000" b="1" dirty="0" err="1" smtClean="0">
                <a:latin typeface="Times New Roman" pitchFamily="18" charset="0"/>
                <a:cs typeface="Times New Roman" pitchFamily="18" charset="0"/>
              </a:rPr>
              <a:t>uuid</a:t>
            </a:r>
            <a:r>
              <a:rPr lang="en-US" sz="2000" b="1" dirty="0" smtClean="0">
                <a:latin typeface="Times New Roman" pitchFamily="18" charset="0"/>
                <a:cs typeface="Times New Roman" pitchFamily="18" charset="0"/>
              </a:rPr>
              <a:t>/05e99ec8-def1-4a5e-8a9d-5945339ceb2a, or</a:t>
            </a:r>
          </a:p>
          <a:p>
            <a:pPr marL="914400" indent="-165100" algn="just">
              <a:lnSpc>
                <a:spcPct val="150000"/>
              </a:lnSpc>
            </a:pPr>
            <a:r>
              <a:rPr lang="en-US" sz="2000" b="1" dirty="0" smtClean="0">
                <a:latin typeface="Times New Roman" pitchFamily="18" charset="0"/>
                <a:cs typeface="Times New Roman" pitchFamily="18" charset="0"/>
              </a:rPr>
              <a:t>                  /dev/my-</a:t>
            </a:r>
            <a:r>
              <a:rPr lang="en-US" sz="2000" b="1" dirty="0" err="1" smtClean="0">
                <a:latin typeface="Times New Roman" pitchFamily="18" charset="0"/>
                <a:cs typeface="Times New Roman" pitchFamily="18" charset="0"/>
              </a:rPr>
              <a:t>volgroup</a:t>
            </a:r>
            <a:r>
              <a:rPr lang="en-US" sz="2000" b="1" dirty="0" smtClean="0">
                <a:latin typeface="Times New Roman" pitchFamily="18" charset="0"/>
                <a:cs typeface="Times New Roman" pitchFamily="18" charset="0"/>
              </a:rPr>
              <a:t>/my-lv.</a:t>
            </a:r>
          </a:p>
          <a:p>
            <a:pPr marL="914400" indent="-165100" algn="just">
              <a:lnSpc>
                <a:spcPct val="150000"/>
              </a:lnSpc>
            </a:pPr>
            <a:r>
              <a:rPr lang="en-US" sz="2000" dirty="0" smtClean="0">
                <a:solidFill>
                  <a:schemeClr val="accent2">
                    <a:lumMod val="50000"/>
                  </a:schemeClr>
                </a:solidFill>
                <a:latin typeface="Times New Roman" pitchFamily="18" charset="0"/>
                <a:cs typeface="Times New Roman" pitchFamily="18" charset="0"/>
              </a:rPr>
              <a:t>2.  </a:t>
            </a:r>
            <a:r>
              <a:rPr lang="en-US" sz="2000" dirty="0" smtClean="0">
                <a:latin typeface="Times New Roman" pitchFamily="18" charset="0"/>
                <a:cs typeface="Times New Roman" pitchFamily="18" charset="0"/>
              </a:rPr>
              <a:t>In general, the default options are optimal for most usage scenarios.</a:t>
            </a:r>
            <a:endParaRPr lang="en-US" sz="2000" dirty="0">
              <a:latin typeface="Times New Roman" pitchFamily="18" charset="0"/>
              <a:cs typeface="Times New Roman" pitchFamily="18" charset="0"/>
            </a:endParaRPr>
          </a:p>
        </p:txBody>
      </p:sp>
      <p:sp>
        <p:nvSpPr>
          <p:cNvPr id="8" name="TextBox 7"/>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898775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a:t>
            </a:fld>
            <a:endParaRPr lang="en-IN" dirty="0"/>
          </a:p>
        </p:txBody>
      </p:sp>
      <p:sp>
        <p:nvSpPr>
          <p:cNvPr id="7" name="Rectangle 6"/>
          <p:cNvSpPr/>
          <p:nvPr/>
        </p:nvSpPr>
        <p:spPr>
          <a:xfrm>
            <a:off x="612133" y="1315930"/>
            <a:ext cx="10978853" cy="3939540"/>
          </a:xfrm>
          <a:prstGeom prst="rect">
            <a:avLst/>
          </a:prstGeom>
        </p:spPr>
        <p:txBody>
          <a:bodyPr wrap="square">
            <a:spAutoFit/>
          </a:bodyPr>
          <a:lstStyle/>
          <a:p>
            <a:pPr algn="just"/>
            <a:r>
              <a:rPr lang="en-US" sz="2000" b="1" dirty="0" smtClean="0">
                <a:latin typeface="Times New Roman" pitchFamily="18" charset="0"/>
                <a:cs typeface="Times New Roman" pitchFamily="18" charset="0"/>
              </a:rPr>
              <a:t>LVM</a:t>
            </a:r>
            <a:r>
              <a:rPr lang="en-US" sz="2000" dirty="0" smtClean="0">
                <a:latin typeface="Times New Roman" pitchFamily="18" charset="0"/>
                <a:cs typeface="Times New Roman" pitchFamily="18" charset="0"/>
              </a:rPr>
              <a:t> brings flexibility only based on partitions:</a:t>
            </a:r>
          </a:p>
          <a:p>
            <a:pPr marL="342900" indent="-342900" algn="just">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Y</a:t>
            </a:r>
            <a:r>
              <a:rPr lang="en-US" sz="2000" dirty="0" smtClean="0">
                <a:latin typeface="Times New Roman" pitchFamily="18" charset="0"/>
                <a:cs typeface="Times New Roman" pitchFamily="18" charset="0"/>
              </a:rPr>
              <a:t>ou can easily increase the size of a logical volume if you have got some space available in the associated volume group.</a:t>
            </a:r>
          </a:p>
          <a:p>
            <a:pPr marL="342900" indent="-342900" algn="just">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I</a:t>
            </a:r>
            <a:r>
              <a:rPr lang="en-US" sz="2000" dirty="0" smtClean="0">
                <a:latin typeface="Times New Roman" pitchFamily="18" charset="0"/>
                <a:cs typeface="Times New Roman" pitchFamily="18" charset="0"/>
              </a:rPr>
              <a:t>f you do not have any available space anymore, you can add a new disk as a physical volume, add it to the volume group and increase the size of your logical volume: the logical volume will span two or more disks without any additional operations.</a:t>
            </a:r>
          </a:p>
          <a:p>
            <a:pPr marL="342900" indent="-342900" algn="just">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C</a:t>
            </a:r>
            <a:r>
              <a:rPr lang="en-US" sz="2000" dirty="0" smtClean="0">
                <a:latin typeface="Times New Roman" pitchFamily="18" charset="0"/>
                <a:cs typeface="Times New Roman" pitchFamily="18" charset="0"/>
              </a:rPr>
              <a:t>reating or extending logical volumes do not require any downtime.</a:t>
            </a:r>
            <a:endParaRPr lang="en-US" sz="2000" dirty="0">
              <a:latin typeface="Times New Roman" pitchFamily="18" charset="0"/>
              <a:cs typeface="Times New Roman" pitchFamily="18" charset="0"/>
            </a:endParaRPr>
          </a:p>
        </p:txBody>
      </p:sp>
      <p:sp>
        <p:nvSpPr>
          <p:cNvPr id="5" name="TextBox 4"/>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3487052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30</a:t>
            </a:fld>
            <a:endParaRPr lang="en-IN" dirty="0"/>
          </a:p>
        </p:txBody>
      </p:sp>
      <p:sp>
        <p:nvSpPr>
          <p:cNvPr id="15" name="Rectangle 14"/>
          <p:cNvSpPr/>
          <p:nvPr/>
        </p:nvSpPr>
        <p:spPr>
          <a:xfrm>
            <a:off x="623915" y="1225563"/>
            <a:ext cx="10987314" cy="4431983"/>
          </a:xfrm>
          <a:prstGeom prst="rect">
            <a:avLst/>
          </a:prstGeom>
        </p:spPr>
        <p:txBody>
          <a:bodyPr wrap="square">
            <a:spAutoFit/>
          </a:bodyPr>
          <a:lstStyle/>
          <a:p>
            <a:r>
              <a:rPr lang="en-US" sz="2400" b="1" dirty="0" smtClean="0">
                <a:solidFill>
                  <a:schemeClr val="accent2">
                    <a:lumMod val="50000"/>
                  </a:schemeClr>
                </a:solidFill>
                <a:latin typeface="Times New Roman" pitchFamily="18" charset="0"/>
                <a:cs typeface="Times New Roman" pitchFamily="18" charset="0"/>
              </a:rPr>
              <a:t>  Configuring UUID</a:t>
            </a:r>
          </a:p>
          <a:p>
            <a:endParaRPr lang="en-US" b="1" dirty="0" smtClean="0"/>
          </a:p>
          <a:p>
            <a:pPr>
              <a:lnSpc>
                <a:spcPct val="150000"/>
              </a:lnSpc>
            </a:pPr>
            <a:r>
              <a:rPr lang="en-US" sz="2000" dirty="0" smtClean="0">
                <a:latin typeface="Times New Roman" pitchFamily="18" charset="0"/>
                <a:cs typeface="Times New Roman" pitchFamily="18" charset="0"/>
              </a:rPr>
              <a:t>It is also possible to set a specific UUID for a file system. To specify a UUID when creating a file system, use the </a:t>
            </a:r>
            <a:r>
              <a:rPr lang="en-US" sz="2000" b="1" dirty="0" smtClean="0">
                <a:latin typeface="Times New Roman" pitchFamily="18" charset="0"/>
                <a:cs typeface="Times New Roman" pitchFamily="18" charset="0"/>
              </a:rPr>
              <a:t>-U option</a:t>
            </a:r>
            <a:r>
              <a:rPr lang="en-US" sz="2000" dirty="0" smtClean="0">
                <a:latin typeface="Times New Roman" pitchFamily="18" charset="0"/>
                <a:cs typeface="Times New Roman" pitchFamily="18" charset="0"/>
              </a:rPr>
              <a:t>:</a:t>
            </a:r>
          </a:p>
          <a:p>
            <a:pPr>
              <a:lnSpc>
                <a:spcPct val="150000"/>
              </a:lnSpc>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mkfs.ext4 -U </a:t>
            </a:r>
            <a:r>
              <a:rPr lang="en-US" sz="2000" b="1" i="1" dirty="0" smtClean="0">
                <a:latin typeface="Times New Roman" pitchFamily="18" charset="0"/>
                <a:cs typeface="Times New Roman" pitchFamily="18" charset="0"/>
              </a:rPr>
              <a:t>UUID device</a:t>
            </a:r>
          </a:p>
          <a:p>
            <a:pPr marL="800100" lvl="1" indent="-342900">
              <a:lnSpc>
                <a:spcPct val="150000"/>
              </a:lnSpc>
              <a:buClr>
                <a:schemeClr val="accent2">
                  <a:lumMod val="50000"/>
                </a:schemeClr>
              </a:buClr>
              <a:buAutoNum type="arabicPeriod"/>
            </a:pPr>
            <a:r>
              <a:rPr lang="en-US" sz="2000" dirty="0" smtClean="0">
                <a:latin typeface="Times New Roman" pitchFamily="18" charset="0"/>
                <a:cs typeface="Times New Roman" pitchFamily="18" charset="0"/>
              </a:rPr>
              <a:t>Replace UUID with the UUID you want to set: for example, </a:t>
            </a:r>
            <a:r>
              <a:rPr lang="en-US" sz="2000" b="1" dirty="0" smtClean="0">
                <a:latin typeface="Times New Roman" pitchFamily="18" charset="0"/>
                <a:cs typeface="Times New Roman" pitchFamily="18" charset="0"/>
              </a:rPr>
              <a:t>7cd65de3-e0be-41d9-b66d-96d749c02da7.</a:t>
            </a:r>
          </a:p>
          <a:p>
            <a:pPr marL="800100" lvl="1" indent="-342900">
              <a:lnSpc>
                <a:spcPct val="150000"/>
              </a:lnSpc>
              <a:buAutoNum type="arabicPeriod"/>
            </a:pPr>
            <a:endParaRPr lang="en-US" sz="2000" b="1" dirty="0" smtClean="0">
              <a:latin typeface="Times New Roman" pitchFamily="18" charset="0"/>
              <a:cs typeface="Times New Roman" pitchFamily="18" charset="0"/>
            </a:endParaRPr>
          </a:p>
          <a:p>
            <a:pPr marL="800100" lvl="1" indent="-342900">
              <a:lnSpc>
                <a:spcPct val="150000"/>
              </a:lnSpc>
              <a:buClr>
                <a:schemeClr val="accent2">
                  <a:lumMod val="50000"/>
                </a:schemeClr>
              </a:buClr>
              <a:buAutoNum type="arabicPeriod"/>
            </a:pPr>
            <a:r>
              <a:rPr lang="en-US" sz="2000" dirty="0" smtClean="0">
                <a:latin typeface="Times New Roman" pitchFamily="18" charset="0"/>
                <a:cs typeface="Times New Roman" pitchFamily="18" charset="0"/>
              </a:rPr>
              <a:t> Replace device with the path to an ext4 file system to have the UUID added to it: for example, </a:t>
            </a:r>
            <a:r>
              <a:rPr lang="en-US" sz="2000" b="1" dirty="0" smtClean="0">
                <a:latin typeface="Times New Roman" pitchFamily="18" charset="0"/>
                <a:cs typeface="Times New Roman" pitchFamily="18" charset="0"/>
              </a:rPr>
              <a:t>	/dev/sda8</a:t>
            </a:r>
            <a:r>
              <a:rPr lang="en-US" sz="2000" b="1" dirty="0" smtClean="0"/>
              <a:t>.</a:t>
            </a:r>
            <a:endParaRPr lang="en-US" sz="2000" b="1" dirty="0"/>
          </a:p>
        </p:txBody>
      </p:sp>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8987759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31</a:t>
            </a:fld>
            <a:endParaRPr lang="en-IN" dirty="0"/>
          </a:p>
        </p:txBody>
      </p:sp>
      <p:sp>
        <p:nvSpPr>
          <p:cNvPr id="7" name="TextBox 6"/>
          <p:cNvSpPr txBox="1"/>
          <p:nvPr/>
        </p:nvSpPr>
        <p:spPr>
          <a:xfrm>
            <a:off x="623915" y="1260614"/>
            <a:ext cx="6487885" cy="461665"/>
          </a:xfrm>
          <a:prstGeom prst="rect">
            <a:avLst/>
          </a:prstGeom>
          <a:noFill/>
        </p:spPr>
        <p:txBody>
          <a:bodyPr wrap="square" rtlCol="0">
            <a:spAutoFit/>
          </a:bodyPr>
          <a:lstStyle/>
          <a:p>
            <a:r>
              <a:rPr lang="en-US" sz="2400" b="1" dirty="0" smtClean="0">
                <a:solidFill>
                  <a:schemeClr val="accent2">
                    <a:lumMod val="50000"/>
                  </a:schemeClr>
                </a:solidFill>
                <a:latin typeface="Times New Roman" pitchFamily="18" charset="0"/>
                <a:cs typeface="Times New Roman" pitchFamily="18" charset="0"/>
              </a:rPr>
              <a:t>  Mounting an ext4 File System</a:t>
            </a:r>
            <a:endParaRPr lang="en-US" sz="2400" b="1" dirty="0">
              <a:solidFill>
                <a:schemeClr val="accent2">
                  <a:lumMod val="50000"/>
                </a:schemeClr>
              </a:solidFill>
              <a:latin typeface="Times New Roman" pitchFamily="18" charset="0"/>
              <a:cs typeface="Times New Roman" pitchFamily="18" charset="0"/>
            </a:endParaRPr>
          </a:p>
        </p:txBody>
      </p:sp>
      <p:sp>
        <p:nvSpPr>
          <p:cNvPr id="8" name="Rectangle 7"/>
          <p:cNvSpPr/>
          <p:nvPr/>
        </p:nvSpPr>
        <p:spPr>
          <a:xfrm>
            <a:off x="615684" y="1930847"/>
            <a:ext cx="10550696" cy="3884205"/>
          </a:xfrm>
          <a:prstGeom prst="rect">
            <a:avLst/>
          </a:prstGeom>
        </p:spPr>
        <p:txBody>
          <a:bodyPr wrap="square">
            <a:spAutoFit/>
          </a:bodyPr>
          <a:lstStyle/>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An ext4 file system can be mounted with no extra options. For example:</a:t>
            </a:r>
          </a:p>
          <a:p>
            <a:pPr algn="just">
              <a:lnSpc>
                <a:spcPct val="150000"/>
              </a:lnSpc>
              <a:buClr>
                <a:schemeClr val="accent2">
                  <a:lumMod val="50000"/>
                </a:schemeClr>
              </a:buClr>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mount /dev/</a:t>
            </a:r>
            <a:r>
              <a:rPr lang="en-US" sz="2000" b="1" i="1" dirty="0" smtClean="0">
                <a:latin typeface="Times New Roman" pitchFamily="18" charset="0"/>
                <a:cs typeface="Times New Roman" pitchFamily="18" charset="0"/>
              </a:rPr>
              <a:t>device /mount/point</a:t>
            </a:r>
          </a:p>
          <a:p>
            <a:pPr marL="342900" indent="-342900">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ext4 file system also supports several mount options to influence behavior. For example, the </a:t>
            </a:r>
            <a:r>
              <a:rPr lang="en-US" sz="2000" b="1" dirty="0" err="1" smtClean="0">
                <a:latin typeface="Times New Roman" pitchFamily="18" charset="0"/>
                <a:cs typeface="Times New Roman" pitchFamily="18" charset="0"/>
              </a:rPr>
              <a:t>acl</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parameter enables access control lists, while the </a:t>
            </a:r>
            <a:r>
              <a:rPr lang="en-US" sz="2000" b="1" dirty="0" err="1" smtClean="0">
                <a:latin typeface="Times New Roman" pitchFamily="18" charset="0"/>
                <a:cs typeface="Times New Roman" pitchFamily="18" charset="0"/>
              </a:rPr>
              <a:t>user_xattr</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parameter enables user extended attributes. </a:t>
            </a:r>
          </a:p>
          <a:p>
            <a:pPr marL="342900" indent="-342900">
              <a:buClr>
                <a:schemeClr val="accent2">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To enable both options, use their respective parameters with </a:t>
            </a:r>
            <a:r>
              <a:rPr lang="en-US" sz="2000" b="1" dirty="0" smtClean="0">
                <a:latin typeface="Times New Roman" pitchFamily="18" charset="0"/>
                <a:cs typeface="Times New Roman" pitchFamily="18" charset="0"/>
              </a:rPr>
              <a:t>-o, as in:</a:t>
            </a:r>
          </a:p>
          <a:p>
            <a:pPr algn="just">
              <a:lnSpc>
                <a:spcPct val="150000"/>
              </a:lnSpc>
              <a:buClr>
                <a:schemeClr val="accent2">
                  <a:lumMod val="50000"/>
                </a:schemeClr>
              </a:buClr>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mount -o </a:t>
            </a:r>
            <a:r>
              <a:rPr lang="en-US" sz="2000" b="1" dirty="0" err="1" smtClean="0">
                <a:latin typeface="Times New Roman" pitchFamily="18" charset="0"/>
                <a:cs typeface="Times New Roman" pitchFamily="18" charset="0"/>
              </a:rPr>
              <a:t>acl,user_xattr</a:t>
            </a:r>
            <a:r>
              <a:rPr lang="en-US" sz="2000" b="1" dirty="0" smtClean="0">
                <a:latin typeface="Times New Roman" pitchFamily="18" charset="0"/>
                <a:cs typeface="Times New Roman" pitchFamily="18" charset="0"/>
              </a:rPr>
              <a:t> /dev/</a:t>
            </a:r>
            <a:r>
              <a:rPr lang="en-US" sz="2000" b="1" i="1" dirty="0" smtClean="0">
                <a:latin typeface="Times New Roman" pitchFamily="18" charset="0"/>
                <a:cs typeface="Times New Roman" pitchFamily="18" charset="0"/>
              </a:rPr>
              <a:t>device /mount/point</a:t>
            </a:r>
            <a:endParaRPr lang="en-US" sz="2000" b="1" dirty="0">
              <a:latin typeface="Times New Roman" pitchFamily="18" charset="0"/>
              <a:cs typeface="Times New Roman" pitchFamily="18" charset="0"/>
            </a:endParaRPr>
          </a:p>
        </p:txBody>
      </p:sp>
      <p:sp>
        <p:nvSpPr>
          <p:cNvPr id="6" name="TextBox 5"/>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8987759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32</a:t>
            </a:fld>
            <a:endParaRPr lang="en-IN" dirty="0"/>
          </a:p>
        </p:txBody>
      </p:sp>
      <p:sp>
        <p:nvSpPr>
          <p:cNvPr id="6" name="Rectangle 5"/>
          <p:cNvSpPr/>
          <p:nvPr/>
        </p:nvSpPr>
        <p:spPr>
          <a:xfrm>
            <a:off x="623915" y="1231594"/>
            <a:ext cx="10052323" cy="2862322"/>
          </a:xfrm>
          <a:prstGeom prst="rect">
            <a:avLst/>
          </a:prstGeom>
        </p:spPr>
        <p:txBody>
          <a:bodyPr wrap="square">
            <a:spAutoFit/>
          </a:bodyPr>
          <a:lstStyle/>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As with ext3, the option </a:t>
            </a:r>
            <a:r>
              <a:rPr lang="en-US" sz="2000" b="1" dirty="0" err="1" smtClean="0">
                <a:latin typeface="Times New Roman" pitchFamily="18" charset="0"/>
                <a:cs typeface="Times New Roman" pitchFamily="18" charset="0"/>
              </a:rPr>
              <a:t>data_err</a:t>
            </a:r>
            <a:r>
              <a:rPr lang="en-US" sz="2000" b="1" dirty="0" smtClean="0">
                <a:latin typeface="Times New Roman" pitchFamily="18" charset="0"/>
                <a:cs typeface="Times New Roman" pitchFamily="18" charset="0"/>
              </a:rPr>
              <a:t>=abort </a:t>
            </a:r>
            <a:r>
              <a:rPr lang="en-US" sz="2000" dirty="0" smtClean="0">
                <a:latin typeface="Times New Roman" pitchFamily="18" charset="0"/>
                <a:cs typeface="Times New Roman" pitchFamily="18" charset="0"/>
              </a:rPr>
              <a:t>can be used to abort the journal if an error occurs in file data.</a:t>
            </a:r>
          </a:p>
          <a:p>
            <a:pPr algn="just">
              <a:lnSpc>
                <a:spcPct val="150000"/>
              </a:lnSpc>
              <a:buClr>
                <a:schemeClr val="accent2">
                  <a:lumMod val="50000"/>
                </a:schemeClr>
              </a:buClr>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mount -o </a:t>
            </a:r>
            <a:r>
              <a:rPr lang="en-US" sz="2000" b="1" dirty="0" err="1" smtClean="0">
                <a:latin typeface="Times New Roman" pitchFamily="18" charset="0"/>
                <a:cs typeface="Times New Roman" pitchFamily="18" charset="0"/>
              </a:rPr>
              <a:t>data_err</a:t>
            </a:r>
            <a:r>
              <a:rPr lang="en-US" sz="2000" b="1" dirty="0" smtClean="0">
                <a:latin typeface="Times New Roman" pitchFamily="18" charset="0"/>
                <a:cs typeface="Times New Roman" pitchFamily="18" charset="0"/>
              </a:rPr>
              <a:t>=abort /</a:t>
            </a:r>
            <a:r>
              <a:rPr lang="en-US" sz="2000" b="1" i="1" dirty="0" smtClean="0">
                <a:latin typeface="Times New Roman" pitchFamily="18" charset="0"/>
                <a:cs typeface="Times New Roman" pitchFamily="18" charset="0"/>
              </a:rPr>
              <a:t>dev/device /mount/point</a:t>
            </a:r>
          </a:p>
          <a:p>
            <a:pPr marL="342900" indent="-342900" algn="just">
              <a:lnSpc>
                <a:spcPct val="150000"/>
              </a:lnSpc>
              <a:buClr>
                <a:schemeClr val="accent2">
                  <a:lumMod val="50000"/>
                </a:schemeClr>
              </a:buClr>
              <a:buFont typeface="Wingdings" panose="05000000000000000000" pitchFamily="2" charset="2"/>
              <a:buChar char="Ø"/>
            </a:pPr>
            <a:endParaRPr lang="en-US" sz="2000" b="1" i="1" dirty="0" smtClean="0">
              <a:latin typeface="Times New Roman" pitchFamily="18" charset="0"/>
              <a:cs typeface="Times New Roman" pitchFamily="18" charset="0"/>
            </a:endParaRPr>
          </a:p>
          <a:p>
            <a:pPr marL="342900" indent="-342900" algn="just">
              <a:lnSpc>
                <a:spcPct val="150000"/>
              </a:lnSpc>
              <a:buClr>
                <a:schemeClr val="accent2">
                  <a:lumMod val="50000"/>
                </a:schemeClr>
              </a:buClr>
              <a:buFont typeface="Wingdings" panose="05000000000000000000" pitchFamily="2" charset="2"/>
              <a:buChar char="Ø"/>
            </a:pPr>
            <a:r>
              <a:rPr lang="en-US" sz="2000"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tune2fs </a:t>
            </a:r>
            <a:r>
              <a:rPr lang="en-US" sz="2000" dirty="0" smtClean="0">
                <a:latin typeface="Times New Roman" pitchFamily="18" charset="0"/>
                <a:cs typeface="Times New Roman" pitchFamily="18" charset="0"/>
              </a:rPr>
              <a:t>utility also allows administrators to set default mount options in the file system superblock.</a:t>
            </a:r>
          </a:p>
        </p:txBody>
      </p:sp>
      <p:sp>
        <p:nvSpPr>
          <p:cNvPr id="7" name="TextBox 6"/>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8987759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33</a:t>
            </a:fld>
            <a:endParaRPr lang="en-IN" dirty="0"/>
          </a:p>
        </p:txBody>
      </p:sp>
      <p:sp>
        <p:nvSpPr>
          <p:cNvPr id="6" name="Rectangle 5"/>
          <p:cNvSpPr/>
          <p:nvPr/>
        </p:nvSpPr>
        <p:spPr>
          <a:xfrm>
            <a:off x="623915" y="1220913"/>
            <a:ext cx="10457544" cy="1077218"/>
          </a:xfrm>
          <a:prstGeom prst="rect">
            <a:avLst/>
          </a:prstGeom>
        </p:spPr>
        <p:txBody>
          <a:bodyPr wrap="square">
            <a:spAutoFit/>
          </a:bodyPr>
          <a:lstStyle/>
          <a:p>
            <a:r>
              <a:rPr lang="en-US" sz="2400" b="1" dirty="0" smtClean="0">
                <a:solidFill>
                  <a:schemeClr val="accent2">
                    <a:lumMod val="50000"/>
                  </a:schemeClr>
                </a:solidFill>
                <a:latin typeface="Times New Roman" pitchFamily="18" charset="0"/>
                <a:cs typeface="Times New Roman" pitchFamily="18" charset="0"/>
              </a:rPr>
              <a:t>Converting ext3 to ext4</a:t>
            </a:r>
          </a:p>
          <a:p>
            <a:endParaRPr lang="en-US" sz="2000" b="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If you are upgrading </a:t>
            </a:r>
            <a:r>
              <a:rPr lang="en-US" sz="2000" b="1" dirty="0" smtClean="0">
                <a:latin typeface="Times New Roman" pitchFamily="18" charset="0"/>
                <a:cs typeface="Times New Roman" pitchFamily="18" charset="0"/>
              </a:rPr>
              <a:t>/dev/sda2 </a:t>
            </a:r>
            <a:r>
              <a:rPr lang="en-US" sz="2000" dirty="0" smtClean="0">
                <a:latin typeface="Times New Roman" pitchFamily="18" charset="0"/>
                <a:cs typeface="Times New Roman" pitchFamily="18" charset="0"/>
              </a:rPr>
              <a:t>that is mounted </a:t>
            </a:r>
            <a:r>
              <a:rPr lang="en-US" sz="2000" b="1" dirty="0" smtClean="0">
                <a:latin typeface="Times New Roman" pitchFamily="18" charset="0"/>
                <a:cs typeface="Times New Roman" pitchFamily="18" charset="0"/>
              </a:rPr>
              <a:t>as /home</a:t>
            </a:r>
            <a:r>
              <a:rPr lang="en-US" sz="2000" dirty="0" smtClean="0">
                <a:latin typeface="Times New Roman" pitchFamily="18" charset="0"/>
                <a:cs typeface="Times New Roman" pitchFamily="18" charset="0"/>
              </a:rPr>
              <a:t>, from ext3 to ext4, do the following</a:t>
            </a:r>
            <a:r>
              <a:rPr lang="en-US" sz="2000" dirty="0" smtClean="0"/>
              <a:t>.</a:t>
            </a:r>
            <a:endParaRPr lang="en-US" sz="2000" dirty="0"/>
          </a:p>
        </p:txBody>
      </p:sp>
      <p:pic>
        <p:nvPicPr>
          <p:cNvPr id="142338" name="Picture 2"/>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Layer>
                </a14:imgProps>
              </a:ext>
            </a:extLst>
          </a:blip>
          <a:srcRect/>
          <a:stretch>
            <a:fillRect/>
          </a:stretch>
        </p:blipFill>
        <p:spPr bwMode="auto">
          <a:xfrm>
            <a:off x="1741514" y="2713387"/>
            <a:ext cx="7872043" cy="2698871"/>
          </a:xfrm>
          <a:prstGeom prst="rect">
            <a:avLst/>
          </a:prstGeom>
          <a:ln>
            <a:noFill/>
          </a:ln>
          <a:effectLst>
            <a:outerShdw blurRad="190500" algn="tl" rotWithShape="0">
              <a:srgbClr val="000000">
                <a:alpha val="70000"/>
              </a:srgbClr>
            </a:outerShdw>
          </a:effectLst>
        </p:spPr>
      </p:pic>
      <p:sp>
        <p:nvSpPr>
          <p:cNvPr id="7" name="TextBox 6"/>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8987759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34</a:t>
            </a:fld>
            <a:endParaRPr lang="en-IN" dirty="0"/>
          </a:p>
        </p:txBody>
      </p:sp>
      <p:sp>
        <p:nvSpPr>
          <p:cNvPr id="6" name="Rectangle 5"/>
          <p:cNvSpPr/>
          <p:nvPr/>
        </p:nvSpPr>
        <p:spPr>
          <a:xfrm>
            <a:off x="623915" y="1262614"/>
            <a:ext cx="10247086" cy="1661993"/>
          </a:xfrm>
          <a:prstGeom prst="rect">
            <a:avLst/>
          </a:prstGeom>
        </p:spPr>
        <p:txBody>
          <a:bodyPr wrap="square">
            <a:spAutoFit/>
          </a:bodyPr>
          <a:lstStyle/>
          <a:p>
            <a:r>
              <a:rPr lang="en-US" sz="2400" b="1" dirty="0" smtClean="0">
                <a:solidFill>
                  <a:schemeClr val="accent2">
                    <a:lumMod val="50000"/>
                  </a:schemeClr>
                </a:solidFill>
                <a:latin typeface="Times New Roman" pitchFamily="18" charset="0"/>
                <a:cs typeface="Times New Roman" pitchFamily="18" charset="0"/>
              </a:rPr>
              <a:t>Converting ext2 to ext4</a:t>
            </a:r>
          </a:p>
          <a:p>
            <a:endParaRPr lang="en-US" b="1" dirty="0" smtClean="0"/>
          </a:p>
          <a:p>
            <a:pPr>
              <a:lnSpc>
                <a:spcPct val="150000"/>
              </a:lnSpc>
            </a:pPr>
            <a:r>
              <a:rPr lang="en-US" sz="2000" dirty="0" smtClean="0">
                <a:latin typeface="Times New Roman" pitchFamily="18" charset="0"/>
                <a:cs typeface="Times New Roman" pitchFamily="18" charset="0"/>
              </a:rPr>
              <a:t>To convert from old </a:t>
            </a:r>
            <a:r>
              <a:rPr lang="en-US" sz="2000" b="1" dirty="0" smtClean="0">
                <a:latin typeface="Times New Roman" pitchFamily="18" charset="0"/>
                <a:cs typeface="Times New Roman" pitchFamily="18" charset="0"/>
              </a:rPr>
              <a:t>ext2</a:t>
            </a:r>
            <a:r>
              <a:rPr lang="en-US" sz="2000" dirty="0" smtClean="0">
                <a:latin typeface="Times New Roman" pitchFamily="18" charset="0"/>
                <a:cs typeface="Times New Roman" pitchFamily="18" charset="0"/>
              </a:rPr>
              <a:t> to new </a:t>
            </a:r>
            <a:r>
              <a:rPr lang="en-US" sz="2000" b="1" dirty="0" smtClean="0">
                <a:latin typeface="Times New Roman" pitchFamily="18" charset="0"/>
                <a:cs typeface="Times New Roman" pitchFamily="18" charset="0"/>
              </a:rPr>
              <a:t>ext4</a:t>
            </a:r>
            <a:r>
              <a:rPr lang="en-US" sz="2000" dirty="0" smtClean="0">
                <a:latin typeface="Times New Roman" pitchFamily="18" charset="0"/>
                <a:cs typeface="Times New Roman" pitchFamily="18" charset="0"/>
              </a:rPr>
              <a:t> file system with latest journaling feature. Run the following command.</a:t>
            </a:r>
            <a:endParaRPr lang="en-US" sz="2000" dirty="0">
              <a:latin typeface="Times New Roman" pitchFamily="18" charset="0"/>
              <a:cs typeface="Times New Roman" pitchFamily="18" charset="0"/>
            </a:endParaRPr>
          </a:p>
        </p:txBody>
      </p:sp>
      <p:sp>
        <p:nvSpPr>
          <p:cNvPr id="7" name="Rectangle 6"/>
          <p:cNvSpPr/>
          <p:nvPr/>
        </p:nvSpPr>
        <p:spPr>
          <a:xfrm>
            <a:off x="622345" y="3891753"/>
            <a:ext cx="10174514" cy="400110"/>
          </a:xfrm>
          <a:prstGeom prst="rect">
            <a:avLst/>
          </a:prstGeom>
        </p:spPr>
        <p:txBody>
          <a:bodyPr wrap="square">
            <a:spAutoFit/>
          </a:bodyPr>
          <a:lstStyle/>
          <a:p>
            <a:r>
              <a:rPr lang="en-US" sz="2000" dirty="0" smtClean="0">
                <a:latin typeface="Times New Roman" pitchFamily="18" charset="0"/>
                <a:cs typeface="Times New Roman" pitchFamily="18" charset="0"/>
              </a:rPr>
              <a:t>Next do a complete file system check with </a:t>
            </a:r>
            <a:r>
              <a:rPr lang="en-US" sz="2000" b="1" dirty="0" smtClean="0">
                <a:latin typeface="Times New Roman" pitchFamily="18" charset="0"/>
                <a:cs typeface="Times New Roman" pitchFamily="18" charset="0"/>
              </a:rPr>
              <a:t>e2fsck</a:t>
            </a:r>
            <a:r>
              <a:rPr lang="en-US" sz="2000" dirty="0" smtClean="0">
                <a:latin typeface="Times New Roman" pitchFamily="18" charset="0"/>
                <a:cs typeface="Times New Roman" pitchFamily="18" charset="0"/>
              </a:rPr>
              <a:t> command to fix and repair.</a:t>
            </a:r>
            <a:endParaRPr lang="en-US" sz="2000" dirty="0">
              <a:latin typeface="Times New Roman" pitchFamily="18" charset="0"/>
              <a:cs typeface="Times New Roman" pitchFamily="18" charset="0"/>
            </a:endParaRPr>
          </a:p>
        </p:txBody>
      </p:sp>
      <p:pic>
        <p:nvPicPr>
          <p:cNvPr id="143362" name="Picture 2"/>
          <p:cNvPicPr>
            <a:picLocks noChangeAspect="1" noChangeArrowheads="1"/>
          </p:cNvPicPr>
          <p:nvPr/>
        </p:nvPicPr>
        <p:blipFill>
          <a:blip r:embed="rId3"/>
          <a:srcRect/>
          <a:stretch>
            <a:fillRect/>
          </a:stretch>
        </p:blipFill>
        <p:spPr bwMode="auto">
          <a:xfrm>
            <a:off x="1220107" y="3124094"/>
            <a:ext cx="9144000" cy="54345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43363" name="Picture 3"/>
          <p:cNvPicPr>
            <a:picLocks noChangeAspect="1" noChangeArrowheads="1"/>
          </p:cNvPicPr>
          <p:nvPr/>
        </p:nvPicPr>
        <p:blipFill>
          <a:blip r:embed="rId4"/>
          <a:srcRect/>
          <a:stretch>
            <a:fillRect/>
          </a:stretch>
        </p:blipFill>
        <p:spPr bwMode="auto">
          <a:xfrm>
            <a:off x="1234620" y="4467449"/>
            <a:ext cx="9144000" cy="60867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Rectangle 7"/>
          <p:cNvSpPr/>
          <p:nvPr/>
        </p:nvSpPr>
        <p:spPr>
          <a:xfrm>
            <a:off x="1248229" y="5282977"/>
            <a:ext cx="6516914" cy="960328"/>
          </a:xfrm>
          <a:prstGeom prst="rect">
            <a:avLst/>
          </a:prstGeom>
        </p:spPr>
        <p:txBody>
          <a:bodyPr wrap="square">
            <a:spAutoFit/>
          </a:bodyPr>
          <a:lstStyle/>
          <a:p>
            <a:pPr>
              <a:lnSpc>
                <a:spcPct val="150000"/>
              </a:lnSpc>
            </a:pPr>
            <a:r>
              <a:rPr lang="en-US" sz="2000" b="1" dirty="0" smtClean="0">
                <a:latin typeface="Times New Roman" pitchFamily="18" charset="0"/>
                <a:cs typeface="Times New Roman" pitchFamily="18" charset="0"/>
              </a:rPr>
              <a:t>-p</a:t>
            </a:r>
            <a:r>
              <a:rPr lang="en-US" sz="2000" dirty="0" smtClean="0">
                <a:latin typeface="Times New Roman" pitchFamily="18" charset="0"/>
                <a:cs typeface="Times New Roman" pitchFamily="18" charset="0"/>
              </a:rPr>
              <a:t>     Option automatically repairs the file system.</a:t>
            </a:r>
            <a:br>
              <a:rPr lang="en-US"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-f</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a:t>
            </a:r>
            <a:r>
              <a:rPr lang="en-US" sz="2000" dirty="0" smtClean="0">
                <a:latin typeface="Times New Roman" pitchFamily="18" charset="0"/>
                <a:cs typeface="Times New Roman" pitchFamily="18" charset="0"/>
              </a:rPr>
              <a:t>ption force checking file system even it seems clean.</a:t>
            </a:r>
            <a:endParaRPr lang="en-US" sz="2000" dirty="0">
              <a:latin typeface="Times New Roman" pitchFamily="18" charset="0"/>
              <a:cs typeface="Times New Roman" pitchFamily="18" charset="0"/>
            </a:endParaRPr>
          </a:p>
        </p:txBody>
      </p:sp>
      <p:sp>
        <p:nvSpPr>
          <p:cNvPr id="10" name="TextBox 9"/>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spTree>
    <p:extLst>
      <p:ext uri="{BB962C8B-B14F-4D97-AF65-F5344CB8AC3E}">
        <p14:creationId xmlns:p14="http://schemas.microsoft.com/office/powerpoint/2010/main" val="8987759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35</a:t>
            </a:fld>
            <a:endParaRPr lang="en-IN" dirty="0"/>
          </a:p>
        </p:txBody>
      </p:sp>
      <p:sp>
        <p:nvSpPr>
          <p:cNvPr id="6" name="CustomShape 2"/>
          <p:cNvSpPr/>
          <p:nvPr/>
        </p:nvSpPr>
        <p:spPr>
          <a:xfrm>
            <a:off x="612835" y="1269016"/>
            <a:ext cx="10294349" cy="40322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smtClean="0">
              <a:solidFill>
                <a:srgbClr val="000000"/>
              </a:solidFill>
              <a:uFill>
                <a:solidFill>
                  <a:srgbClr val="FFFFFF"/>
                </a:solidFill>
              </a:uFill>
              <a:latin typeface="Arial"/>
            </a:endParaRPr>
          </a:p>
          <a:p>
            <a:pPr marL="914400" lvl="1" indent="-457200">
              <a:lnSpc>
                <a:spcPct val="150000"/>
              </a:lnSpc>
              <a:buFont typeface="+mj-lt"/>
              <a:buAutoNum type="arabicPeriod" startAt="10"/>
            </a:pPr>
            <a:r>
              <a:rPr lang="en-US" sz="2000" dirty="0" smtClean="0">
                <a:latin typeface="Times New Roman" pitchFamily="18" charset="0"/>
                <a:cs typeface="Times New Roman" pitchFamily="18" charset="0"/>
              </a:rPr>
              <a:t> Which one of the given type of file system is used for Linux systems?</a:t>
            </a:r>
          </a:p>
          <a:p>
            <a:pPr>
              <a:lnSpc>
                <a:spcPct val="150000"/>
              </a:lnSpc>
            </a:pPr>
            <a:endParaRPr lang="en-US" sz="2000" dirty="0" smtClean="0">
              <a:latin typeface="Times New Roman" pitchFamily="18" charset="0"/>
              <a:cs typeface="Times New Roman" pitchFamily="18" charset="0"/>
            </a:endParaRPr>
          </a:p>
          <a:p>
            <a:pPr marL="2060575" indent="-457200" algn="just">
              <a:lnSpc>
                <a:spcPct val="150000"/>
              </a:lnSpc>
              <a:buFont typeface="+mj-lt"/>
              <a:buAutoNum type="alphaLcParenR"/>
            </a:pPr>
            <a:r>
              <a:rPr lang="en-US" sz="2000" dirty="0" smtClean="0">
                <a:latin typeface="Times New Roman" pitchFamily="18" charset="0"/>
                <a:cs typeface="Times New Roman" pitchFamily="18" charset="0"/>
              </a:rPr>
              <a:t>ext2</a:t>
            </a:r>
          </a:p>
          <a:p>
            <a:pPr marL="2060575" indent="-457200" algn="just">
              <a:lnSpc>
                <a:spcPct val="150000"/>
              </a:lnSpc>
              <a:buFont typeface="+mj-lt"/>
              <a:buAutoNum type="alphaLcParenR"/>
            </a:pPr>
            <a:r>
              <a:rPr lang="en-US" sz="2000" dirty="0" err="1" smtClean="0">
                <a:latin typeface="Times New Roman" pitchFamily="18" charset="0"/>
                <a:cs typeface="Times New Roman" pitchFamily="18" charset="0"/>
              </a:rPr>
              <a:t>hpfs</a:t>
            </a:r>
            <a:endParaRPr lang="en-US" sz="2000" dirty="0" smtClean="0">
              <a:latin typeface="Times New Roman" pitchFamily="18" charset="0"/>
              <a:cs typeface="Times New Roman" pitchFamily="18" charset="0"/>
            </a:endParaRPr>
          </a:p>
          <a:p>
            <a:pPr marL="2060575" indent="-457200" algn="just">
              <a:lnSpc>
                <a:spcPct val="150000"/>
              </a:lnSpc>
              <a:buFont typeface="+mj-lt"/>
              <a:buAutoNum type="alphaLcParenR"/>
            </a:pPr>
            <a:r>
              <a:rPr lang="en-US" sz="2000" dirty="0" smtClean="0">
                <a:latin typeface="Times New Roman" pitchFamily="18" charset="0"/>
                <a:cs typeface="Times New Roman" pitchFamily="18" charset="0"/>
              </a:rPr>
              <a:t>swap</a:t>
            </a:r>
          </a:p>
          <a:p>
            <a:pPr marL="2060575" indent="-457200" algn="just">
              <a:lnSpc>
                <a:spcPct val="150000"/>
              </a:lnSpc>
              <a:buFont typeface="+mj-lt"/>
              <a:buAutoNum type="alphaLcParenR"/>
            </a:pPr>
            <a:r>
              <a:rPr lang="en-US" sz="2000" dirty="0" err="1" smtClean="0">
                <a:latin typeface="Times New Roman" pitchFamily="18" charset="0"/>
                <a:cs typeface="Times New Roman" pitchFamily="18" charset="0"/>
              </a:rPr>
              <a:t>nfs</a:t>
            </a:r>
            <a:endParaRPr lang="en-US" sz="2000" dirty="0" smtClean="0">
              <a:latin typeface="Times New Roman" pitchFamily="18" charset="0"/>
              <a:cs typeface="Times New Roman" pitchFamily="18" charset="0"/>
            </a:endParaRPr>
          </a:p>
          <a:p>
            <a:pPr marL="1708150" lvl="6" indent="-958850">
              <a:lnSpc>
                <a:spcPct val="150000"/>
              </a:lnSpc>
              <a:buClr>
                <a:srgbClr val="000000"/>
              </a:buClr>
            </a:pPr>
            <a:endParaRPr lang="en-US" sz="2000" b="1" spc="-1" dirty="0" smtClean="0">
              <a:solidFill>
                <a:srgbClr val="000000"/>
              </a:solidFill>
              <a:uFill>
                <a:solidFill>
                  <a:srgbClr val="FFFFFF"/>
                </a:solidFill>
              </a:uFill>
              <a:latin typeface="Times New Roman"/>
            </a:endParaRPr>
          </a:p>
          <a:p>
            <a:pPr marL="1708150" lvl="6" indent="-95885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spc="-1" dirty="0" smtClean="0">
                <a:solidFill>
                  <a:srgbClr val="000000"/>
                </a:solidFill>
                <a:uFill>
                  <a:solidFill>
                    <a:srgbClr val="FFFFFF"/>
                  </a:solidFill>
                </a:uFill>
                <a:latin typeface="Times New Roman"/>
              </a:rPr>
              <a:t>ext2</a:t>
            </a:r>
          </a:p>
          <a:p>
            <a:pPr marL="1708150" lvl="6">
              <a:lnSpc>
                <a:spcPct val="150000"/>
              </a:lnSpc>
              <a:buClr>
                <a:srgbClr val="000000"/>
              </a:buClr>
            </a:pPr>
            <a:endParaRPr lang="en-US" sz="2000"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sp>
        <p:nvSpPr>
          <p:cNvPr id="5" name="TextBox 4"/>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pic>
        <p:nvPicPr>
          <p:cNvPr id="7" name="Picture 6"/>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Tree>
    <p:extLst>
      <p:ext uri="{BB962C8B-B14F-4D97-AF65-F5344CB8AC3E}">
        <p14:creationId xmlns:p14="http://schemas.microsoft.com/office/powerpoint/2010/main" val="179351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36</a:t>
            </a:fld>
            <a:endParaRPr lang="en-IN" dirty="0"/>
          </a:p>
        </p:txBody>
      </p:sp>
      <p:sp>
        <p:nvSpPr>
          <p:cNvPr id="6" name="CustomShape 2"/>
          <p:cNvSpPr/>
          <p:nvPr/>
        </p:nvSpPr>
        <p:spPr>
          <a:xfrm>
            <a:off x="621046" y="1268956"/>
            <a:ext cx="10795972" cy="547723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000" b="0" strike="noStrike" spc="-1" dirty="0">
              <a:solidFill>
                <a:srgbClr val="000000"/>
              </a:solidFill>
              <a:uFill>
                <a:solidFill>
                  <a:srgbClr val="FFFFFF"/>
                </a:solidFill>
              </a:uFill>
              <a:latin typeface="Arial"/>
            </a:endParaRPr>
          </a:p>
          <a:p>
            <a:pPr marL="914400" lvl="1" indent="-457200">
              <a:lnSpc>
                <a:spcPct val="150000"/>
              </a:lnSpc>
            </a:pPr>
            <a:r>
              <a:rPr lang="en-US" sz="2000" dirty="0" smtClean="0">
                <a:latin typeface="Times New Roman" pitchFamily="18" charset="0"/>
                <a:cs typeface="Times New Roman" pitchFamily="18" charset="0"/>
              </a:rPr>
              <a:t>11. __________ is the example of Journaling </a:t>
            </a:r>
            <a:r>
              <a:rPr lang="en-US" sz="2000" dirty="0" err="1" smtClean="0">
                <a:latin typeface="Times New Roman" pitchFamily="18" charset="0"/>
                <a:cs typeface="Times New Roman" pitchFamily="18" charset="0"/>
              </a:rPr>
              <a:t>filesystem</a:t>
            </a:r>
            <a:r>
              <a:rPr lang="en-US" sz="2000" dirty="0" smtClean="0">
                <a:latin typeface="Times New Roman" pitchFamily="18" charset="0"/>
                <a:cs typeface="Times New Roman" pitchFamily="18" charset="0"/>
              </a:rPr>
              <a:t>.</a:t>
            </a:r>
          </a:p>
          <a:p>
            <a:pPr marL="457200" indent="-457200">
              <a:lnSpc>
                <a:spcPct val="150000"/>
              </a:lnSpc>
            </a:pPr>
            <a:endParaRPr lang="en-US" sz="2000" dirty="0" smtClean="0">
              <a:latin typeface="Times New Roman" pitchFamily="18" charset="0"/>
              <a:cs typeface="Times New Roman" pitchFamily="18" charset="0"/>
            </a:endParaRPr>
          </a:p>
          <a:p>
            <a:pPr marL="2060575" indent="-457200">
              <a:lnSpc>
                <a:spcPct val="150000"/>
              </a:lnSpc>
              <a:buFont typeface="+mj-lt"/>
              <a:buAutoNum type="alphaLcParenR"/>
            </a:pPr>
            <a:r>
              <a:rPr lang="en-US" sz="2000" dirty="0" smtClean="0">
                <a:latin typeface="Times New Roman" pitchFamily="18" charset="0"/>
                <a:cs typeface="Times New Roman" pitchFamily="18" charset="0"/>
              </a:rPr>
              <a:t>Ext2</a:t>
            </a:r>
            <a:endParaRPr lang="en-US" sz="2000" dirty="0">
              <a:latin typeface="Times New Roman" pitchFamily="18" charset="0"/>
              <a:cs typeface="Times New Roman" pitchFamily="18" charset="0"/>
            </a:endParaRPr>
          </a:p>
          <a:p>
            <a:pPr marL="2060575" indent="-457200">
              <a:lnSpc>
                <a:spcPct val="150000"/>
              </a:lnSpc>
              <a:buFont typeface="+mj-lt"/>
              <a:buAutoNum type="alphaLcParenR"/>
            </a:pPr>
            <a:r>
              <a:rPr lang="en-US" sz="2000" dirty="0" smtClean="0">
                <a:latin typeface="Times New Roman" pitchFamily="18" charset="0"/>
                <a:cs typeface="Times New Roman" pitchFamily="18" charset="0"/>
              </a:rPr>
              <a:t>Ext3</a:t>
            </a:r>
            <a:endParaRPr lang="en-US" sz="2000" dirty="0">
              <a:latin typeface="Times New Roman" pitchFamily="18" charset="0"/>
              <a:cs typeface="Times New Roman" pitchFamily="18" charset="0"/>
            </a:endParaRPr>
          </a:p>
          <a:p>
            <a:pPr marL="2060575" indent="-457200">
              <a:lnSpc>
                <a:spcPct val="150000"/>
              </a:lnSpc>
              <a:buFont typeface="+mj-lt"/>
              <a:buAutoNum type="alphaLcParenR"/>
            </a:pPr>
            <a:r>
              <a:rPr lang="en-US" sz="2000" dirty="0" smtClean="0">
                <a:latin typeface="Times New Roman" pitchFamily="18" charset="0"/>
                <a:cs typeface="Times New Roman" pitchFamily="18" charset="0"/>
              </a:rPr>
              <a:t>UFS</a:t>
            </a:r>
            <a:endParaRPr lang="en-US" sz="2000" dirty="0">
              <a:latin typeface="Times New Roman" pitchFamily="18" charset="0"/>
              <a:cs typeface="Times New Roman" pitchFamily="18" charset="0"/>
            </a:endParaRPr>
          </a:p>
          <a:p>
            <a:pPr marL="2060575" indent="-457200">
              <a:lnSpc>
                <a:spcPct val="150000"/>
              </a:lnSpc>
              <a:buFont typeface="+mj-lt"/>
              <a:buAutoNum type="alphaLcParenR"/>
            </a:pPr>
            <a:r>
              <a:rPr lang="en-US" sz="2000" dirty="0" smtClean="0">
                <a:latin typeface="Times New Roman" pitchFamily="18" charset="0"/>
                <a:cs typeface="Times New Roman" pitchFamily="18" charset="0"/>
              </a:rPr>
              <a:t>JFS5</a:t>
            </a:r>
          </a:p>
          <a:p>
            <a:pPr marL="1708150" lvl="6" indent="-958850">
              <a:lnSpc>
                <a:spcPct val="150000"/>
              </a:lnSpc>
              <a:buClr>
                <a:srgbClr val="000000"/>
              </a:buClr>
            </a:pPr>
            <a:endParaRPr lang="en-US" sz="2000" b="1" spc="-1" dirty="0" smtClean="0">
              <a:solidFill>
                <a:srgbClr val="000000"/>
              </a:solidFill>
              <a:uFill>
                <a:solidFill>
                  <a:srgbClr val="FFFFFF"/>
                </a:solidFill>
              </a:uFill>
              <a:latin typeface="Times New Roman"/>
            </a:endParaRPr>
          </a:p>
          <a:p>
            <a:pPr marL="1708150" lvl="6" indent="-95885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b="1" spc="-1" dirty="0" smtClean="0">
                <a:solidFill>
                  <a:srgbClr val="000000"/>
                </a:solidFill>
                <a:uFill>
                  <a:solidFill>
                    <a:srgbClr val="FFFFFF"/>
                  </a:solidFill>
                </a:uFill>
                <a:latin typeface="Times New Roman"/>
              </a:rPr>
              <a:t>JFS5</a:t>
            </a:r>
          </a:p>
        </p:txBody>
      </p:sp>
      <p:sp>
        <p:nvSpPr>
          <p:cNvPr id="5" name="TextBox 4"/>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pic>
        <p:nvPicPr>
          <p:cNvPr id="7" name="Picture 6"/>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Tree>
    <p:extLst>
      <p:ext uri="{BB962C8B-B14F-4D97-AF65-F5344CB8AC3E}">
        <p14:creationId xmlns:p14="http://schemas.microsoft.com/office/powerpoint/2010/main" val="179351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37</a:t>
            </a:fld>
            <a:endParaRPr lang="en-IN" dirty="0"/>
          </a:p>
        </p:txBody>
      </p:sp>
      <p:sp>
        <p:nvSpPr>
          <p:cNvPr id="6" name="CustomShape 2"/>
          <p:cNvSpPr/>
          <p:nvPr/>
        </p:nvSpPr>
        <p:spPr>
          <a:xfrm>
            <a:off x="619588" y="1270431"/>
            <a:ext cx="11379199" cy="506130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000" b="0" strike="noStrike" spc="-1" dirty="0">
              <a:solidFill>
                <a:srgbClr val="000000"/>
              </a:solidFill>
              <a:uFill>
                <a:solidFill>
                  <a:srgbClr val="FFFFFF"/>
                </a:solidFill>
              </a:uFill>
              <a:latin typeface="Arial"/>
            </a:endParaRPr>
          </a:p>
          <a:p>
            <a:pPr marL="914400" lvl="1" indent="-457200">
              <a:lnSpc>
                <a:spcPct val="150000"/>
              </a:lnSpc>
              <a:buAutoNum type="arabicPeriod" startAt="12"/>
            </a:pPr>
            <a:r>
              <a:rPr lang="en-US" sz="2000" dirty="0" smtClean="0">
                <a:latin typeface="Times New Roman" pitchFamily="18" charset="0"/>
                <a:cs typeface="Times New Roman" pitchFamily="18" charset="0"/>
              </a:rPr>
              <a:t>Which one of the given files contains information on currently mounted file systems?</a:t>
            </a:r>
          </a:p>
          <a:p>
            <a:pPr>
              <a:lnSpc>
                <a:spcPct val="150000"/>
              </a:lnSpc>
            </a:pPr>
            <a:endParaRPr lang="en-US" sz="2000" dirty="0" smtClean="0">
              <a:latin typeface="Times New Roman" pitchFamily="18" charset="0"/>
              <a:cs typeface="Times New Roman" pitchFamily="18" charset="0"/>
            </a:endParaRPr>
          </a:p>
          <a:p>
            <a:pPr marL="2060575" indent="-457200">
              <a:lnSpc>
                <a:spcPct val="150000"/>
              </a:lnSpc>
              <a:buFont typeface="+mj-lt"/>
              <a:buAutoNum type="alphaLcParenR"/>
            </a:pP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etc</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mtab</a:t>
            </a:r>
            <a:endParaRPr lang="en-US" sz="2000" dirty="0">
              <a:latin typeface="Times New Roman" pitchFamily="18" charset="0"/>
              <a:cs typeface="Times New Roman" pitchFamily="18" charset="0"/>
            </a:endParaRPr>
          </a:p>
          <a:p>
            <a:pPr marL="2060575" indent="-457200">
              <a:lnSpc>
                <a:spcPct val="150000"/>
              </a:lnSpc>
              <a:buFont typeface="+mj-lt"/>
              <a:buAutoNum type="alphaLcParenR"/>
            </a:pP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etc</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fstab</a:t>
            </a:r>
            <a:endParaRPr lang="en-US" sz="2000" dirty="0">
              <a:latin typeface="Times New Roman" pitchFamily="18" charset="0"/>
              <a:cs typeface="Times New Roman" pitchFamily="18" charset="0"/>
            </a:endParaRPr>
          </a:p>
          <a:p>
            <a:pPr marL="2060575" indent="-457200">
              <a:lnSpc>
                <a:spcPct val="150000"/>
              </a:lnSpc>
              <a:buFont typeface="+mj-lt"/>
              <a:buAutoNum type="alphaLcParenR"/>
            </a:pP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proc</a:t>
            </a:r>
            <a:endParaRPr lang="en-US" sz="2000" dirty="0">
              <a:latin typeface="Times New Roman" pitchFamily="18" charset="0"/>
              <a:cs typeface="Times New Roman" pitchFamily="18" charset="0"/>
            </a:endParaRPr>
          </a:p>
          <a:p>
            <a:pPr marL="2060575" indent="-457200">
              <a:lnSpc>
                <a:spcPct val="150000"/>
              </a:lnSpc>
              <a:buFont typeface="+mj-lt"/>
              <a:buAutoNum type="alphaLcParenR"/>
            </a:pP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dev</a:t>
            </a:r>
            <a:endParaRPr lang="en-US" sz="2000" dirty="0">
              <a:latin typeface="Times New Roman" pitchFamily="18" charset="0"/>
              <a:cs typeface="Times New Roman" pitchFamily="18" charset="0"/>
            </a:endParaRPr>
          </a:p>
          <a:p>
            <a:pPr marL="2060575" indent="-457200">
              <a:lnSpc>
                <a:spcPct val="150000"/>
              </a:lnSpc>
              <a:buFont typeface="+mj-lt"/>
              <a:buAutoNum type="alphaLcParenR"/>
            </a:pPr>
            <a:endParaRPr lang="en-US" sz="2000" b="1" spc="-1" dirty="0" smtClean="0">
              <a:solidFill>
                <a:srgbClr val="000000"/>
              </a:solidFill>
              <a:uFill>
                <a:solidFill>
                  <a:srgbClr val="FFFFFF"/>
                </a:solidFill>
              </a:uFill>
              <a:latin typeface="Times New Roman"/>
            </a:endParaRPr>
          </a:p>
          <a:p>
            <a:pPr marL="1708150" lvl="6" indent="-958850">
              <a:lnSpc>
                <a:spcPct val="150000"/>
              </a:lnSpc>
              <a:buClr>
                <a:srgbClr val="000000"/>
              </a:buClr>
            </a:pPr>
            <a:r>
              <a:rPr lang="en-US" sz="2000" b="1" spc="-1" dirty="0" smtClean="0">
                <a:solidFill>
                  <a:schemeClr val="accent5"/>
                </a:solidFill>
                <a:uFill>
                  <a:solidFill>
                    <a:srgbClr val="FFFFFF"/>
                  </a:solidFill>
                </a:uFill>
                <a:latin typeface="Times New Roman"/>
              </a:rPr>
              <a:t>Answer: </a:t>
            </a:r>
            <a:r>
              <a:rPr lang="en-US" sz="2000" dirty="0" smtClean="0">
                <a:solidFill>
                  <a:schemeClr val="accent5"/>
                </a:solidFill>
                <a:latin typeface="Times New Roman" pitchFamily="18" charset="0"/>
                <a:cs typeface="Times New Roman" pitchFamily="18" charset="0"/>
              </a:rPr>
              <a:t> </a:t>
            </a:r>
            <a:r>
              <a:rPr lang="en-US" sz="2000" b="1" dirty="0" smtClean="0">
                <a:latin typeface="Times New Roman" pitchFamily="18" charset="0"/>
                <a:cs typeface="Times New Roman" pitchFamily="18" charset="0"/>
              </a:rPr>
              <a:t>/etc/</a:t>
            </a:r>
            <a:r>
              <a:rPr lang="en-US" sz="2000" b="1" dirty="0" err="1" smtClean="0">
                <a:latin typeface="Times New Roman" pitchFamily="18" charset="0"/>
                <a:cs typeface="Times New Roman" pitchFamily="18" charset="0"/>
              </a:rPr>
              <a:t>mtab</a:t>
            </a:r>
            <a:endParaRPr lang="en-US" sz="2000" b="1" spc="-1" dirty="0">
              <a:solidFill>
                <a:srgbClr val="000000"/>
              </a:solidFill>
              <a:uFill>
                <a:solidFill>
                  <a:srgbClr val="FFFFFF"/>
                </a:solidFill>
              </a:uFill>
              <a:latin typeface="Times New Roman"/>
            </a:endParaRPr>
          </a:p>
          <a:p>
            <a:pPr marL="1177200">
              <a:lnSpc>
                <a:spcPct val="150000"/>
              </a:lnSpc>
            </a:pPr>
            <a:endParaRPr lang="en-IN" sz="2000" b="0" strike="noStrike" spc="-1" dirty="0">
              <a:solidFill>
                <a:srgbClr val="000000"/>
              </a:solidFill>
              <a:uFill>
                <a:solidFill>
                  <a:srgbClr val="FFFFFF"/>
                </a:solidFill>
              </a:uFill>
              <a:latin typeface="Arial"/>
            </a:endParaRPr>
          </a:p>
        </p:txBody>
      </p:sp>
      <p:sp>
        <p:nvSpPr>
          <p:cNvPr id="5" name="TextBox 4"/>
          <p:cNvSpPr txBox="1"/>
          <p:nvPr/>
        </p:nvSpPr>
        <p:spPr>
          <a:xfrm>
            <a:off x="623915" y="442099"/>
            <a:ext cx="5341259"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Linux file systems</a:t>
            </a:r>
            <a:endParaRPr lang="en-US" sz="2400" b="1" dirty="0">
              <a:latin typeface="Helvetica" pitchFamily="34" charset="0"/>
            </a:endParaRPr>
          </a:p>
        </p:txBody>
      </p:sp>
      <p:pic>
        <p:nvPicPr>
          <p:cNvPr id="7" name="Picture 6"/>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Tree>
    <p:extLst>
      <p:ext uri="{BB962C8B-B14F-4D97-AF65-F5344CB8AC3E}">
        <p14:creationId xmlns:p14="http://schemas.microsoft.com/office/powerpoint/2010/main" val="179351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4</a:t>
            </a:fld>
            <a:endParaRPr lang="en-IN" dirty="0"/>
          </a:p>
        </p:txBody>
      </p:sp>
      <p:sp>
        <p:nvSpPr>
          <p:cNvPr id="14" name="Rectangle 13"/>
          <p:cNvSpPr/>
          <p:nvPr/>
        </p:nvSpPr>
        <p:spPr>
          <a:xfrm>
            <a:off x="624701" y="1271696"/>
            <a:ext cx="9129486" cy="1154162"/>
          </a:xfrm>
          <a:prstGeom prst="rect">
            <a:avLst/>
          </a:prstGeom>
        </p:spPr>
        <p:txBody>
          <a:bodyPr wrap="square">
            <a:spAutoFit/>
          </a:bodyPr>
          <a:lstStyle/>
          <a:p>
            <a:r>
              <a:rPr lang="en-US" sz="2400" b="1" dirty="0" smtClean="0">
                <a:solidFill>
                  <a:schemeClr val="accent5">
                    <a:lumMod val="50000"/>
                  </a:schemeClr>
                </a:solidFill>
                <a:latin typeface="Times New Roman" pitchFamily="18" charset="0"/>
                <a:cs typeface="Times New Roman" pitchFamily="18" charset="0"/>
              </a:rPr>
              <a:t> Configuration Report</a:t>
            </a:r>
          </a:p>
          <a:p>
            <a:endParaRPr lang="en-US" sz="2400" b="1" dirty="0" smtClean="0">
              <a:latin typeface="Times New Roman" pitchFamily="18" charset="0"/>
              <a:cs typeface="Times New Roman" pitchFamily="18" charset="0"/>
            </a:endParaRPr>
          </a:p>
          <a:p>
            <a:r>
              <a:rPr lang="en-US" sz="2100" dirty="0" smtClean="0">
                <a:latin typeface="Times New Roman" pitchFamily="18" charset="0"/>
                <a:cs typeface="Times New Roman" pitchFamily="18" charset="0"/>
              </a:rPr>
              <a:t>Before starting any operation, you need to know the current configuration. Type</a:t>
            </a:r>
            <a:endParaRPr lang="en-US" sz="2100" dirty="0">
              <a:latin typeface="Times New Roman" pitchFamily="18" charset="0"/>
              <a:cs typeface="Times New Roman" pitchFamily="18" charset="0"/>
            </a:endParaRPr>
          </a:p>
        </p:txBody>
      </p:sp>
      <p:pic>
        <p:nvPicPr>
          <p:cNvPr id="84994" name="Picture 2" descr="https://screenshotscdn.firefoxusercontent.com/images/f0a99f8e-a9ed-43d6-a10e-6cf3725c494b.png"/>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rcRect/>
          <a:stretch>
            <a:fillRect/>
          </a:stretch>
        </p:blipFill>
        <p:spPr bwMode="auto">
          <a:xfrm>
            <a:off x="1340023" y="2895275"/>
            <a:ext cx="9521372" cy="288834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Box 6"/>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2098494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5</a:t>
            </a:fld>
            <a:endParaRPr lang="en-IN" dirty="0"/>
          </a:p>
        </p:txBody>
      </p:sp>
      <p:sp>
        <p:nvSpPr>
          <p:cNvPr id="10" name="Rectangle 9"/>
          <p:cNvSpPr/>
          <p:nvPr/>
        </p:nvSpPr>
        <p:spPr>
          <a:xfrm>
            <a:off x="616215" y="1218073"/>
            <a:ext cx="11600168" cy="3647152"/>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With the </a:t>
            </a:r>
            <a:r>
              <a:rPr lang="en-US" sz="2000" b="1" dirty="0" err="1" smtClean="0">
                <a:latin typeface="Times New Roman" pitchFamily="18" charset="0"/>
                <a:cs typeface="Times New Roman" pitchFamily="18" charset="0"/>
              </a:rPr>
              <a:t>lsblk</a:t>
            </a:r>
            <a:r>
              <a:rPr lang="en-US" sz="2000" dirty="0" smtClean="0">
                <a:latin typeface="Times New Roman" pitchFamily="18" charset="0"/>
                <a:cs typeface="Times New Roman" pitchFamily="18" charset="0"/>
              </a:rPr>
              <a:t> command, you get quickly the following information:</a:t>
            </a:r>
          </a:p>
          <a:p>
            <a:pPr algn="just">
              <a:lnSpc>
                <a:spcPct val="150000"/>
              </a:lnSpc>
            </a:pPr>
            <a:endParaRPr lang="en-US" sz="12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I</a:t>
            </a:r>
            <a:r>
              <a:rPr lang="en-US" sz="2000" dirty="0" smtClean="0">
                <a:latin typeface="Times New Roman" pitchFamily="18" charset="0"/>
                <a:cs typeface="Times New Roman" pitchFamily="18" charset="0"/>
              </a:rPr>
              <a:t>t is a virtual machine (</a:t>
            </a:r>
            <a:r>
              <a:rPr lang="en-US" sz="2000" b="1" dirty="0" err="1" smtClean="0">
                <a:latin typeface="Times New Roman" pitchFamily="18" charset="0"/>
                <a:cs typeface="Times New Roman" pitchFamily="18" charset="0"/>
              </a:rPr>
              <a:t>vda</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sda</a:t>
            </a:r>
            <a:r>
              <a:rPr lang="en-US" sz="2000" dirty="0" smtClean="0">
                <a:latin typeface="Times New Roman" pitchFamily="18" charset="0"/>
                <a:cs typeface="Times New Roman" pitchFamily="18" charset="0"/>
              </a:rPr>
              <a:t> would indicate a physical server).</a:t>
            </a:r>
          </a:p>
          <a:p>
            <a:pPr marL="342900" indent="-342900" algn="just">
              <a:lnSpc>
                <a:spcPct val="150000"/>
              </a:lnSpc>
              <a:buClr>
                <a:schemeClr val="accent5">
                  <a:lumMod val="50000"/>
                </a:schemeClr>
              </a:buClr>
              <a:buFont typeface="Wingdings" panose="05000000000000000000" pitchFamily="2" charset="2"/>
              <a:buChar char="Ø"/>
            </a:pPr>
            <a:endParaRPr lang="en-US" sz="12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here is only one disk </a:t>
            </a:r>
            <a:r>
              <a:rPr lang="en-US" sz="2000" b="1" dirty="0" smtClean="0">
                <a:latin typeface="Times New Roman" pitchFamily="18" charset="0"/>
                <a:cs typeface="Times New Roman" pitchFamily="18" charset="0"/>
              </a:rPr>
              <a:t>/dev/</a:t>
            </a:r>
            <a:r>
              <a:rPr lang="en-US" sz="2000" b="1" dirty="0" err="1" smtClean="0">
                <a:latin typeface="Times New Roman" pitchFamily="18" charset="0"/>
                <a:cs typeface="Times New Roman" pitchFamily="18" charset="0"/>
              </a:rPr>
              <a:t>vda</a:t>
            </a:r>
            <a:r>
              <a:rPr lang="en-US" sz="2000" dirty="0" smtClean="0">
                <a:latin typeface="Times New Roman" pitchFamily="18" charset="0"/>
                <a:cs typeface="Times New Roman" pitchFamily="18" charset="0"/>
              </a:rPr>
              <a:t> of </a:t>
            </a:r>
            <a:r>
              <a:rPr lang="en-US" sz="2000" b="1" dirty="0" smtClean="0">
                <a:latin typeface="Times New Roman" pitchFamily="18" charset="0"/>
                <a:cs typeface="Times New Roman" pitchFamily="18" charset="0"/>
              </a:rPr>
              <a:t>6GB</a:t>
            </a:r>
            <a:r>
              <a:rPr lang="en-US" sz="2000" dirty="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endParaRPr lang="en-US" sz="12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disk is divided into two partitions (</a:t>
            </a:r>
            <a:r>
              <a:rPr lang="en-US" sz="2000" b="1" dirty="0" smtClean="0">
                <a:latin typeface="Times New Roman" pitchFamily="18" charset="0"/>
                <a:cs typeface="Times New Roman" pitchFamily="18" charset="0"/>
              </a:rPr>
              <a:t>vda1</a:t>
            </a:r>
            <a:r>
              <a:rPr lang="en-US" sz="2000" dirty="0" smtClean="0">
                <a:latin typeface="Times New Roman" pitchFamily="18" charset="0"/>
                <a:cs typeface="Times New Roman" pitchFamily="18" charset="0"/>
              </a:rPr>
              <a:t> and </a:t>
            </a:r>
            <a:r>
              <a:rPr lang="en-US" sz="2000" b="1" dirty="0" smtClean="0">
                <a:latin typeface="Times New Roman" pitchFamily="18" charset="0"/>
                <a:cs typeface="Times New Roman" pitchFamily="18" charset="0"/>
              </a:rPr>
              <a:t>vda2</a:t>
            </a:r>
            <a:r>
              <a:rPr lang="en-US" sz="2000" dirty="0" smtClean="0">
                <a:latin typeface="Times New Roman" pitchFamily="18" charset="0"/>
                <a:cs typeface="Times New Roman" pitchFamily="18" charset="0"/>
              </a:rPr>
              <a:t>) respectively with a size of </a:t>
            </a:r>
            <a:r>
              <a:rPr lang="en-US" sz="2000" b="1" dirty="0" smtClean="0">
                <a:latin typeface="Times New Roman" pitchFamily="18" charset="0"/>
                <a:cs typeface="Times New Roman" pitchFamily="18" charset="0"/>
              </a:rPr>
              <a:t>390MB</a:t>
            </a:r>
            <a:r>
              <a:rPr lang="en-US" sz="2000" dirty="0" smtClean="0">
                <a:latin typeface="Times New Roman" pitchFamily="18" charset="0"/>
                <a:cs typeface="Times New Roman" pitchFamily="18" charset="0"/>
              </a:rPr>
              <a:t> and </a:t>
            </a:r>
            <a:r>
              <a:rPr lang="en-US" sz="2000" b="1" dirty="0" smtClean="0">
                <a:latin typeface="Times New Roman" pitchFamily="18" charset="0"/>
                <a:cs typeface="Times New Roman" pitchFamily="18" charset="0"/>
              </a:rPr>
              <a:t>5.5GB</a:t>
            </a: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endParaRPr lang="en-US" sz="12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b="1" dirty="0" smtClean="0">
                <a:latin typeface="Times New Roman" pitchFamily="18" charset="0"/>
                <a:cs typeface="Times New Roman" pitchFamily="18" charset="0"/>
              </a:rPr>
              <a:t>vda1</a:t>
            </a:r>
            <a:r>
              <a:rPr lang="en-US" sz="2000" dirty="0" smtClean="0">
                <a:latin typeface="Times New Roman" pitchFamily="18" charset="0"/>
                <a:cs typeface="Times New Roman" pitchFamily="18" charset="0"/>
              </a:rPr>
              <a:t> partition is mounted under </a:t>
            </a:r>
            <a:r>
              <a:rPr lang="en-US" sz="2000" b="1" dirty="0" smtClean="0">
                <a:latin typeface="Times New Roman" pitchFamily="18" charset="0"/>
                <a:cs typeface="Times New Roman" pitchFamily="18" charset="0"/>
              </a:rPr>
              <a:t>/boot.</a:t>
            </a:r>
            <a:endParaRPr lang="en-US" sz="2000" dirty="0" smtClean="0">
              <a:latin typeface="Times New Roman" pitchFamily="18" charset="0"/>
              <a:cs typeface="Times New Roman" pitchFamily="18" charset="0"/>
            </a:endParaRPr>
          </a:p>
        </p:txBody>
      </p:sp>
      <p:sp>
        <p:nvSpPr>
          <p:cNvPr id="6" name="TextBox 5"/>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256931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6</a:t>
            </a:fld>
            <a:endParaRPr lang="en-IN" dirty="0"/>
          </a:p>
        </p:txBody>
      </p:sp>
      <p:sp>
        <p:nvSpPr>
          <p:cNvPr id="7" name="Rectangle 6"/>
          <p:cNvSpPr/>
          <p:nvPr/>
        </p:nvSpPr>
        <p:spPr>
          <a:xfrm>
            <a:off x="623790" y="1327262"/>
            <a:ext cx="11061352" cy="4247317"/>
          </a:xfrm>
          <a:prstGeom prst="rect">
            <a:avLst/>
          </a:prstGeom>
        </p:spPr>
        <p:txBody>
          <a:bodyPr wrap="square">
            <a:spAutoFit/>
          </a:bodyPr>
          <a:lstStyle/>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b="1" dirty="0" smtClean="0">
                <a:latin typeface="Times New Roman" pitchFamily="18" charset="0"/>
                <a:cs typeface="Times New Roman" pitchFamily="18" charset="0"/>
              </a:rPr>
              <a:t>vda2</a:t>
            </a:r>
            <a:r>
              <a:rPr lang="en-US" sz="2000" dirty="0" smtClean="0">
                <a:latin typeface="Times New Roman" pitchFamily="18" charset="0"/>
                <a:cs typeface="Times New Roman" pitchFamily="18" charset="0"/>
              </a:rPr>
              <a:t> partition consists in two logical volumes (</a:t>
            </a:r>
            <a:r>
              <a:rPr lang="en-US" sz="2000" b="1" dirty="0" err="1" smtClean="0">
                <a:latin typeface="Times New Roman" pitchFamily="18" charset="0"/>
                <a:cs typeface="Times New Roman" pitchFamily="18" charset="0"/>
              </a:rPr>
              <a:t>lvm</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swap</a:t>
            </a:r>
            <a:r>
              <a:rPr lang="en-US" sz="2000" dirty="0" smtClean="0">
                <a:latin typeface="Times New Roman" pitchFamily="18" charset="0"/>
                <a:cs typeface="Times New Roman" pitchFamily="18" charset="0"/>
              </a:rPr>
              <a:t> and </a:t>
            </a:r>
            <a:r>
              <a:rPr lang="en-US" sz="2000" b="1" dirty="0" smtClean="0">
                <a:latin typeface="Times New Roman" pitchFamily="18" charset="0"/>
                <a:cs typeface="Times New Roman" pitchFamily="18" charset="0"/>
              </a:rPr>
              <a:t>root</a:t>
            </a:r>
            <a:r>
              <a:rPr lang="en-US" sz="2000" dirty="0" smtClean="0">
                <a:latin typeface="Times New Roman" pitchFamily="18" charset="0"/>
                <a:cs typeface="Times New Roman" pitchFamily="18" charset="0"/>
              </a:rPr>
              <a:t> in a volume group called </a:t>
            </a:r>
            <a:r>
              <a:rPr lang="en-US" sz="2000" b="1" dirty="0" err="1" smtClean="0">
                <a:latin typeface="Times New Roman" pitchFamily="18" charset="0"/>
                <a:cs typeface="Times New Roman" pitchFamily="18" charset="0"/>
              </a:rPr>
              <a:t>rhel</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lnSpc>
                <a:spcPct val="150000"/>
              </a:lnSpc>
              <a:buClr>
                <a:schemeClr val="accent5">
                  <a:lumMod val="50000"/>
                </a:schemeClr>
              </a:buClr>
            </a:pP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b="1" dirty="0" smtClean="0">
                <a:latin typeface="Times New Roman" pitchFamily="18" charset="0"/>
                <a:cs typeface="Times New Roman" pitchFamily="18" charset="0"/>
              </a:rPr>
              <a:t>swap</a:t>
            </a:r>
            <a:r>
              <a:rPr lang="en-US" sz="2000" dirty="0" smtClean="0">
                <a:latin typeface="Times New Roman" pitchFamily="18" charset="0"/>
                <a:cs typeface="Times New Roman" pitchFamily="18" charset="0"/>
              </a:rPr>
              <a:t> logical volume is used by the system as a swapping area (</a:t>
            </a:r>
            <a:r>
              <a:rPr lang="en-US" sz="2000" b="1" dirty="0" smtClean="0">
                <a:latin typeface="Times New Roman" pitchFamily="18" charset="0"/>
                <a:cs typeface="Times New Roman" pitchFamily="18" charset="0"/>
              </a:rPr>
              <a:t>[SWAP]</a:t>
            </a:r>
            <a:r>
              <a:rPr lang="en-US" sz="2000" dirty="0" smtClean="0">
                <a:latin typeface="Times New Roman" pitchFamily="18" charset="0"/>
                <a:cs typeface="Times New Roman" pitchFamily="18" charset="0"/>
              </a:rPr>
              <a:t>) of </a:t>
            </a:r>
            <a:r>
              <a:rPr lang="en-US" sz="2000" b="1" dirty="0" smtClean="0">
                <a:latin typeface="Times New Roman" pitchFamily="18" charset="0"/>
                <a:cs typeface="Times New Roman" pitchFamily="18" charset="0"/>
              </a:rPr>
              <a:t>552 MB</a:t>
            </a:r>
            <a:r>
              <a:rPr lang="en-US" sz="2000" dirty="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b="1" dirty="0" smtClean="0">
                <a:latin typeface="Times New Roman" pitchFamily="18" charset="0"/>
                <a:cs typeface="Times New Roman" pitchFamily="18" charset="0"/>
              </a:rPr>
              <a:t>root</a:t>
            </a:r>
            <a:r>
              <a:rPr lang="en-US" sz="2000" dirty="0" smtClean="0">
                <a:latin typeface="Times New Roman" pitchFamily="18" charset="0"/>
                <a:cs typeface="Times New Roman" pitchFamily="18" charset="0"/>
              </a:rPr>
              <a:t> logical volume is mounted under </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with a size of</a:t>
            </a:r>
            <a:r>
              <a:rPr lang="en-US" sz="2000" b="1" dirty="0" smtClean="0">
                <a:latin typeface="Times New Roman" pitchFamily="18" charset="0"/>
                <a:cs typeface="Times New Roman" pitchFamily="18" charset="0"/>
              </a:rPr>
              <a:t> 3 GB</a:t>
            </a:r>
            <a:r>
              <a:rPr lang="en-US" sz="2000" dirty="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here is around </a:t>
            </a:r>
            <a:r>
              <a:rPr lang="en-US" sz="2000" b="1" dirty="0" smtClean="0">
                <a:latin typeface="Times New Roman" pitchFamily="18" charset="0"/>
                <a:cs typeface="Times New Roman" pitchFamily="18" charset="0"/>
              </a:rPr>
              <a:t>2GB</a:t>
            </a:r>
            <a:r>
              <a:rPr lang="en-US" sz="2000" dirty="0" smtClean="0">
                <a:latin typeface="Times New Roman" pitchFamily="18" charset="0"/>
                <a:cs typeface="Times New Roman" pitchFamily="18" charset="0"/>
              </a:rPr>
              <a:t> of free available space (</a:t>
            </a:r>
            <a:r>
              <a:rPr lang="en-US" sz="2000" b="1" dirty="0" smtClean="0">
                <a:latin typeface="Times New Roman" pitchFamily="18" charset="0"/>
                <a:cs typeface="Times New Roman" pitchFamily="18" charset="0"/>
              </a:rPr>
              <a:t>5.5GB</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552MB</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3GB</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2GB</a:t>
            </a:r>
            <a:r>
              <a:rPr lang="en-US" sz="2000" dirty="0" smtClean="0">
                <a:latin typeface="Times New Roman" pitchFamily="18" charset="0"/>
                <a:cs typeface="Times New Roman" pitchFamily="18" charset="0"/>
              </a:rPr>
              <a:t>) in the </a:t>
            </a:r>
            <a:r>
              <a:rPr lang="en-US" sz="2000" b="1" dirty="0" smtClean="0">
                <a:latin typeface="Times New Roman" pitchFamily="18" charset="0"/>
                <a:cs typeface="Times New Roman" pitchFamily="18" charset="0"/>
              </a:rPr>
              <a:t>vda2</a:t>
            </a:r>
            <a:r>
              <a:rPr lang="en-US" sz="2000" dirty="0" smtClean="0">
                <a:latin typeface="Times New Roman" pitchFamily="18" charset="0"/>
                <a:cs typeface="Times New Roman" pitchFamily="18" charset="0"/>
              </a:rPr>
              <a:t> partition.</a:t>
            </a:r>
          </a:p>
          <a:p>
            <a:pPr marL="342900" indent="-342900" algn="just">
              <a:lnSpc>
                <a:spcPct val="150000"/>
              </a:lnSpc>
              <a:buClr>
                <a:schemeClr val="accent5">
                  <a:lumMod val="50000"/>
                </a:schemeClr>
              </a:buClr>
              <a:buFont typeface="Wingdings" panose="05000000000000000000" pitchFamily="2" charset="2"/>
              <a:buChar char="Ø"/>
            </a:pPr>
            <a:endParaRPr lang="en-US" sz="2000" dirty="0" smtClean="0">
              <a:latin typeface="Times New Roman" pitchFamily="18" charset="0"/>
              <a:cs typeface="Times New Roman" pitchFamily="18" charset="0"/>
            </a:endParaRPr>
          </a:p>
          <a:p>
            <a:pPr marL="342900" indent="-342900" algn="just">
              <a:lnSpc>
                <a:spcPct val="150000"/>
              </a:lnSpc>
              <a:buClr>
                <a:schemeClr val="accent5">
                  <a:lumMod val="50000"/>
                </a:schemeClr>
              </a:buClr>
              <a:buFont typeface="Wingdings" panose="05000000000000000000" pitchFamily="2" charset="2"/>
              <a:buChar char="Ø"/>
            </a:pPr>
            <a:r>
              <a:rPr lang="en-US" sz="2000" dirty="0">
                <a:latin typeface="Times New Roman" pitchFamily="18" charset="0"/>
                <a:cs typeface="Times New Roman" pitchFamily="18" charset="0"/>
              </a:rPr>
              <a:t>N</a:t>
            </a:r>
            <a:r>
              <a:rPr lang="en-US" sz="2000" dirty="0" smtClean="0">
                <a:latin typeface="Times New Roman" pitchFamily="18" charset="0"/>
                <a:cs typeface="Times New Roman" pitchFamily="18" charset="0"/>
              </a:rPr>
              <a:t>one of the partitions are in </a:t>
            </a:r>
            <a:r>
              <a:rPr lang="en-US" sz="2000" b="1" dirty="0" smtClean="0">
                <a:latin typeface="Times New Roman" pitchFamily="18" charset="0"/>
                <a:cs typeface="Times New Roman" pitchFamily="18" charset="0"/>
              </a:rPr>
              <a:t>R</a:t>
            </a:r>
            <a:r>
              <a:rPr lang="en-US" sz="2000" dirty="0" smtClean="0">
                <a:latin typeface="Times New Roman" pitchFamily="18" charset="0"/>
                <a:cs typeface="Times New Roman" pitchFamily="18" charset="0"/>
              </a:rPr>
              <a:t>ead-</a:t>
            </a:r>
            <a:r>
              <a:rPr lang="en-US" sz="2000" b="1" dirty="0" smtClean="0">
                <a:latin typeface="Times New Roman" pitchFamily="18" charset="0"/>
                <a:cs typeface="Times New Roman" pitchFamily="18" charset="0"/>
              </a:rPr>
              <a:t>O</a:t>
            </a:r>
            <a:r>
              <a:rPr lang="en-US" sz="2000" dirty="0" smtClean="0">
                <a:latin typeface="Times New Roman" pitchFamily="18" charset="0"/>
                <a:cs typeface="Times New Roman" pitchFamily="18" charset="0"/>
              </a:rPr>
              <a:t>nly mode (</a:t>
            </a:r>
            <a:r>
              <a:rPr lang="en-US" sz="2000" b="1" dirty="0" smtClean="0">
                <a:latin typeface="Times New Roman" pitchFamily="18" charset="0"/>
                <a:cs typeface="Times New Roman" pitchFamily="18" charset="0"/>
              </a:rPr>
              <a:t>RO</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 or </a:t>
            </a:r>
            <a:r>
              <a:rPr lang="en-US" sz="2000" b="1" dirty="0" err="1" smtClean="0">
                <a:latin typeface="Times New Roman" pitchFamily="18" charset="0"/>
                <a:cs typeface="Times New Roman" pitchFamily="18" charset="0"/>
              </a:rPr>
              <a:t>R</a:t>
            </a:r>
            <a:r>
              <a:rPr lang="en-US" sz="2000" dirty="0" err="1" smtClean="0">
                <a:latin typeface="Times New Roman" pitchFamily="18" charset="0"/>
                <a:cs typeface="Times New Roman" pitchFamily="18" charset="0"/>
              </a:rPr>
              <a:t>e</a:t>
            </a:r>
            <a:r>
              <a:rPr lang="en-US" sz="2000" b="1" dirty="0" err="1" smtClean="0">
                <a:latin typeface="Times New Roman" pitchFamily="18" charset="0"/>
                <a:cs typeface="Times New Roman" pitchFamily="18" charset="0"/>
              </a:rPr>
              <a:t>M</a:t>
            </a:r>
            <a:r>
              <a:rPr lang="en-US" sz="2000" dirty="0" err="1" smtClean="0">
                <a:latin typeface="Times New Roman" pitchFamily="18" charset="0"/>
                <a:cs typeface="Times New Roman" pitchFamily="18" charset="0"/>
              </a:rPr>
              <a:t>ovable</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RM</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a:t>
            </a:r>
            <a:endParaRPr lang="en-IN" sz="2000" dirty="0">
              <a:latin typeface="Times New Roman" pitchFamily="18" charset="0"/>
              <a:cs typeface="Times New Roman" pitchFamily="18" charset="0"/>
            </a:endParaRPr>
          </a:p>
        </p:txBody>
      </p:sp>
      <p:sp>
        <p:nvSpPr>
          <p:cNvPr id="6" name="TextBox 5"/>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3376315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7</a:t>
            </a:fld>
            <a:endParaRPr lang="en-IN" dirty="0"/>
          </a:p>
        </p:txBody>
      </p:sp>
      <p:sp>
        <p:nvSpPr>
          <p:cNvPr id="8" name="Rectangle 7"/>
          <p:cNvSpPr/>
          <p:nvPr/>
        </p:nvSpPr>
        <p:spPr>
          <a:xfrm>
            <a:off x="618558" y="1278724"/>
            <a:ext cx="6096000" cy="461665"/>
          </a:xfrm>
          <a:prstGeom prst="rect">
            <a:avLst/>
          </a:prstGeom>
        </p:spPr>
        <p:txBody>
          <a:bodyPr wrap="square">
            <a:spAutoFit/>
          </a:bodyPr>
          <a:lstStyle/>
          <a:p>
            <a:r>
              <a:rPr lang="en-US" sz="2400" b="1" dirty="0" smtClean="0">
                <a:solidFill>
                  <a:schemeClr val="accent5">
                    <a:lumMod val="50000"/>
                  </a:schemeClr>
                </a:solidFill>
                <a:latin typeface="Times New Roman" pitchFamily="18" charset="0"/>
                <a:cs typeface="Times New Roman" pitchFamily="18" charset="0"/>
              </a:rPr>
              <a:t>  Physical Volume Management</a:t>
            </a:r>
            <a:endParaRPr lang="en-US" sz="2400" b="1" dirty="0">
              <a:solidFill>
                <a:schemeClr val="accent5">
                  <a:lumMod val="50000"/>
                </a:schemeClr>
              </a:solidFill>
              <a:latin typeface="Times New Roman" pitchFamily="18" charset="0"/>
              <a:cs typeface="Times New Roman" pitchFamily="18" charset="0"/>
            </a:endParaRPr>
          </a:p>
        </p:txBody>
      </p:sp>
      <p:sp>
        <p:nvSpPr>
          <p:cNvPr id="9" name="Rectangle 8"/>
          <p:cNvSpPr/>
          <p:nvPr/>
        </p:nvSpPr>
        <p:spPr>
          <a:xfrm>
            <a:off x="618558" y="2181426"/>
            <a:ext cx="5357300" cy="400110"/>
          </a:xfrm>
          <a:prstGeom prst="rect">
            <a:avLst/>
          </a:prstGeom>
        </p:spPr>
        <p:txBody>
          <a:bodyPr wrap="none">
            <a:spAutoFit/>
          </a:bodyPr>
          <a:lstStyle/>
          <a:p>
            <a:r>
              <a:rPr lang="en-US" sz="2000" dirty="0" smtClean="0">
                <a:latin typeface="Times New Roman" pitchFamily="18" charset="0"/>
                <a:cs typeface="Times New Roman" pitchFamily="18" charset="0"/>
              </a:rPr>
              <a:t>To create a physical volume (here </a:t>
            </a:r>
            <a:r>
              <a:rPr lang="en-US" sz="2000" b="1" dirty="0" smtClean="0">
                <a:latin typeface="Times New Roman" pitchFamily="18" charset="0"/>
                <a:cs typeface="Times New Roman" pitchFamily="18" charset="0"/>
              </a:rPr>
              <a:t>/dev/</a:t>
            </a:r>
            <a:r>
              <a:rPr lang="en-US" sz="2000" b="1" dirty="0" err="1" smtClean="0">
                <a:latin typeface="Times New Roman" pitchFamily="18" charset="0"/>
                <a:cs typeface="Times New Roman" pitchFamily="18" charset="0"/>
              </a:rPr>
              <a:t>vda</a:t>
            </a:r>
            <a:r>
              <a:rPr lang="en-US" sz="2000" dirty="0" smtClean="0">
                <a:latin typeface="Times New Roman" pitchFamily="18" charset="0"/>
                <a:cs typeface="Times New Roman" pitchFamily="18" charset="0"/>
              </a:rPr>
              <a:t>), type:</a:t>
            </a:r>
            <a:endParaRPr lang="en-US" sz="2000" dirty="0">
              <a:latin typeface="Times New Roman" pitchFamily="18" charset="0"/>
              <a:cs typeface="Times New Roman" pitchFamily="18" charset="0"/>
            </a:endParaRPr>
          </a:p>
        </p:txBody>
      </p:sp>
      <p:pic>
        <p:nvPicPr>
          <p:cNvPr id="80898" name="Picture 2" descr="https://screenshotscdn.firefoxusercontent.com/images/94ecb5e3-fe0b-494c-8a94-2b3f035d2833.png"/>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Layer>
                </a14:imgProps>
              </a:ext>
            </a:extLst>
          </a:blip>
          <a:srcRect/>
          <a:stretch>
            <a:fillRect/>
          </a:stretch>
        </p:blipFill>
        <p:spPr bwMode="auto">
          <a:xfrm>
            <a:off x="1525604" y="2769091"/>
            <a:ext cx="6400800" cy="45654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Rectangle 9"/>
          <p:cNvSpPr/>
          <p:nvPr/>
        </p:nvSpPr>
        <p:spPr>
          <a:xfrm>
            <a:off x="616209" y="3407271"/>
            <a:ext cx="9622971" cy="415498"/>
          </a:xfrm>
          <a:prstGeom prst="rect">
            <a:avLst/>
          </a:prstGeom>
        </p:spPr>
        <p:txBody>
          <a:bodyPr wrap="square">
            <a:spAutoFit/>
          </a:bodyPr>
          <a:lstStyle/>
          <a:p>
            <a:r>
              <a:rPr lang="en-US" sz="2000" dirty="0" smtClean="0">
                <a:latin typeface="Times New Roman" pitchFamily="18" charset="0"/>
                <a:cs typeface="Times New Roman" pitchFamily="18" charset="0"/>
              </a:rPr>
              <a:t>To remove a physical volume not belonging to any volume group (here </a:t>
            </a:r>
            <a:r>
              <a:rPr lang="en-US" sz="2000" b="1" dirty="0" smtClean="0">
                <a:latin typeface="Times New Roman" pitchFamily="18" charset="0"/>
                <a:cs typeface="Times New Roman" pitchFamily="18" charset="0"/>
              </a:rPr>
              <a:t>/dev/</a:t>
            </a:r>
            <a:r>
              <a:rPr lang="en-US" sz="2000" b="1" dirty="0" err="1" smtClean="0">
                <a:latin typeface="Times New Roman" pitchFamily="18" charset="0"/>
                <a:cs typeface="Times New Roman" pitchFamily="18" charset="0"/>
              </a:rPr>
              <a:t>vda</a:t>
            </a:r>
            <a:r>
              <a:rPr lang="en-US" sz="2000" dirty="0" smtClean="0">
                <a:latin typeface="Times New Roman" pitchFamily="18" charset="0"/>
                <a:cs typeface="Times New Roman" pitchFamily="18" charset="0"/>
              </a:rPr>
              <a:t>), type:</a:t>
            </a:r>
            <a:endParaRPr lang="en-US" sz="2000" dirty="0">
              <a:latin typeface="Times New Roman" pitchFamily="18" charset="0"/>
              <a:cs typeface="Times New Roman" pitchFamily="18" charset="0"/>
            </a:endParaRPr>
          </a:p>
        </p:txBody>
      </p:sp>
      <p:pic>
        <p:nvPicPr>
          <p:cNvPr id="80900" name="Picture 4" descr="https://screenshotscdn.firefoxusercontent.com/images/5b038a7c-e1fc-4c1a-a09a-e97d79dcae7a.png"/>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rcRect/>
          <a:stretch>
            <a:fillRect/>
          </a:stretch>
        </p:blipFill>
        <p:spPr bwMode="auto">
          <a:xfrm>
            <a:off x="1525605" y="4030369"/>
            <a:ext cx="6400800" cy="45549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 name="Rectangle 10"/>
          <p:cNvSpPr/>
          <p:nvPr/>
        </p:nvSpPr>
        <p:spPr>
          <a:xfrm>
            <a:off x="616016" y="4721426"/>
            <a:ext cx="4722511" cy="400110"/>
          </a:xfrm>
          <a:prstGeom prst="rect">
            <a:avLst/>
          </a:prstGeom>
        </p:spPr>
        <p:txBody>
          <a:bodyPr wrap="none">
            <a:spAutoFit/>
          </a:bodyPr>
          <a:lstStyle/>
          <a:p>
            <a:r>
              <a:rPr lang="en-US" sz="2000" dirty="0" smtClean="0">
                <a:latin typeface="Times New Roman" pitchFamily="18" charset="0"/>
                <a:cs typeface="Times New Roman" pitchFamily="18" charset="0"/>
              </a:rPr>
              <a:t>To get the list of the physical volumes, type:</a:t>
            </a:r>
            <a:endParaRPr lang="en-US" sz="2000" dirty="0">
              <a:latin typeface="Times New Roman" pitchFamily="18" charset="0"/>
              <a:cs typeface="Times New Roman" pitchFamily="18" charset="0"/>
            </a:endParaRPr>
          </a:p>
        </p:txBody>
      </p:sp>
      <p:pic>
        <p:nvPicPr>
          <p:cNvPr id="80902" name="Picture 6" descr="https://screenshotscdn.firefoxusercontent.com/images/b8a01900-1fc7-4819-9d69-c0449c97ccd0.png"/>
          <p:cNvPicPr>
            <a:picLocks noChangeAspect="1" noChangeArrowheads="1"/>
          </p:cNvPicPr>
          <p:nvPr/>
        </p:nvPicPr>
        <p:blipFill>
          <a:blip r:embed="rId7">
            <a:extLst>
              <a:ext uri="{BEBA8EAE-BF5A-486C-A8C5-ECC9F3942E4B}">
                <a14:imgProps xmlns:a14="http://schemas.microsoft.com/office/drawing/2010/main">
                  <a14:imgLayer r:embed="rId8">
                    <a14:imgEffect>
                      <a14:sharpenSoften amount="25000"/>
                    </a14:imgEffect>
                  </a14:imgLayer>
                </a14:imgProps>
              </a:ext>
            </a:extLst>
          </a:blip>
          <a:srcRect/>
          <a:stretch>
            <a:fillRect/>
          </a:stretch>
        </p:blipFill>
        <p:spPr bwMode="auto">
          <a:xfrm>
            <a:off x="1525605" y="5379650"/>
            <a:ext cx="6400800" cy="4077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3" name="TextBox 12"/>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3966883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8</a:t>
            </a:fld>
            <a:endParaRPr lang="en-IN" dirty="0"/>
          </a:p>
        </p:txBody>
      </p:sp>
      <p:sp>
        <p:nvSpPr>
          <p:cNvPr id="39" name="Rectangle 38"/>
          <p:cNvSpPr/>
          <p:nvPr/>
        </p:nvSpPr>
        <p:spPr>
          <a:xfrm>
            <a:off x="618752" y="1275894"/>
            <a:ext cx="10406743" cy="4308872"/>
          </a:xfrm>
          <a:prstGeom prst="rect">
            <a:avLst/>
          </a:prstGeom>
        </p:spPr>
        <p:txBody>
          <a:bodyPr wrap="square">
            <a:spAutoFit/>
          </a:bodyPr>
          <a:lstStyle/>
          <a:p>
            <a:r>
              <a:rPr lang="en-US" sz="2400" b="1" dirty="0" smtClean="0">
                <a:solidFill>
                  <a:schemeClr val="accent5">
                    <a:lumMod val="50000"/>
                  </a:schemeClr>
                </a:solidFill>
                <a:latin typeface="Times New Roman" pitchFamily="18" charset="0"/>
                <a:cs typeface="Times New Roman" pitchFamily="18" charset="0"/>
              </a:rPr>
              <a:t>  Volume Group Management</a:t>
            </a:r>
          </a:p>
          <a:p>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To create a volume group (here called </a:t>
            </a:r>
            <a:r>
              <a:rPr lang="en-US" sz="2000" b="1" dirty="0" smtClean="0">
                <a:latin typeface="Times New Roman" pitchFamily="18" charset="0"/>
                <a:cs typeface="Times New Roman" pitchFamily="18" charset="0"/>
              </a:rPr>
              <a:t>vg</a:t>
            </a:r>
            <a:r>
              <a:rPr lang="en-US" sz="2000" dirty="0" smtClean="0">
                <a:latin typeface="Times New Roman" pitchFamily="18" charset="0"/>
                <a:cs typeface="Times New Roman" pitchFamily="18" charset="0"/>
              </a:rPr>
              <a:t> using a physical volume </a:t>
            </a:r>
            <a:r>
              <a:rPr lang="en-US" sz="2000" b="1" dirty="0" smtClean="0">
                <a:latin typeface="Times New Roman" pitchFamily="18" charset="0"/>
                <a:cs typeface="Times New Roman" pitchFamily="18" charset="0"/>
              </a:rPr>
              <a:t>/dev/</a:t>
            </a:r>
            <a:r>
              <a:rPr lang="en-US" sz="2000" b="1" dirty="0" err="1" smtClean="0">
                <a:latin typeface="Times New Roman" pitchFamily="18" charset="0"/>
                <a:cs typeface="Times New Roman" pitchFamily="18" charset="0"/>
              </a:rPr>
              <a:t>vda</a:t>
            </a:r>
            <a:r>
              <a:rPr lang="en-US" sz="2000" dirty="0" smtClean="0">
                <a:latin typeface="Times New Roman" pitchFamily="18" charset="0"/>
                <a:cs typeface="Times New Roman" pitchFamily="18" charset="0"/>
              </a:rPr>
              <a:t>) with a physical extent size of </a:t>
            </a:r>
            <a:r>
              <a:rPr lang="en-US" sz="2000" b="1" dirty="0" smtClean="0">
                <a:latin typeface="Times New Roman" pitchFamily="18" charset="0"/>
                <a:cs typeface="Times New Roman" pitchFamily="18" charset="0"/>
              </a:rPr>
              <a:t>8MB</a:t>
            </a:r>
            <a:r>
              <a:rPr lang="en-US" sz="2000" dirty="0" smtClean="0">
                <a:latin typeface="Times New Roman" pitchFamily="18" charset="0"/>
                <a:cs typeface="Times New Roman" pitchFamily="18" charset="0"/>
              </a:rPr>
              <a:t>, type:</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To add a physical volume (here </a:t>
            </a:r>
            <a:r>
              <a:rPr lang="en-US" sz="2000" b="1" dirty="0" smtClean="0">
                <a:latin typeface="Times New Roman" pitchFamily="18" charset="0"/>
                <a:cs typeface="Times New Roman" pitchFamily="18" charset="0"/>
              </a:rPr>
              <a:t>/dev/</a:t>
            </a:r>
            <a:r>
              <a:rPr lang="en-US" sz="2000" b="1" dirty="0" err="1" smtClean="0">
                <a:latin typeface="Times New Roman" pitchFamily="18" charset="0"/>
                <a:cs typeface="Times New Roman" pitchFamily="18" charset="0"/>
              </a:rPr>
              <a:t>vdb</a:t>
            </a:r>
            <a:r>
              <a:rPr lang="en-US" sz="2000" dirty="0" smtClean="0">
                <a:latin typeface="Times New Roman" pitchFamily="18" charset="0"/>
                <a:cs typeface="Times New Roman" pitchFamily="18" charset="0"/>
              </a:rPr>
              <a:t>) to an existing volume group (here </a:t>
            </a:r>
            <a:r>
              <a:rPr lang="en-US" sz="2000" b="1" dirty="0" smtClean="0">
                <a:latin typeface="Times New Roman" pitchFamily="18" charset="0"/>
                <a:cs typeface="Times New Roman" pitchFamily="18" charset="0"/>
              </a:rPr>
              <a:t>vg</a:t>
            </a:r>
            <a:r>
              <a:rPr lang="en-US" sz="2000" dirty="0" smtClean="0">
                <a:latin typeface="Times New Roman" pitchFamily="18" charset="0"/>
                <a:cs typeface="Times New Roman" pitchFamily="18" charset="0"/>
              </a:rPr>
              <a:t>), type:</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To remove a physical volume (here </a:t>
            </a:r>
            <a:r>
              <a:rPr lang="en-US" sz="2000" b="1" dirty="0" smtClean="0">
                <a:latin typeface="Times New Roman" pitchFamily="18" charset="0"/>
                <a:cs typeface="Times New Roman" pitchFamily="18" charset="0"/>
              </a:rPr>
              <a:t>/dev/</a:t>
            </a:r>
            <a:r>
              <a:rPr lang="en-US" sz="2000" b="1" dirty="0" err="1" smtClean="0">
                <a:latin typeface="Times New Roman" pitchFamily="18" charset="0"/>
                <a:cs typeface="Times New Roman" pitchFamily="18" charset="0"/>
              </a:rPr>
              <a:t>vdb</a:t>
            </a:r>
            <a:r>
              <a:rPr lang="en-US" sz="2000" dirty="0" smtClean="0">
                <a:latin typeface="Times New Roman" pitchFamily="18" charset="0"/>
                <a:cs typeface="Times New Roman" pitchFamily="18" charset="0"/>
              </a:rPr>
              <a:t>) from an existing volume group (here </a:t>
            </a:r>
            <a:r>
              <a:rPr lang="en-US" sz="2000" b="1" dirty="0" smtClean="0">
                <a:latin typeface="Times New Roman" pitchFamily="18" charset="0"/>
                <a:cs typeface="Times New Roman" pitchFamily="18" charset="0"/>
              </a:rPr>
              <a:t>vg</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pic>
        <p:nvPicPr>
          <p:cNvPr id="78850" name="Picture 2" descr="https://screenshotscdn.firefoxusercontent.com/images/43327717-9a42-4909-ae0e-2daddea44e82.png"/>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Layer>
                </a14:imgProps>
              </a:ext>
            </a:extLst>
          </a:blip>
          <a:srcRect/>
          <a:stretch>
            <a:fillRect/>
          </a:stretch>
        </p:blipFill>
        <p:spPr bwMode="auto">
          <a:xfrm>
            <a:off x="1530312" y="3069040"/>
            <a:ext cx="7315200" cy="4696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8852" name="Picture 4" descr="https://screenshotscdn.firefoxusercontent.com/images/f6867fe9-bc5e-4aa5-b06b-b27c985a7909.png"/>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rcRect/>
          <a:stretch>
            <a:fillRect/>
          </a:stretch>
        </p:blipFill>
        <p:spPr bwMode="auto">
          <a:xfrm>
            <a:off x="1530313" y="4396167"/>
            <a:ext cx="7315200" cy="4334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8854" name="Picture 6" descr="https://screenshotscdn.firefoxusercontent.com/images/57a0d845-fb2c-4232-b705-03cde2c28f1b.png"/>
          <p:cNvPicPr>
            <a:picLocks noChangeAspect="1" noChangeArrowheads="1"/>
          </p:cNvPicPr>
          <p:nvPr/>
        </p:nvPicPr>
        <p:blipFill>
          <a:blip r:embed="rId7">
            <a:extLst>
              <a:ext uri="{BEBA8EAE-BF5A-486C-A8C5-ECC9F3942E4B}">
                <a14:imgProps xmlns:a14="http://schemas.microsoft.com/office/drawing/2010/main">
                  <a14:imgLayer r:embed="rId8">
                    <a14:imgEffect>
                      <a14:sharpenSoften amount="25000"/>
                    </a14:imgEffect>
                  </a14:imgLayer>
                </a14:imgProps>
              </a:ext>
            </a:extLst>
          </a:blip>
          <a:srcRect/>
          <a:stretch>
            <a:fillRect/>
          </a:stretch>
        </p:blipFill>
        <p:spPr bwMode="auto">
          <a:xfrm>
            <a:off x="1534631" y="5597123"/>
            <a:ext cx="7315200" cy="43906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TextBox 7"/>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3784024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9</a:t>
            </a:fld>
            <a:endParaRPr lang="en-IN" dirty="0"/>
          </a:p>
        </p:txBody>
      </p:sp>
      <p:sp>
        <p:nvSpPr>
          <p:cNvPr id="23" name="Rectangle 22"/>
          <p:cNvSpPr/>
          <p:nvPr/>
        </p:nvSpPr>
        <p:spPr>
          <a:xfrm>
            <a:off x="623790" y="1301970"/>
            <a:ext cx="8882743" cy="2351285"/>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To remove an existing volume group (here called </a:t>
            </a:r>
            <a:r>
              <a:rPr lang="en-US" sz="2000" b="1" dirty="0" smtClean="0">
                <a:latin typeface="Times New Roman" pitchFamily="18" charset="0"/>
                <a:cs typeface="Times New Roman" pitchFamily="18" charset="0"/>
              </a:rPr>
              <a:t>vg</a:t>
            </a:r>
            <a:r>
              <a:rPr lang="en-US" sz="2000" dirty="0" smtClean="0">
                <a:latin typeface="Times New Roman" pitchFamily="18" charset="0"/>
                <a:cs typeface="Times New Roman" pitchFamily="18" charset="0"/>
              </a:rPr>
              <a:t>), type:</a:t>
            </a: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To get the list of the volume groups, type:</a:t>
            </a:r>
            <a:endParaRPr lang="en-US" sz="2000" dirty="0"/>
          </a:p>
        </p:txBody>
      </p:sp>
      <p:pic>
        <p:nvPicPr>
          <p:cNvPr id="76802" name="Picture 2" descr="https://screenshotscdn.firefoxusercontent.com/images/24096cb4-75f6-47c6-b013-022b4e897081.png"/>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Layer>
                </a14:imgProps>
              </a:ext>
            </a:extLst>
          </a:blip>
          <a:srcRect/>
          <a:stretch>
            <a:fillRect/>
          </a:stretch>
        </p:blipFill>
        <p:spPr bwMode="auto">
          <a:xfrm>
            <a:off x="677763" y="2262769"/>
            <a:ext cx="6858000" cy="48167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6804" name="Picture 4" descr="https://screenshotscdn.firefoxusercontent.com/images/93a31413-7bbb-4512-893c-fbc482062b60.png"/>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rcRect/>
          <a:stretch>
            <a:fillRect/>
          </a:stretch>
        </p:blipFill>
        <p:spPr bwMode="auto">
          <a:xfrm>
            <a:off x="677763" y="4000280"/>
            <a:ext cx="6858000" cy="55198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TextBox 6"/>
          <p:cNvSpPr txBox="1"/>
          <p:nvPr/>
        </p:nvSpPr>
        <p:spPr>
          <a:xfrm>
            <a:off x="623790" y="431114"/>
            <a:ext cx="5730724" cy="461665"/>
          </a:xfrm>
          <a:prstGeom prst="rect">
            <a:avLst/>
          </a:prstGeom>
          <a:noFill/>
        </p:spPr>
        <p:txBody>
          <a:bodyPr wrap="square" rtlCol="0">
            <a:spAutoFit/>
          </a:bodyPr>
          <a:lstStyle/>
          <a:p>
            <a:r>
              <a:rPr lang="en-US" sz="2400" b="1" dirty="0" smtClean="0">
                <a:latin typeface="Helvetica" pitchFamily="34" charset="0"/>
                <a:cs typeface="Times New Roman" pitchFamily="18" charset="0"/>
              </a:rPr>
              <a:t>Logical Volume Manager</a:t>
            </a:r>
            <a:endParaRPr lang="en-US" sz="2400" b="1" dirty="0">
              <a:latin typeface="Helvetica" pitchFamily="34" charset="0"/>
            </a:endParaRPr>
          </a:p>
        </p:txBody>
      </p:sp>
    </p:spTree>
    <p:extLst>
      <p:ext uri="{BB962C8B-B14F-4D97-AF65-F5344CB8AC3E}">
        <p14:creationId xmlns:p14="http://schemas.microsoft.com/office/powerpoint/2010/main" val="339109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7496</TotalTime>
  <Words>2730</Words>
  <Application>Microsoft Office PowerPoint</Application>
  <PresentationFormat>Custom</PresentationFormat>
  <Paragraphs>476</Paragraphs>
  <Slides>37</Slides>
  <Notes>19</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Harish Tiwari</dc:creator>
  <cp:lastModifiedBy>Harish</cp:lastModifiedBy>
  <cp:revision>1409</cp:revision>
  <dcterms:created xsi:type="dcterms:W3CDTF">2018-01-29T06:10:27Z</dcterms:created>
  <dcterms:modified xsi:type="dcterms:W3CDTF">2019-08-08T06:27:54Z</dcterms:modified>
</cp:coreProperties>
</file>