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677" r:id="rId3"/>
    <p:sldId id="678" r:id="rId4"/>
    <p:sldId id="680" r:id="rId5"/>
    <p:sldId id="679" r:id="rId6"/>
    <p:sldId id="681" r:id="rId7"/>
    <p:sldId id="682" r:id="rId8"/>
    <p:sldId id="683" r:id="rId9"/>
    <p:sldId id="684" r:id="rId10"/>
    <p:sldId id="685" r:id="rId11"/>
    <p:sldId id="686" r:id="rId12"/>
    <p:sldId id="687" r:id="rId13"/>
    <p:sldId id="688" r:id="rId14"/>
    <p:sldId id="689" r:id="rId15"/>
    <p:sldId id="690" r:id="rId16"/>
    <p:sldId id="691" r:id="rId17"/>
    <p:sldId id="692" r:id="rId18"/>
    <p:sldId id="693" r:id="rId19"/>
    <p:sldId id="694" r:id="rId20"/>
    <p:sldId id="699" r:id="rId21"/>
    <p:sldId id="700" r:id="rId22"/>
    <p:sldId id="701" r:id="rId23"/>
    <p:sldId id="702" r:id="rId24"/>
    <p:sldId id="535" r:id="rId25"/>
    <p:sldId id="703" r:id="rId26"/>
    <p:sldId id="467" r:id="rId27"/>
    <p:sldId id="538" r:id="rId28"/>
    <p:sldId id="698" r:id="rId29"/>
    <p:sldId id="7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246"/>
    <a:srgbClr val="C0263E"/>
    <a:srgbClr val="E1657A"/>
    <a:srgbClr val="25ABE2"/>
    <a:srgbClr val="7CA65F"/>
    <a:srgbClr val="C0243C"/>
    <a:srgbClr val="E6E6E6"/>
    <a:srgbClr val="ACACAC"/>
    <a:srgbClr val="BF928B"/>
    <a:srgbClr val="D78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87971" autoAdjust="0"/>
  </p:normalViewPr>
  <p:slideViewPr>
    <p:cSldViewPr snapToGrid="0">
      <p:cViewPr>
        <p:scale>
          <a:sx n="84" d="100"/>
          <a:sy n="84" d="100"/>
        </p:scale>
        <p:origin x="-619" y="-34"/>
      </p:cViewPr>
      <p:guideLst>
        <p:guide orient="horz" pos="2160"/>
        <p:guide pos="3840"/>
      </p:guideLst>
    </p:cSldViewPr>
  </p:slideViewPr>
  <p:notesTextViewPr>
    <p:cViewPr>
      <p:scale>
        <a:sx n="125" d="100"/>
        <a:sy n="125" d="100"/>
      </p:scale>
      <p:origin x="0" y="0"/>
    </p:cViewPr>
  </p:notesTextViewPr>
  <p:sorterViewPr>
    <p:cViewPr>
      <p:scale>
        <a:sx n="70" d="100"/>
        <a:sy n="7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054A8-73DB-4AEB-845C-967B3D694E68}"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032DA776-650A-40BF-BDF7-5A7F661B3AB3}">
      <dgm:prSet phldrT="[Text]" custT="1"/>
      <dgm:spPr>
        <a:solidFill>
          <a:schemeClr val="accent1"/>
        </a:solidFill>
      </dgm:spPr>
      <dgm:t>
        <a:bodyPr/>
        <a:lstStyle/>
        <a:p>
          <a:r>
            <a:rPr lang="en-US" sz="2400" b="1" i="0" dirty="0" smtClean="0">
              <a:latin typeface="+mn-lt"/>
              <a:cs typeface="Times New Roman" panose="02020603050405020304" pitchFamily="18" charset="0"/>
            </a:rPr>
            <a:t>Soft Link or Symbolic Links</a:t>
          </a:r>
          <a:endParaRPr lang="en-US" sz="2400" b="1" i="0" dirty="0">
            <a:latin typeface="+mn-lt"/>
            <a:cs typeface="Times New Roman" panose="02020603050405020304" pitchFamily="18" charset="0"/>
          </a:endParaRPr>
        </a:p>
      </dgm:t>
    </dgm:pt>
    <dgm:pt modelId="{53988ECD-4B6B-4081-8300-0F950273A652}" type="parTrans" cxnId="{8E0554E6-CC97-4EE4-9C6D-FF83B1382D95}">
      <dgm:prSet/>
      <dgm:spPr/>
      <dgm:t>
        <a:bodyPr/>
        <a:lstStyle/>
        <a:p>
          <a:endParaRPr lang="en-US"/>
        </a:p>
      </dgm:t>
    </dgm:pt>
    <dgm:pt modelId="{A9D8FF39-B101-4684-9988-09A04D5AD0CD}" type="sibTrans" cxnId="{8E0554E6-CC97-4EE4-9C6D-FF83B1382D95}">
      <dgm:prSet/>
      <dgm:spPr/>
      <dgm:t>
        <a:bodyPr/>
        <a:lstStyle/>
        <a:p>
          <a:endParaRPr lang="en-US"/>
        </a:p>
      </dgm:t>
    </dgm:pt>
    <dgm:pt modelId="{8D751904-A9AC-42FD-86E7-324A4670B427}">
      <dgm:prSet phldrT="[Text]" custT="1"/>
      <dgm:spPr/>
      <dgm:t>
        <a:bodyPr/>
        <a:lstStyle/>
        <a:p>
          <a:r>
            <a:rPr lang="en-US" sz="2400" b="1" i="0" dirty="0" smtClean="0">
              <a:latin typeface="+mn-lt"/>
              <a:cs typeface="Times New Roman" panose="02020603050405020304" pitchFamily="18" charset="0"/>
            </a:rPr>
            <a:t>Hard Links</a:t>
          </a:r>
          <a:endParaRPr lang="en-US" sz="2400" b="1" i="0" dirty="0">
            <a:latin typeface="+mn-lt"/>
            <a:cs typeface="Times New Roman" panose="02020603050405020304" pitchFamily="18" charset="0"/>
          </a:endParaRPr>
        </a:p>
      </dgm:t>
    </dgm:pt>
    <dgm:pt modelId="{4AA35963-2606-486D-BD32-D4B2C098CAC8}" type="parTrans" cxnId="{1A79206B-BEC2-45CE-9248-1172DAD93C5B}">
      <dgm:prSet/>
      <dgm:spPr/>
      <dgm:t>
        <a:bodyPr/>
        <a:lstStyle/>
        <a:p>
          <a:endParaRPr lang="en-US"/>
        </a:p>
      </dgm:t>
    </dgm:pt>
    <dgm:pt modelId="{F4710637-1A81-4B38-812E-74A7140A5C98}" type="sibTrans" cxnId="{1A79206B-BEC2-45CE-9248-1172DAD93C5B}">
      <dgm:prSet/>
      <dgm:spPr/>
      <dgm:t>
        <a:bodyPr/>
        <a:lstStyle/>
        <a:p>
          <a:endParaRPr lang="en-US"/>
        </a:p>
      </dgm:t>
    </dgm:pt>
    <dgm:pt modelId="{72F90D21-9A8B-426E-8123-FCFA50AF33B6}" type="pres">
      <dgm:prSet presAssocID="{B01054A8-73DB-4AEB-845C-967B3D694E68}" presName="linear" presStyleCnt="0">
        <dgm:presLayoutVars>
          <dgm:dir/>
          <dgm:animLvl val="lvl"/>
          <dgm:resizeHandles val="exact"/>
        </dgm:presLayoutVars>
      </dgm:prSet>
      <dgm:spPr/>
      <dgm:t>
        <a:bodyPr/>
        <a:lstStyle/>
        <a:p>
          <a:endParaRPr lang="en-US"/>
        </a:p>
      </dgm:t>
    </dgm:pt>
    <dgm:pt modelId="{3D2AC15E-2557-4F82-9556-9957A8527544}" type="pres">
      <dgm:prSet presAssocID="{032DA776-650A-40BF-BDF7-5A7F661B3AB3}" presName="parentLin" presStyleCnt="0"/>
      <dgm:spPr/>
      <dgm:t>
        <a:bodyPr/>
        <a:lstStyle/>
        <a:p>
          <a:endParaRPr lang="en-US"/>
        </a:p>
      </dgm:t>
    </dgm:pt>
    <dgm:pt modelId="{F63DF196-14A3-4C59-9E07-F56A02C03CAA}" type="pres">
      <dgm:prSet presAssocID="{032DA776-650A-40BF-BDF7-5A7F661B3AB3}" presName="parentLeftMargin" presStyleLbl="node1" presStyleIdx="0" presStyleCnt="2"/>
      <dgm:spPr/>
      <dgm:t>
        <a:bodyPr/>
        <a:lstStyle/>
        <a:p>
          <a:endParaRPr lang="en-US"/>
        </a:p>
      </dgm:t>
    </dgm:pt>
    <dgm:pt modelId="{88991CB0-ABB1-44EE-9C6E-7D409FA31263}" type="pres">
      <dgm:prSet presAssocID="{032DA776-650A-40BF-BDF7-5A7F661B3AB3}" presName="parentText" presStyleLbl="node1" presStyleIdx="0" presStyleCnt="2" custScaleX="116659" custScaleY="69627">
        <dgm:presLayoutVars>
          <dgm:chMax val="0"/>
          <dgm:bulletEnabled val="1"/>
        </dgm:presLayoutVars>
      </dgm:prSet>
      <dgm:spPr/>
      <dgm:t>
        <a:bodyPr/>
        <a:lstStyle/>
        <a:p>
          <a:endParaRPr lang="en-US"/>
        </a:p>
      </dgm:t>
    </dgm:pt>
    <dgm:pt modelId="{03D3EF49-C6DA-43FD-AE77-E71FC1A144B9}" type="pres">
      <dgm:prSet presAssocID="{032DA776-650A-40BF-BDF7-5A7F661B3AB3}" presName="negativeSpace" presStyleCnt="0"/>
      <dgm:spPr/>
      <dgm:t>
        <a:bodyPr/>
        <a:lstStyle/>
        <a:p>
          <a:endParaRPr lang="en-US"/>
        </a:p>
      </dgm:t>
    </dgm:pt>
    <dgm:pt modelId="{5B3242DA-41B8-418F-879A-31ADF1F28AFF}" type="pres">
      <dgm:prSet presAssocID="{032DA776-650A-40BF-BDF7-5A7F661B3AB3}" presName="childText" presStyleLbl="conFgAcc1" presStyleIdx="0" presStyleCnt="2">
        <dgm:presLayoutVars>
          <dgm:bulletEnabled val="1"/>
        </dgm:presLayoutVars>
      </dgm:prSet>
      <dgm:spPr/>
      <dgm:t>
        <a:bodyPr/>
        <a:lstStyle/>
        <a:p>
          <a:endParaRPr lang="en-US"/>
        </a:p>
      </dgm:t>
    </dgm:pt>
    <dgm:pt modelId="{AD00A5C5-5373-493B-A129-EA4B00502DB1}" type="pres">
      <dgm:prSet presAssocID="{A9D8FF39-B101-4684-9988-09A04D5AD0CD}" presName="spaceBetweenRectangles" presStyleCnt="0"/>
      <dgm:spPr/>
      <dgm:t>
        <a:bodyPr/>
        <a:lstStyle/>
        <a:p>
          <a:endParaRPr lang="en-US"/>
        </a:p>
      </dgm:t>
    </dgm:pt>
    <dgm:pt modelId="{B574AD4B-2CBB-4089-AB93-8D0EB6F12C4A}" type="pres">
      <dgm:prSet presAssocID="{8D751904-A9AC-42FD-86E7-324A4670B427}" presName="parentLin" presStyleCnt="0"/>
      <dgm:spPr/>
      <dgm:t>
        <a:bodyPr/>
        <a:lstStyle/>
        <a:p>
          <a:endParaRPr lang="en-US"/>
        </a:p>
      </dgm:t>
    </dgm:pt>
    <dgm:pt modelId="{48BA3315-B787-4183-A1DD-6C97BC8FB11F}" type="pres">
      <dgm:prSet presAssocID="{8D751904-A9AC-42FD-86E7-324A4670B427}" presName="parentLeftMargin" presStyleLbl="node1" presStyleIdx="0" presStyleCnt="2"/>
      <dgm:spPr/>
      <dgm:t>
        <a:bodyPr/>
        <a:lstStyle/>
        <a:p>
          <a:endParaRPr lang="en-US"/>
        </a:p>
      </dgm:t>
    </dgm:pt>
    <dgm:pt modelId="{CA9FB871-EAF1-41C1-A1B9-5E116801B37C}" type="pres">
      <dgm:prSet presAssocID="{8D751904-A9AC-42FD-86E7-324A4670B427}" presName="parentText" presStyleLbl="node1" presStyleIdx="1" presStyleCnt="2" custScaleY="65492">
        <dgm:presLayoutVars>
          <dgm:chMax val="0"/>
          <dgm:bulletEnabled val="1"/>
        </dgm:presLayoutVars>
      </dgm:prSet>
      <dgm:spPr/>
      <dgm:t>
        <a:bodyPr/>
        <a:lstStyle/>
        <a:p>
          <a:endParaRPr lang="en-US"/>
        </a:p>
      </dgm:t>
    </dgm:pt>
    <dgm:pt modelId="{A694D1CD-B76B-4736-9985-DC117CDA1ACB}" type="pres">
      <dgm:prSet presAssocID="{8D751904-A9AC-42FD-86E7-324A4670B427}" presName="negativeSpace" presStyleCnt="0"/>
      <dgm:spPr/>
      <dgm:t>
        <a:bodyPr/>
        <a:lstStyle/>
        <a:p>
          <a:endParaRPr lang="en-US"/>
        </a:p>
      </dgm:t>
    </dgm:pt>
    <dgm:pt modelId="{854A5947-A603-431C-B584-F0ACFDCBBD54}" type="pres">
      <dgm:prSet presAssocID="{8D751904-A9AC-42FD-86E7-324A4670B427}" presName="childText" presStyleLbl="conFgAcc1" presStyleIdx="1" presStyleCnt="2">
        <dgm:presLayoutVars>
          <dgm:bulletEnabled val="1"/>
        </dgm:presLayoutVars>
      </dgm:prSet>
      <dgm:spPr/>
      <dgm:t>
        <a:bodyPr/>
        <a:lstStyle/>
        <a:p>
          <a:endParaRPr lang="en-US"/>
        </a:p>
      </dgm:t>
    </dgm:pt>
  </dgm:ptLst>
  <dgm:cxnLst>
    <dgm:cxn modelId="{B75FAFB6-F29E-4E82-AC62-EC68C99D8DF0}" type="presOf" srcId="{032DA776-650A-40BF-BDF7-5A7F661B3AB3}" destId="{F63DF196-14A3-4C59-9E07-F56A02C03CAA}" srcOrd="0" destOrd="0" presId="urn:microsoft.com/office/officeart/2005/8/layout/list1"/>
    <dgm:cxn modelId="{1A79206B-BEC2-45CE-9248-1172DAD93C5B}" srcId="{B01054A8-73DB-4AEB-845C-967B3D694E68}" destId="{8D751904-A9AC-42FD-86E7-324A4670B427}" srcOrd="1" destOrd="0" parTransId="{4AA35963-2606-486D-BD32-D4B2C098CAC8}" sibTransId="{F4710637-1A81-4B38-812E-74A7140A5C98}"/>
    <dgm:cxn modelId="{8E0554E6-CC97-4EE4-9C6D-FF83B1382D95}" srcId="{B01054A8-73DB-4AEB-845C-967B3D694E68}" destId="{032DA776-650A-40BF-BDF7-5A7F661B3AB3}" srcOrd="0" destOrd="0" parTransId="{53988ECD-4B6B-4081-8300-0F950273A652}" sibTransId="{A9D8FF39-B101-4684-9988-09A04D5AD0CD}"/>
    <dgm:cxn modelId="{67319458-D98A-415B-90B1-5D416444CBFF}" type="presOf" srcId="{032DA776-650A-40BF-BDF7-5A7F661B3AB3}" destId="{88991CB0-ABB1-44EE-9C6E-7D409FA31263}" srcOrd="1" destOrd="0" presId="urn:microsoft.com/office/officeart/2005/8/layout/list1"/>
    <dgm:cxn modelId="{D2D990FF-175F-47E1-9E3A-719B253666D8}" type="presOf" srcId="{8D751904-A9AC-42FD-86E7-324A4670B427}" destId="{48BA3315-B787-4183-A1DD-6C97BC8FB11F}" srcOrd="0" destOrd="0" presId="urn:microsoft.com/office/officeart/2005/8/layout/list1"/>
    <dgm:cxn modelId="{7AC1C0BD-BE73-40E5-BAA0-55D9E2A37D22}" type="presOf" srcId="{B01054A8-73DB-4AEB-845C-967B3D694E68}" destId="{72F90D21-9A8B-426E-8123-FCFA50AF33B6}" srcOrd="0" destOrd="0" presId="urn:microsoft.com/office/officeart/2005/8/layout/list1"/>
    <dgm:cxn modelId="{93380E6C-7626-428C-9875-03477E1865B0}" type="presOf" srcId="{8D751904-A9AC-42FD-86E7-324A4670B427}" destId="{CA9FB871-EAF1-41C1-A1B9-5E116801B37C}" srcOrd="1" destOrd="0" presId="urn:microsoft.com/office/officeart/2005/8/layout/list1"/>
    <dgm:cxn modelId="{CB28B9B2-C76F-4A65-BDF5-6BD31306993A}" type="presParOf" srcId="{72F90D21-9A8B-426E-8123-FCFA50AF33B6}" destId="{3D2AC15E-2557-4F82-9556-9957A8527544}" srcOrd="0" destOrd="0" presId="urn:microsoft.com/office/officeart/2005/8/layout/list1"/>
    <dgm:cxn modelId="{3388B542-5CD1-46F2-B044-C248070C0B07}" type="presParOf" srcId="{3D2AC15E-2557-4F82-9556-9957A8527544}" destId="{F63DF196-14A3-4C59-9E07-F56A02C03CAA}" srcOrd="0" destOrd="0" presId="urn:microsoft.com/office/officeart/2005/8/layout/list1"/>
    <dgm:cxn modelId="{8EB48F5B-07AB-49C7-B70F-F72411F11015}" type="presParOf" srcId="{3D2AC15E-2557-4F82-9556-9957A8527544}" destId="{88991CB0-ABB1-44EE-9C6E-7D409FA31263}" srcOrd="1" destOrd="0" presId="urn:microsoft.com/office/officeart/2005/8/layout/list1"/>
    <dgm:cxn modelId="{03D93B51-6CF5-4C17-ADE0-F5DE20CA07F8}" type="presParOf" srcId="{72F90D21-9A8B-426E-8123-FCFA50AF33B6}" destId="{03D3EF49-C6DA-43FD-AE77-E71FC1A144B9}" srcOrd="1" destOrd="0" presId="urn:microsoft.com/office/officeart/2005/8/layout/list1"/>
    <dgm:cxn modelId="{A2F4D325-E8EB-4E60-98CC-769ACE894F81}" type="presParOf" srcId="{72F90D21-9A8B-426E-8123-FCFA50AF33B6}" destId="{5B3242DA-41B8-418F-879A-31ADF1F28AFF}" srcOrd="2" destOrd="0" presId="urn:microsoft.com/office/officeart/2005/8/layout/list1"/>
    <dgm:cxn modelId="{D57B6317-04E0-41F8-8FB6-1D5A6FDC0D29}" type="presParOf" srcId="{72F90D21-9A8B-426E-8123-FCFA50AF33B6}" destId="{AD00A5C5-5373-493B-A129-EA4B00502DB1}" srcOrd="3" destOrd="0" presId="urn:microsoft.com/office/officeart/2005/8/layout/list1"/>
    <dgm:cxn modelId="{E942C4DA-39ED-4CDD-98A4-3C50A2346929}" type="presParOf" srcId="{72F90D21-9A8B-426E-8123-FCFA50AF33B6}" destId="{B574AD4B-2CBB-4089-AB93-8D0EB6F12C4A}" srcOrd="4" destOrd="0" presId="urn:microsoft.com/office/officeart/2005/8/layout/list1"/>
    <dgm:cxn modelId="{FD1CA413-55B1-43A4-AF43-B6D8FE4F46AA}" type="presParOf" srcId="{B574AD4B-2CBB-4089-AB93-8D0EB6F12C4A}" destId="{48BA3315-B787-4183-A1DD-6C97BC8FB11F}" srcOrd="0" destOrd="0" presId="urn:microsoft.com/office/officeart/2005/8/layout/list1"/>
    <dgm:cxn modelId="{74928A9A-5A89-4C50-99B8-F0AF94CD59DD}" type="presParOf" srcId="{B574AD4B-2CBB-4089-AB93-8D0EB6F12C4A}" destId="{CA9FB871-EAF1-41C1-A1B9-5E116801B37C}" srcOrd="1" destOrd="0" presId="urn:microsoft.com/office/officeart/2005/8/layout/list1"/>
    <dgm:cxn modelId="{1EC204F3-43D7-460C-84E7-F45CC8652632}" type="presParOf" srcId="{72F90D21-9A8B-426E-8123-FCFA50AF33B6}" destId="{A694D1CD-B76B-4736-9985-DC117CDA1ACB}" srcOrd="5" destOrd="0" presId="urn:microsoft.com/office/officeart/2005/8/layout/list1"/>
    <dgm:cxn modelId="{A60AE02B-93F4-49BC-AF65-60DC35614E2B}" type="presParOf" srcId="{72F90D21-9A8B-426E-8123-FCFA50AF33B6}" destId="{854A5947-A603-431C-B584-F0ACFDCBBD5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solidFill>
                <a:schemeClr val="bg1"/>
              </a:solidFill>
              <a:latin typeface="Times New Roman" panose="02020603050405020304" pitchFamily="18" charset="0"/>
              <a:cs typeface="Times New Roman" panose="02020603050405020304" pitchFamily="18" charset="0"/>
            </a:rPr>
            <a:t>In Linux, everything is considered as a file including Directory also.</a:t>
          </a:r>
          <a:endParaRPr lang="en-US" sz="2000" dirty="0">
            <a:solidFill>
              <a:schemeClr val="bg1"/>
            </a:solidFill>
          </a:endParaRPr>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39E7CB34-48EF-47F3-8F9C-42D727824730}">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root partition is “/”.</a:t>
          </a:r>
          <a:endParaRPr lang="en-GB" sz="2000" dirty="0">
            <a:solidFill>
              <a:schemeClr val="bg1"/>
            </a:solidFill>
            <a:latin typeface="Times New Roman" panose="02020603050405020304" pitchFamily="18" charset="0"/>
            <a:cs typeface="Times New Roman" panose="02020603050405020304" pitchFamily="18" charset="0"/>
          </a:endParaRPr>
        </a:p>
      </dgm:t>
    </dgm:pt>
    <dgm:pt modelId="{9D7FF9E9-9952-45AF-91A7-B81E5A65CF68}" type="parTrans" cxnId="{1C971ADA-2F03-4272-A4FC-CF9AB708312F}">
      <dgm:prSet/>
      <dgm:spPr/>
      <dgm:t>
        <a:bodyPr/>
        <a:lstStyle/>
        <a:p>
          <a:endParaRPr lang="en-US" sz="2000">
            <a:solidFill>
              <a:schemeClr val="bg1"/>
            </a:solidFill>
          </a:endParaRPr>
        </a:p>
      </dgm:t>
    </dgm:pt>
    <dgm:pt modelId="{AADE3493-0882-4F2C-90D0-E00246125602}" type="sibTrans" cxnId="{1C971ADA-2F03-4272-A4FC-CF9AB708312F}">
      <dgm:prSet/>
      <dgm:spPr/>
      <dgm:t>
        <a:bodyPr/>
        <a:lstStyle/>
        <a:p>
          <a:endParaRPr lang="en-US" sz="2000">
            <a:solidFill>
              <a:schemeClr val="bg1"/>
            </a:solidFill>
          </a:endParaRPr>
        </a:p>
      </dgm:t>
    </dgm:pt>
    <dgm:pt modelId="{289C4F0B-E45F-48A8-9CA6-DE54786B7B83}">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There are two types of path : Absolute path &amp; Relative Path.</a:t>
          </a:r>
          <a:endParaRPr lang="en-GB" sz="2000" dirty="0">
            <a:solidFill>
              <a:schemeClr val="bg1"/>
            </a:solidFill>
            <a:latin typeface="Times New Roman" panose="02020603050405020304" pitchFamily="18" charset="0"/>
            <a:cs typeface="Times New Roman" panose="02020603050405020304" pitchFamily="18" charset="0"/>
          </a:endParaRPr>
        </a:p>
      </dgm:t>
    </dgm:pt>
    <dgm:pt modelId="{FB188895-D592-4DD8-B99E-3F95ED0A0ED5}" type="parTrans" cxnId="{52CA80F1-5572-41DD-89F5-59D357F20988}">
      <dgm:prSet/>
      <dgm:spPr/>
      <dgm:t>
        <a:bodyPr/>
        <a:lstStyle/>
        <a:p>
          <a:endParaRPr lang="en-US" sz="2000">
            <a:solidFill>
              <a:schemeClr val="bg1"/>
            </a:solidFill>
          </a:endParaRPr>
        </a:p>
      </dgm:t>
    </dgm:pt>
    <dgm:pt modelId="{C78AF108-FAFD-429F-95E3-BA63022CED54}" type="sibTrans" cxnId="{52CA80F1-5572-41DD-89F5-59D357F20988}">
      <dgm:prSet/>
      <dgm:spPr/>
      <dgm:t>
        <a:bodyPr/>
        <a:lstStyle/>
        <a:p>
          <a:endParaRPr lang="en-US" sz="2000">
            <a:solidFill>
              <a:schemeClr val="bg1"/>
            </a:solidFill>
          </a:endParaRPr>
        </a:p>
      </dgm:t>
    </dgm:pt>
    <dgm:pt modelId="{D1DA350D-404D-42E2-A80B-67D133BA6BF7}">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commands in Linux are case sensitive.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B0B9BD66-520B-4E10-A16A-20544B5E5D1F}" type="parTrans" cxnId="{174D0E0C-455C-41BC-8C29-05B53049EF80}">
      <dgm:prSet/>
      <dgm:spPr/>
      <dgm:t>
        <a:bodyPr/>
        <a:lstStyle/>
        <a:p>
          <a:endParaRPr lang="en-US" sz="2000">
            <a:solidFill>
              <a:schemeClr val="bg1"/>
            </a:solidFill>
          </a:endParaRPr>
        </a:p>
      </dgm:t>
    </dgm:pt>
    <dgm:pt modelId="{7B979F29-7552-4B4A-9A1F-9F2E31CDA523}" type="sibTrans" cxnId="{174D0E0C-455C-41BC-8C29-05B53049EF80}">
      <dgm:prSet/>
      <dgm:spPr/>
      <dgm:t>
        <a:bodyPr/>
        <a:lstStyle/>
        <a:p>
          <a:endParaRPr lang="en-US" sz="2000">
            <a:solidFill>
              <a:schemeClr val="bg1"/>
            </a:solidFill>
          </a:endParaRPr>
        </a:p>
      </dgm:t>
    </dgm:pt>
    <dgm:pt modelId="{BF0EF90D-9400-4AEB-AC92-88A9AD41E85E}">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long listing of file we use “ ls –l”.</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68C692A8-781C-49A1-BCBD-5C22DBA004C2}" type="parTrans" cxnId="{73F90C39-2252-40E8-9E35-E8E72489EC2E}">
      <dgm:prSet/>
      <dgm:spPr/>
      <dgm:t>
        <a:bodyPr/>
        <a:lstStyle/>
        <a:p>
          <a:endParaRPr lang="en-US" sz="2000">
            <a:solidFill>
              <a:schemeClr val="bg1"/>
            </a:solidFill>
          </a:endParaRPr>
        </a:p>
      </dgm:t>
    </dgm:pt>
    <dgm:pt modelId="{17BCF6F0-AE59-4A01-8048-9F3FB603A84A}" type="sibTrans" cxnId="{73F90C39-2252-40E8-9E35-E8E72489EC2E}">
      <dgm:prSet/>
      <dgm:spPr/>
      <dgm:t>
        <a:bodyPr/>
        <a:lstStyle/>
        <a:p>
          <a:endParaRPr lang="en-US" sz="2000">
            <a:solidFill>
              <a:schemeClr val="bg1"/>
            </a:solidFill>
          </a:endParaRPr>
        </a:p>
      </dgm:t>
    </dgm:pt>
    <dgm:pt modelId="{267D45EE-0FF9-4093-86A2-AEAC6E50FE72}">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command for creating blank directory is “ mkdir directory_name”.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D99B839-010A-42C1-8B5E-1F08214F834B}" type="parTrans" cxnId="{6C75D6F6-2C66-4727-AECB-5A820EB895AB}">
      <dgm:prSet/>
      <dgm:spPr/>
      <dgm:t>
        <a:bodyPr/>
        <a:lstStyle/>
        <a:p>
          <a:endParaRPr lang="en-US" sz="2000">
            <a:solidFill>
              <a:schemeClr val="bg1"/>
            </a:solidFill>
          </a:endParaRPr>
        </a:p>
      </dgm:t>
    </dgm:pt>
    <dgm:pt modelId="{D0E0A22D-CAA5-4B6A-93EE-6F20CC175261}" type="sibTrans" cxnId="{6C75D6F6-2C66-4727-AECB-5A820EB895AB}">
      <dgm:prSet/>
      <dgm:spPr/>
      <dgm:t>
        <a:bodyPr/>
        <a:lstStyle/>
        <a:p>
          <a:endParaRPr lang="en-US" sz="2000">
            <a:solidFill>
              <a:schemeClr val="bg1"/>
            </a:solidFill>
          </a:endParaRPr>
        </a:p>
      </dgm:t>
    </dgm:pt>
    <dgm:pt modelId="{BE34F58B-95F6-4EC2-915D-088B71A4503A}">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There are no commands in Linux for renaming a file but “mv” is used for renaming as well.</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AF3D446-1872-4C5A-B79C-A02244793998}" type="parTrans" cxnId="{8423FE58-32A0-4760-B8C5-0295B8A335A9}">
      <dgm:prSet/>
      <dgm:spPr/>
      <dgm:t>
        <a:bodyPr/>
        <a:lstStyle/>
        <a:p>
          <a:endParaRPr lang="en-US" sz="2000">
            <a:solidFill>
              <a:schemeClr val="bg1"/>
            </a:solidFill>
          </a:endParaRPr>
        </a:p>
      </dgm:t>
    </dgm:pt>
    <dgm:pt modelId="{5FFDBCD8-C315-42F2-BA97-5CBED0462E33}" type="sibTrans" cxnId="{8423FE58-32A0-4760-B8C5-0295B8A335A9}">
      <dgm:prSet/>
      <dgm:spPr/>
      <dgm:t>
        <a:bodyPr/>
        <a:lstStyle/>
        <a:p>
          <a:endParaRPr lang="en-US" sz="2000">
            <a:solidFill>
              <a:schemeClr val="bg1"/>
            </a:solidFill>
          </a:endParaRPr>
        </a:p>
      </dgm:t>
    </dgm:pt>
    <dgm:pt modelId="{CED9CB3A-F33F-4CBC-AA4B-031F47B12EEF}">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file permissions is very strict in Linux and we categorise them under “UGO”.</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1866230C-4DD3-4CC3-918F-D6679A5DB755}" type="parTrans" cxnId="{AD3F532D-8231-4C20-83F5-36A8C0630627}">
      <dgm:prSet/>
      <dgm:spPr/>
      <dgm:t>
        <a:bodyPr/>
        <a:lstStyle/>
        <a:p>
          <a:endParaRPr lang="en-US" sz="2000">
            <a:solidFill>
              <a:schemeClr val="bg1"/>
            </a:solidFill>
          </a:endParaRPr>
        </a:p>
      </dgm:t>
    </dgm:pt>
    <dgm:pt modelId="{D0D57970-5628-4AB3-8E6E-6A7BFD18A0F7}" type="sibTrans" cxnId="{AD3F532D-8231-4C20-83F5-36A8C0630627}">
      <dgm:prSet/>
      <dgm:spPr/>
      <dgm:t>
        <a:bodyPr/>
        <a:lstStyle/>
        <a:p>
          <a:endParaRPr lang="en-US" sz="2000">
            <a:solidFill>
              <a:schemeClr val="bg1"/>
            </a:solidFill>
          </a:endParaRPr>
        </a:p>
      </dgm:t>
    </dgm:pt>
    <dgm:pt modelId="{F2893C8F-978C-4E10-98B2-916B999E2C72}">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documentation we have “man command_name” which provides all details. </a:t>
          </a:r>
          <a:endParaRPr lang="en-IN" sz="2000" b="0" strike="noStrike"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41E4B9F7-9B21-419D-A0F3-0B4CB1CA05F9}" type="parTrans" cxnId="{7F596656-C690-49DA-8B83-5ACF03D348BA}">
      <dgm:prSet/>
      <dgm:spPr/>
      <dgm:t>
        <a:bodyPr/>
        <a:lstStyle/>
        <a:p>
          <a:endParaRPr lang="en-US" sz="2000">
            <a:solidFill>
              <a:schemeClr val="bg1"/>
            </a:solidFill>
          </a:endParaRPr>
        </a:p>
      </dgm:t>
    </dgm:pt>
    <dgm:pt modelId="{BBBDA025-07B3-40B7-B6DC-9CE333EB91BF}" type="sibTrans" cxnId="{7F596656-C690-49DA-8B83-5ACF03D348BA}">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9">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F78EC865-BE41-42E4-AE52-8B4951EFF8AC}" type="pres">
      <dgm:prSet presAssocID="{39E7CB34-48EF-47F3-8F9C-42D727824730}" presName="parentText" presStyleLbl="node1" presStyleIdx="1" presStyleCnt="9">
        <dgm:presLayoutVars>
          <dgm:chMax val="0"/>
          <dgm:bulletEnabled val="1"/>
        </dgm:presLayoutVars>
      </dgm:prSet>
      <dgm:spPr/>
      <dgm:t>
        <a:bodyPr/>
        <a:lstStyle/>
        <a:p>
          <a:endParaRPr lang="en-US"/>
        </a:p>
      </dgm:t>
    </dgm:pt>
    <dgm:pt modelId="{A8E89FA8-E256-4A98-8AFD-7942C4F34C11}" type="pres">
      <dgm:prSet presAssocID="{AADE3493-0882-4F2C-90D0-E00246125602}" presName="spacer" presStyleCnt="0"/>
      <dgm:spPr/>
    </dgm:pt>
    <dgm:pt modelId="{955F153F-54A4-41B5-94EB-524EAF6B8B9A}" type="pres">
      <dgm:prSet presAssocID="{289C4F0B-E45F-48A8-9CA6-DE54786B7B83}" presName="parentText" presStyleLbl="node1" presStyleIdx="2" presStyleCnt="9">
        <dgm:presLayoutVars>
          <dgm:chMax val="0"/>
          <dgm:bulletEnabled val="1"/>
        </dgm:presLayoutVars>
      </dgm:prSet>
      <dgm:spPr/>
      <dgm:t>
        <a:bodyPr/>
        <a:lstStyle/>
        <a:p>
          <a:endParaRPr lang="en-US"/>
        </a:p>
      </dgm:t>
    </dgm:pt>
    <dgm:pt modelId="{6D94D8BE-6378-4C3A-A89F-190D017CF307}" type="pres">
      <dgm:prSet presAssocID="{C78AF108-FAFD-429F-95E3-BA63022CED54}" presName="spacer" presStyleCnt="0"/>
      <dgm:spPr/>
    </dgm:pt>
    <dgm:pt modelId="{5F10EDCB-A2F4-4BE1-BE13-4FDBE176222C}" type="pres">
      <dgm:prSet presAssocID="{D1DA350D-404D-42E2-A80B-67D133BA6BF7}" presName="parentText" presStyleLbl="node1" presStyleIdx="3" presStyleCnt="9">
        <dgm:presLayoutVars>
          <dgm:chMax val="0"/>
          <dgm:bulletEnabled val="1"/>
        </dgm:presLayoutVars>
      </dgm:prSet>
      <dgm:spPr/>
      <dgm:t>
        <a:bodyPr/>
        <a:lstStyle/>
        <a:p>
          <a:endParaRPr lang="en-US"/>
        </a:p>
      </dgm:t>
    </dgm:pt>
    <dgm:pt modelId="{561400B2-2C8E-4E99-B90C-DC3D2A8BA83C}" type="pres">
      <dgm:prSet presAssocID="{7B979F29-7552-4B4A-9A1F-9F2E31CDA523}" presName="spacer" presStyleCnt="0"/>
      <dgm:spPr/>
    </dgm:pt>
    <dgm:pt modelId="{D68A90CE-3250-4945-9DB2-E772FCDB35AF}" type="pres">
      <dgm:prSet presAssocID="{BF0EF90D-9400-4AEB-AC92-88A9AD41E85E}" presName="parentText" presStyleLbl="node1" presStyleIdx="4" presStyleCnt="9">
        <dgm:presLayoutVars>
          <dgm:chMax val="0"/>
          <dgm:bulletEnabled val="1"/>
        </dgm:presLayoutVars>
      </dgm:prSet>
      <dgm:spPr/>
      <dgm:t>
        <a:bodyPr/>
        <a:lstStyle/>
        <a:p>
          <a:endParaRPr lang="en-US"/>
        </a:p>
      </dgm:t>
    </dgm:pt>
    <dgm:pt modelId="{DB143E61-C5BC-4BB0-88DD-F8ACB068B26B}" type="pres">
      <dgm:prSet presAssocID="{17BCF6F0-AE59-4A01-8048-9F3FB603A84A}" presName="spacer" presStyleCnt="0"/>
      <dgm:spPr/>
    </dgm:pt>
    <dgm:pt modelId="{576F22FF-B79C-41D4-ADAC-60069A4BC0FB}" type="pres">
      <dgm:prSet presAssocID="{267D45EE-0FF9-4093-86A2-AEAC6E50FE72}" presName="parentText" presStyleLbl="node1" presStyleIdx="5" presStyleCnt="9">
        <dgm:presLayoutVars>
          <dgm:chMax val="0"/>
          <dgm:bulletEnabled val="1"/>
        </dgm:presLayoutVars>
      </dgm:prSet>
      <dgm:spPr/>
      <dgm:t>
        <a:bodyPr/>
        <a:lstStyle/>
        <a:p>
          <a:endParaRPr lang="en-US"/>
        </a:p>
      </dgm:t>
    </dgm:pt>
    <dgm:pt modelId="{A4A34B0D-DF25-4B7D-9E5C-22E4CF68C453}" type="pres">
      <dgm:prSet presAssocID="{D0E0A22D-CAA5-4B6A-93EE-6F20CC175261}" presName="spacer" presStyleCnt="0"/>
      <dgm:spPr/>
    </dgm:pt>
    <dgm:pt modelId="{B6100653-5489-4300-AEB7-61E678136562}" type="pres">
      <dgm:prSet presAssocID="{BE34F58B-95F6-4EC2-915D-088B71A4503A}" presName="parentText" presStyleLbl="node1" presStyleIdx="6" presStyleCnt="9">
        <dgm:presLayoutVars>
          <dgm:chMax val="0"/>
          <dgm:bulletEnabled val="1"/>
        </dgm:presLayoutVars>
      </dgm:prSet>
      <dgm:spPr/>
      <dgm:t>
        <a:bodyPr/>
        <a:lstStyle/>
        <a:p>
          <a:endParaRPr lang="en-US"/>
        </a:p>
      </dgm:t>
    </dgm:pt>
    <dgm:pt modelId="{132DE0ED-63DF-4C62-8087-EF824730B0CC}" type="pres">
      <dgm:prSet presAssocID="{5FFDBCD8-C315-42F2-BA97-5CBED0462E33}" presName="spacer" presStyleCnt="0"/>
      <dgm:spPr/>
    </dgm:pt>
    <dgm:pt modelId="{9D0E8283-0DCD-4152-AE70-4A1E5C1BCA8F}" type="pres">
      <dgm:prSet presAssocID="{CED9CB3A-F33F-4CBC-AA4B-031F47B12EEF}" presName="parentText" presStyleLbl="node1" presStyleIdx="7" presStyleCnt="9">
        <dgm:presLayoutVars>
          <dgm:chMax val="0"/>
          <dgm:bulletEnabled val="1"/>
        </dgm:presLayoutVars>
      </dgm:prSet>
      <dgm:spPr/>
      <dgm:t>
        <a:bodyPr/>
        <a:lstStyle/>
        <a:p>
          <a:endParaRPr lang="en-US"/>
        </a:p>
      </dgm:t>
    </dgm:pt>
    <dgm:pt modelId="{FBE0670F-4C79-4171-A8CF-EA22F1128691}" type="pres">
      <dgm:prSet presAssocID="{D0D57970-5628-4AB3-8E6E-6A7BFD18A0F7}" presName="spacer" presStyleCnt="0"/>
      <dgm:spPr/>
    </dgm:pt>
    <dgm:pt modelId="{A98F5722-2E81-47D5-97FD-6A2DBC9EDEE5}" type="pres">
      <dgm:prSet presAssocID="{F2893C8F-978C-4E10-98B2-916B999E2C72}" presName="parentText" presStyleLbl="node1" presStyleIdx="8" presStyleCnt="9">
        <dgm:presLayoutVars>
          <dgm:chMax val="0"/>
          <dgm:bulletEnabled val="1"/>
        </dgm:presLayoutVars>
      </dgm:prSet>
      <dgm:spPr/>
      <dgm:t>
        <a:bodyPr/>
        <a:lstStyle/>
        <a:p>
          <a:endParaRPr lang="en-US"/>
        </a:p>
      </dgm:t>
    </dgm:pt>
  </dgm:ptLst>
  <dgm:cxnLst>
    <dgm:cxn modelId="{C1626B50-2CBC-4CB5-B9B7-7E2CFA32C2EE}" type="presOf" srcId="{E3904C2F-772C-4C8D-97CC-A514C9411F24}" destId="{562E55E9-AF7D-473B-ABC4-8D8CDB251BBD}"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52CA80F1-5572-41DD-89F5-59D357F20988}" srcId="{14E3FCA7-FA13-4F7A-92DA-32597F07992B}" destId="{289C4F0B-E45F-48A8-9CA6-DE54786B7B83}" srcOrd="2" destOrd="0" parTransId="{FB188895-D592-4DD8-B99E-3F95ED0A0ED5}" sibTransId="{C78AF108-FAFD-429F-95E3-BA63022CED54}"/>
    <dgm:cxn modelId="{9FC7BD5D-8345-4564-9749-D1B90AE55A9B}" type="presOf" srcId="{BF0EF90D-9400-4AEB-AC92-88A9AD41E85E}" destId="{D68A90CE-3250-4945-9DB2-E772FCDB35AF}" srcOrd="0" destOrd="0" presId="urn:microsoft.com/office/officeart/2005/8/layout/vList2"/>
    <dgm:cxn modelId="{22360902-3126-4A98-8A5F-D1E67DDA86B2}" type="presOf" srcId="{267D45EE-0FF9-4093-86A2-AEAC6E50FE72}" destId="{576F22FF-B79C-41D4-ADAC-60069A4BC0FB}" srcOrd="0" destOrd="0" presId="urn:microsoft.com/office/officeart/2005/8/layout/vList2"/>
    <dgm:cxn modelId="{6F23D44A-CC4D-486D-90F2-2B489E06C9E2}" type="presOf" srcId="{D1DA350D-404D-42E2-A80B-67D133BA6BF7}" destId="{5F10EDCB-A2F4-4BE1-BE13-4FDBE176222C}" srcOrd="0" destOrd="0" presId="urn:microsoft.com/office/officeart/2005/8/layout/vList2"/>
    <dgm:cxn modelId="{174D0E0C-455C-41BC-8C29-05B53049EF80}" srcId="{14E3FCA7-FA13-4F7A-92DA-32597F07992B}" destId="{D1DA350D-404D-42E2-A80B-67D133BA6BF7}" srcOrd="3" destOrd="0" parTransId="{B0B9BD66-520B-4E10-A16A-20544B5E5D1F}" sibTransId="{7B979F29-7552-4B4A-9A1F-9F2E31CDA523}"/>
    <dgm:cxn modelId="{73F90C39-2252-40E8-9E35-E8E72489EC2E}" srcId="{14E3FCA7-FA13-4F7A-92DA-32597F07992B}" destId="{BF0EF90D-9400-4AEB-AC92-88A9AD41E85E}" srcOrd="4" destOrd="0" parTransId="{68C692A8-781C-49A1-BCBD-5C22DBA004C2}" sibTransId="{17BCF6F0-AE59-4A01-8048-9F3FB603A84A}"/>
    <dgm:cxn modelId="{6C75D6F6-2C66-4727-AECB-5A820EB895AB}" srcId="{14E3FCA7-FA13-4F7A-92DA-32597F07992B}" destId="{267D45EE-0FF9-4093-86A2-AEAC6E50FE72}" srcOrd="5" destOrd="0" parTransId="{DD99B839-010A-42C1-8B5E-1F08214F834B}" sibTransId="{D0E0A22D-CAA5-4B6A-93EE-6F20CC175261}"/>
    <dgm:cxn modelId="{13066CF2-3AB4-4726-8F0C-A388F80ED996}" type="presOf" srcId="{BE34F58B-95F6-4EC2-915D-088B71A4503A}" destId="{B6100653-5489-4300-AEB7-61E678136562}" srcOrd="0" destOrd="0" presId="urn:microsoft.com/office/officeart/2005/8/layout/vList2"/>
    <dgm:cxn modelId="{23685716-1234-4578-9659-48CAE602DB78}" type="presOf" srcId="{CED9CB3A-F33F-4CBC-AA4B-031F47B12EEF}" destId="{9D0E8283-0DCD-4152-AE70-4A1E5C1BCA8F}" srcOrd="0" destOrd="0" presId="urn:microsoft.com/office/officeart/2005/8/layout/vList2"/>
    <dgm:cxn modelId="{1C971ADA-2F03-4272-A4FC-CF9AB708312F}" srcId="{14E3FCA7-FA13-4F7A-92DA-32597F07992B}" destId="{39E7CB34-48EF-47F3-8F9C-42D727824730}" srcOrd="1" destOrd="0" parTransId="{9D7FF9E9-9952-45AF-91A7-B81E5A65CF68}" sibTransId="{AADE3493-0882-4F2C-90D0-E00246125602}"/>
    <dgm:cxn modelId="{D9283BE1-40FD-40FA-87D5-5A18E81D8FEE}" type="presOf" srcId="{39E7CB34-48EF-47F3-8F9C-42D727824730}" destId="{F78EC865-BE41-42E4-AE52-8B4951EFF8AC}" srcOrd="0" destOrd="0" presId="urn:microsoft.com/office/officeart/2005/8/layout/vList2"/>
    <dgm:cxn modelId="{AD3F532D-8231-4C20-83F5-36A8C0630627}" srcId="{14E3FCA7-FA13-4F7A-92DA-32597F07992B}" destId="{CED9CB3A-F33F-4CBC-AA4B-031F47B12EEF}" srcOrd="7" destOrd="0" parTransId="{1866230C-4DD3-4CC3-918F-D6679A5DB755}" sibTransId="{D0D57970-5628-4AB3-8E6E-6A7BFD18A0F7}"/>
    <dgm:cxn modelId="{D14AE2E7-D544-485F-87A5-5FD3745E5A96}" type="presOf" srcId="{289C4F0B-E45F-48A8-9CA6-DE54786B7B83}" destId="{955F153F-54A4-41B5-94EB-524EAF6B8B9A}" srcOrd="0" destOrd="0" presId="urn:microsoft.com/office/officeart/2005/8/layout/vList2"/>
    <dgm:cxn modelId="{E3E6D03C-5FC9-4F17-8EB8-802779D1CEEE}" type="presOf" srcId="{F2893C8F-978C-4E10-98B2-916B999E2C72}" destId="{A98F5722-2E81-47D5-97FD-6A2DBC9EDEE5}" srcOrd="0" destOrd="0" presId="urn:microsoft.com/office/officeart/2005/8/layout/vList2"/>
    <dgm:cxn modelId="{7F596656-C690-49DA-8B83-5ACF03D348BA}" srcId="{14E3FCA7-FA13-4F7A-92DA-32597F07992B}" destId="{F2893C8F-978C-4E10-98B2-916B999E2C72}" srcOrd="8" destOrd="0" parTransId="{41E4B9F7-9B21-419D-A0F3-0B4CB1CA05F9}" sibTransId="{BBBDA025-07B3-40B7-B6DC-9CE333EB91BF}"/>
    <dgm:cxn modelId="{8423FE58-32A0-4760-B8C5-0295B8A335A9}" srcId="{14E3FCA7-FA13-4F7A-92DA-32597F07992B}" destId="{BE34F58B-95F6-4EC2-915D-088B71A4503A}" srcOrd="6" destOrd="0" parTransId="{DAF3D446-1872-4C5A-B79C-A02244793998}" sibTransId="{5FFDBCD8-C315-42F2-BA97-5CBED0462E33}"/>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E7DB1C54-A741-41EA-BA36-62FED81FD6DD}" type="presParOf" srcId="{D3D6BF9A-D42D-4B61-89B7-C33E4CB76C5B}" destId="{F78EC865-BE41-42E4-AE52-8B4951EFF8AC}" srcOrd="2" destOrd="0" presId="urn:microsoft.com/office/officeart/2005/8/layout/vList2"/>
    <dgm:cxn modelId="{39A7919D-58AF-415E-9815-E7DCA3B4B5CE}" type="presParOf" srcId="{D3D6BF9A-D42D-4B61-89B7-C33E4CB76C5B}" destId="{A8E89FA8-E256-4A98-8AFD-7942C4F34C11}" srcOrd="3" destOrd="0" presId="urn:microsoft.com/office/officeart/2005/8/layout/vList2"/>
    <dgm:cxn modelId="{9136F3A8-7DF6-4A08-9AE0-413281BDA85F}" type="presParOf" srcId="{D3D6BF9A-D42D-4B61-89B7-C33E4CB76C5B}" destId="{955F153F-54A4-41B5-94EB-524EAF6B8B9A}" srcOrd="4" destOrd="0" presId="urn:microsoft.com/office/officeart/2005/8/layout/vList2"/>
    <dgm:cxn modelId="{6C525009-8EF9-4646-8249-471738B9B581}" type="presParOf" srcId="{D3D6BF9A-D42D-4B61-89B7-C33E4CB76C5B}" destId="{6D94D8BE-6378-4C3A-A89F-190D017CF307}" srcOrd="5" destOrd="0" presId="urn:microsoft.com/office/officeart/2005/8/layout/vList2"/>
    <dgm:cxn modelId="{7D8E69B6-9D19-4C45-B066-EE55BB36CC27}" type="presParOf" srcId="{D3D6BF9A-D42D-4B61-89B7-C33E4CB76C5B}" destId="{5F10EDCB-A2F4-4BE1-BE13-4FDBE176222C}" srcOrd="6" destOrd="0" presId="urn:microsoft.com/office/officeart/2005/8/layout/vList2"/>
    <dgm:cxn modelId="{65E95D14-5372-4B32-8468-34C19C1AC4B2}" type="presParOf" srcId="{D3D6BF9A-D42D-4B61-89B7-C33E4CB76C5B}" destId="{561400B2-2C8E-4E99-B90C-DC3D2A8BA83C}" srcOrd="7" destOrd="0" presId="urn:microsoft.com/office/officeart/2005/8/layout/vList2"/>
    <dgm:cxn modelId="{ECE7510B-8281-44F6-B2A3-81FB01BAD1B9}" type="presParOf" srcId="{D3D6BF9A-D42D-4B61-89B7-C33E4CB76C5B}" destId="{D68A90CE-3250-4945-9DB2-E772FCDB35AF}" srcOrd="8" destOrd="0" presId="urn:microsoft.com/office/officeart/2005/8/layout/vList2"/>
    <dgm:cxn modelId="{547A0B9A-B141-40FB-8837-09EECA361AAC}" type="presParOf" srcId="{D3D6BF9A-D42D-4B61-89B7-C33E4CB76C5B}" destId="{DB143E61-C5BC-4BB0-88DD-F8ACB068B26B}" srcOrd="9" destOrd="0" presId="urn:microsoft.com/office/officeart/2005/8/layout/vList2"/>
    <dgm:cxn modelId="{EB347649-976B-41A9-ACE2-1A37C51F561D}" type="presParOf" srcId="{D3D6BF9A-D42D-4B61-89B7-C33E4CB76C5B}" destId="{576F22FF-B79C-41D4-ADAC-60069A4BC0FB}" srcOrd="10" destOrd="0" presId="urn:microsoft.com/office/officeart/2005/8/layout/vList2"/>
    <dgm:cxn modelId="{962F117D-824E-4033-8A6A-4D3AB9EB3258}" type="presParOf" srcId="{D3D6BF9A-D42D-4B61-89B7-C33E4CB76C5B}" destId="{A4A34B0D-DF25-4B7D-9E5C-22E4CF68C453}" srcOrd="11" destOrd="0" presId="urn:microsoft.com/office/officeart/2005/8/layout/vList2"/>
    <dgm:cxn modelId="{8AF1E5CA-64F5-4D3A-AA27-B432BC688487}" type="presParOf" srcId="{D3D6BF9A-D42D-4B61-89B7-C33E4CB76C5B}" destId="{B6100653-5489-4300-AEB7-61E678136562}" srcOrd="12" destOrd="0" presId="urn:microsoft.com/office/officeart/2005/8/layout/vList2"/>
    <dgm:cxn modelId="{5BE386F8-6165-4D6C-AB3E-A1B85D31BB99}" type="presParOf" srcId="{D3D6BF9A-D42D-4B61-89B7-C33E4CB76C5B}" destId="{132DE0ED-63DF-4C62-8087-EF824730B0CC}" srcOrd="13" destOrd="0" presId="urn:microsoft.com/office/officeart/2005/8/layout/vList2"/>
    <dgm:cxn modelId="{F06AD779-C090-4765-AE41-2EB0CFA64034}" type="presParOf" srcId="{D3D6BF9A-D42D-4B61-89B7-C33E4CB76C5B}" destId="{9D0E8283-0DCD-4152-AE70-4A1E5C1BCA8F}" srcOrd="14" destOrd="0" presId="urn:microsoft.com/office/officeart/2005/8/layout/vList2"/>
    <dgm:cxn modelId="{6804C46C-BB85-44C5-B228-D6C0722BA792}" type="presParOf" srcId="{D3D6BF9A-D42D-4B61-89B7-C33E4CB76C5B}" destId="{FBE0670F-4C79-4171-A8CF-EA22F1128691}" srcOrd="15" destOrd="0" presId="urn:microsoft.com/office/officeart/2005/8/layout/vList2"/>
    <dgm:cxn modelId="{77218FF3-6BE9-4489-A738-28AA50DA7E1F}" type="presParOf" srcId="{D3D6BF9A-D42D-4B61-89B7-C33E4CB76C5B}" destId="{A98F5722-2E81-47D5-97FD-6A2DBC9EDEE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240BA96D-AE8B-439D-986E-92FE18BD1562}">
      <dgm:prSet custT="1"/>
      <dgm:spPr/>
      <dgm:t>
        <a:bodyPr/>
        <a:lstStyle/>
        <a:p>
          <a:pPr algn="ctr"/>
          <a:r>
            <a:rPr lang="en-US" sz="2000" b="1" dirty="0" smtClean="0"/>
            <a:t>8</a:t>
          </a:r>
          <a:endParaRPr lang="en-US" sz="2000" b="1" dirty="0"/>
        </a:p>
      </dgm:t>
    </dgm:pt>
    <dgm:pt modelId="{CA05C34C-4C6B-4F21-BD0A-1072A4CF06C6}" type="parTrans" cxnId="{F35C44B6-1DBD-4A59-ADE5-97F967BAC17F}">
      <dgm:prSet/>
      <dgm:spPr/>
      <dgm:t>
        <a:bodyPr/>
        <a:lstStyle/>
        <a:p>
          <a:endParaRPr lang="en-US" sz="2000"/>
        </a:p>
      </dgm:t>
    </dgm:pt>
    <dgm:pt modelId="{487634AD-8F3D-4B28-991E-0BB187F05DBB}" type="sibTrans" cxnId="{F35C44B6-1DBD-4A59-ADE5-97F967BAC17F}">
      <dgm:prSet/>
      <dgm:spPr/>
      <dgm:t>
        <a:bodyPr/>
        <a:lstStyle/>
        <a:p>
          <a:endParaRPr lang="en-US" sz="2000"/>
        </a:p>
      </dgm:t>
    </dgm:pt>
    <dgm:pt modelId="{576E5BCB-A9C2-4A71-8BFC-B089C49EF1B6}">
      <dgm:prSet custT="1"/>
      <dgm:spPr/>
      <dgm:t>
        <a:bodyPr/>
        <a:lstStyle/>
        <a:p>
          <a:pPr algn="ctr"/>
          <a:r>
            <a:rPr lang="en-US" sz="2000" b="1" dirty="0" smtClean="0"/>
            <a:t>9</a:t>
          </a:r>
          <a:endParaRPr lang="en-US" sz="2000" b="1" dirty="0"/>
        </a:p>
      </dgm:t>
    </dgm:pt>
    <dgm:pt modelId="{420CDE77-FE94-4F6A-B667-FBD623D06E85}" type="parTrans" cxnId="{E9AC4555-3FDE-453C-819F-BFA341E02137}">
      <dgm:prSet/>
      <dgm:spPr/>
      <dgm:t>
        <a:bodyPr/>
        <a:lstStyle/>
        <a:p>
          <a:endParaRPr lang="en-US" sz="2000"/>
        </a:p>
      </dgm:t>
    </dgm:pt>
    <dgm:pt modelId="{81F251B3-E8BE-4579-A02E-2F9728ACE626}" type="sibTrans" cxnId="{E9AC4555-3FDE-453C-819F-BFA341E02137}">
      <dgm:prSet/>
      <dgm:spPr/>
      <dgm:t>
        <a:bodyPr/>
        <a:lstStyle/>
        <a:p>
          <a:endParaRPr lang="en-US" sz="2000"/>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9">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9">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9">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9">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9">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9">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9">
        <dgm:presLayoutVars>
          <dgm:chMax val="0"/>
          <dgm:bulletEnabled val="1"/>
        </dgm:presLayoutVars>
      </dgm:prSet>
      <dgm:spPr/>
      <dgm:t>
        <a:bodyPr/>
        <a:lstStyle/>
        <a:p>
          <a:endParaRPr lang="en-US"/>
        </a:p>
      </dgm:t>
    </dgm:pt>
    <dgm:pt modelId="{E6662C56-61C7-4544-9BB4-25DC4F8103C3}" type="pres">
      <dgm:prSet presAssocID="{4E8BB141-AD35-46CF-B4E0-6385C4558F0C}" presName="spacer" presStyleCnt="0"/>
      <dgm:spPr/>
    </dgm:pt>
    <dgm:pt modelId="{F952BCED-902A-445F-93CD-AE1F0CC0F17E}" type="pres">
      <dgm:prSet presAssocID="{240BA96D-AE8B-439D-986E-92FE18BD1562}" presName="parentText" presStyleLbl="node1" presStyleIdx="7" presStyleCnt="9">
        <dgm:presLayoutVars>
          <dgm:chMax val="0"/>
          <dgm:bulletEnabled val="1"/>
        </dgm:presLayoutVars>
      </dgm:prSet>
      <dgm:spPr/>
      <dgm:t>
        <a:bodyPr/>
        <a:lstStyle/>
        <a:p>
          <a:endParaRPr lang="en-US"/>
        </a:p>
      </dgm:t>
    </dgm:pt>
    <dgm:pt modelId="{DE8BE2F9-F2D5-4055-8164-E5E6A11484B4}" type="pres">
      <dgm:prSet presAssocID="{487634AD-8F3D-4B28-991E-0BB187F05DBB}" presName="spacer" presStyleCnt="0"/>
      <dgm:spPr/>
    </dgm:pt>
    <dgm:pt modelId="{4085AADD-45E9-4981-9BC7-AA92FD6FC761}" type="pres">
      <dgm:prSet presAssocID="{576E5BCB-A9C2-4A71-8BFC-B089C49EF1B6}" presName="parentText" presStyleLbl="node1" presStyleIdx="8" presStyleCnt="9">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ACAE5ABA-3A52-4210-B5BA-D7E73EA721DE}" type="presOf" srcId="{576E5BCB-A9C2-4A71-8BFC-B089C49EF1B6}" destId="{4085AADD-45E9-4981-9BC7-AA92FD6FC761}" srcOrd="0" destOrd="0" presId="urn:microsoft.com/office/officeart/2005/8/layout/vList2"/>
    <dgm:cxn modelId="{E9AC4555-3FDE-453C-819F-BFA341E02137}" srcId="{14E3FCA7-FA13-4F7A-92DA-32597F07992B}" destId="{576E5BCB-A9C2-4A71-8BFC-B089C49EF1B6}" srcOrd="8" destOrd="0" parTransId="{420CDE77-FE94-4F6A-B667-FBD623D06E85}" sibTransId="{81F251B3-E8BE-4579-A02E-2F9728ACE626}"/>
    <dgm:cxn modelId="{F35C44B6-1DBD-4A59-ADE5-97F967BAC17F}" srcId="{14E3FCA7-FA13-4F7A-92DA-32597F07992B}" destId="{240BA96D-AE8B-439D-986E-92FE18BD1562}" srcOrd="7" destOrd="0" parTransId="{CA05C34C-4C6B-4F21-BD0A-1072A4CF06C6}" sibTransId="{487634AD-8F3D-4B28-991E-0BB187F05DBB}"/>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A3B7E4FC-07FB-41F3-874A-0DB2CDEEA41C}" type="presOf" srcId="{240BA96D-AE8B-439D-986E-92FE18BD1562}" destId="{F952BCED-902A-445F-93CD-AE1F0CC0F17E}"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 modelId="{E895735E-8388-407A-A3F9-CE01B0793555}" type="presParOf" srcId="{D3D6BF9A-D42D-4B61-89B7-C33E4CB76C5B}" destId="{E6662C56-61C7-4544-9BB4-25DC4F8103C3}" srcOrd="13" destOrd="0" presId="urn:microsoft.com/office/officeart/2005/8/layout/vList2"/>
    <dgm:cxn modelId="{A7CCF853-B1A9-4BB1-A5C7-CD2C83EBFEFD}" type="presParOf" srcId="{D3D6BF9A-D42D-4B61-89B7-C33E4CB76C5B}" destId="{F952BCED-902A-445F-93CD-AE1F0CC0F17E}" srcOrd="14" destOrd="0" presId="urn:microsoft.com/office/officeart/2005/8/layout/vList2"/>
    <dgm:cxn modelId="{F04E360A-951B-424E-BF25-1357D2C9C15F}" type="presParOf" srcId="{D3D6BF9A-D42D-4B61-89B7-C33E4CB76C5B}" destId="{DE8BE2F9-F2D5-4055-8164-E5E6A11484B4}" srcOrd="15" destOrd="0" presId="urn:microsoft.com/office/officeart/2005/8/layout/vList2"/>
    <dgm:cxn modelId="{DF337EED-3284-4264-AE77-667A03D15A53}" type="presParOf" srcId="{D3D6BF9A-D42D-4B61-89B7-C33E4CB76C5B}" destId="{4085AADD-45E9-4981-9BC7-AA92FD6FC761}"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242DA-41B8-418F-879A-31ADF1F28AFF}">
      <dsp:nvSpPr>
        <dsp:cNvPr id="0" name=""/>
        <dsp:cNvSpPr/>
      </dsp:nvSpPr>
      <dsp:spPr>
        <a:xfrm>
          <a:off x="0" y="232757"/>
          <a:ext cx="5549786" cy="90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991CB0-ABB1-44EE-9C6E-7D409FA31263}">
      <dsp:nvSpPr>
        <dsp:cNvPr id="0" name=""/>
        <dsp:cNvSpPr/>
      </dsp:nvSpPr>
      <dsp:spPr>
        <a:xfrm>
          <a:off x="277489" y="24177"/>
          <a:ext cx="4532027" cy="73994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838" tIns="0" rIns="146838" bIns="0" numCol="1" spcCol="1270" anchor="ctr" anchorCtr="0">
          <a:noAutofit/>
        </a:bodyPr>
        <a:lstStyle/>
        <a:p>
          <a:pPr lvl="0" algn="l" defTabSz="1066800">
            <a:lnSpc>
              <a:spcPct val="90000"/>
            </a:lnSpc>
            <a:spcBef>
              <a:spcPct val="0"/>
            </a:spcBef>
            <a:spcAft>
              <a:spcPct val="35000"/>
            </a:spcAft>
          </a:pPr>
          <a:r>
            <a:rPr lang="en-US" sz="2400" b="1" i="0" kern="1200" dirty="0" smtClean="0">
              <a:latin typeface="+mn-lt"/>
              <a:cs typeface="Times New Roman" panose="02020603050405020304" pitchFamily="18" charset="0"/>
            </a:rPr>
            <a:t>Soft Link or Symbolic Links</a:t>
          </a:r>
          <a:endParaRPr lang="en-US" sz="2400" b="1" i="0" kern="1200" dirty="0">
            <a:latin typeface="+mn-lt"/>
            <a:cs typeface="Times New Roman" panose="02020603050405020304" pitchFamily="18" charset="0"/>
          </a:endParaRPr>
        </a:p>
      </dsp:txBody>
      <dsp:txXfrm>
        <a:off x="313610" y="60298"/>
        <a:ext cx="4459785" cy="667698"/>
      </dsp:txXfrm>
    </dsp:sp>
    <dsp:sp modelId="{854A5947-A603-431C-B584-F0ACFDCBBD54}">
      <dsp:nvSpPr>
        <dsp:cNvPr id="0" name=""/>
        <dsp:cNvSpPr/>
      </dsp:nvSpPr>
      <dsp:spPr>
        <a:xfrm>
          <a:off x="0" y="1498994"/>
          <a:ext cx="5549786" cy="907200"/>
        </a:xfrm>
        <a:prstGeom prst="rect">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9FB871-EAF1-41C1-A1B9-5E116801B37C}">
      <dsp:nvSpPr>
        <dsp:cNvPr id="0" name=""/>
        <dsp:cNvSpPr/>
      </dsp:nvSpPr>
      <dsp:spPr>
        <a:xfrm>
          <a:off x="277489" y="1334357"/>
          <a:ext cx="3884850" cy="695996"/>
        </a:xfrm>
        <a:prstGeom prst="round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838" tIns="0" rIns="146838" bIns="0" numCol="1" spcCol="1270" anchor="ctr" anchorCtr="0">
          <a:noAutofit/>
        </a:bodyPr>
        <a:lstStyle/>
        <a:p>
          <a:pPr lvl="0" algn="l" defTabSz="1066800">
            <a:lnSpc>
              <a:spcPct val="90000"/>
            </a:lnSpc>
            <a:spcBef>
              <a:spcPct val="0"/>
            </a:spcBef>
            <a:spcAft>
              <a:spcPct val="35000"/>
            </a:spcAft>
          </a:pPr>
          <a:r>
            <a:rPr lang="en-US" sz="2400" b="1" i="0" kern="1200" dirty="0" smtClean="0">
              <a:latin typeface="+mn-lt"/>
              <a:cs typeface="Times New Roman" panose="02020603050405020304" pitchFamily="18" charset="0"/>
            </a:rPr>
            <a:t>Hard Links</a:t>
          </a:r>
          <a:endParaRPr lang="en-US" sz="2400" b="1" i="0" kern="1200" dirty="0">
            <a:latin typeface="+mn-lt"/>
            <a:cs typeface="Times New Roman" panose="02020603050405020304" pitchFamily="18" charset="0"/>
          </a:endParaRPr>
        </a:p>
      </dsp:txBody>
      <dsp:txXfrm>
        <a:off x="311465" y="1368333"/>
        <a:ext cx="3816898" cy="628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14-11-2019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279991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10</a:t>
            </a:fld>
            <a:endParaRPr lang="en-IN" dirty="0"/>
          </a:p>
        </p:txBody>
      </p:sp>
    </p:spTree>
    <p:extLst>
      <p:ext uri="{BB962C8B-B14F-4D97-AF65-F5344CB8AC3E}">
        <p14:creationId xmlns:p14="http://schemas.microsoft.com/office/powerpoint/2010/main" val="54588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11</a:t>
            </a:fld>
            <a:endParaRPr lang="en-IN" dirty="0"/>
          </a:p>
        </p:txBody>
      </p:sp>
    </p:spTree>
    <p:extLst>
      <p:ext uri="{BB962C8B-B14F-4D97-AF65-F5344CB8AC3E}">
        <p14:creationId xmlns:p14="http://schemas.microsoft.com/office/powerpoint/2010/main" val="379769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12</a:t>
            </a:fld>
            <a:endParaRPr lang="en-IN" dirty="0"/>
          </a:p>
        </p:txBody>
      </p:sp>
    </p:spTree>
    <p:extLst>
      <p:ext uri="{BB962C8B-B14F-4D97-AF65-F5344CB8AC3E}">
        <p14:creationId xmlns:p14="http://schemas.microsoft.com/office/powerpoint/2010/main" val="116893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26</a:t>
            </a:fld>
            <a:endParaRPr lang="en-IN" dirty="0"/>
          </a:p>
        </p:txBody>
      </p:sp>
    </p:spTree>
    <p:extLst>
      <p:ext uri="{BB962C8B-B14F-4D97-AF65-F5344CB8AC3E}">
        <p14:creationId xmlns:p14="http://schemas.microsoft.com/office/powerpoint/2010/main" val="270409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27</a:t>
            </a:fld>
            <a:endParaRPr lang="en-IN" dirty="0"/>
          </a:p>
        </p:txBody>
      </p:sp>
    </p:spTree>
    <p:extLst>
      <p:ext uri="{BB962C8B-B14F-4D97-AF65-F5344CB8AC3E}">
        <p14:creationId xmlns:p14="http://schemas.microsoft.com/office/powerpoint/2010/main" val="268790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a:t>
            </a:fld>
            <a:endParaRPr lang="en-IN" dirty="0"/>
          </a:p>
        </p:txBody>
      </p:sp>
    </p:spTree>
    <p:extLst>
      <p:ext uri="{BB962C8B-B14F-4D97-AF65-F5344CB8AC3E}">
        <p14:creationId xmlns:p14="http://schemas.microsoft.com/office/powerpoint/2010/main" val="304810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a:t>
            </a:fld>
            <a:endParaRPr lang="en-IN" dirty="0"/>
          </a:p>
        </p:txBody>
      </p:sp>
    </p:spTree>
    <p:extLst>
      <p:ext uri="{BB962C8B-B14F-4D97-AF65-F5344CB8AC3E}">
        <p14:creationId xmlns:p14="http://schemas.microsoft.com/office/powerpoint/2010/main" val="270426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a:t>
            </a:fld>
            <a:endParaRPr lang="en-IN" dirty="0"/>
          </a:p>
        </p:txBody>
      </p:sp>
    </p:spTree>
    <p:extLst>
      <p:ext uri="{BB962C8B-B14F-4D97-AF65-F5344CB8AC3E}">
        <p14:creationId xmlns:p14="http://schemas.microsoft.com/office/powerpoint/2010/main" val="270901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5</a:t>
            </a:fld>
            <a:endParaRPr lang="en-IN" dirty="0"/>
          </a:p>
        </p:txBody>
      </p:sp>
    </p:spTree>
    <p:extLst>
      <p:ext uri="{BB962C8B-B14F-4D97-AF65-F5344CB8AC3E}">
        <p14:creationId xmlns:p14="http://schemas.microsoft.com/office/powerpoint/2010/main" val="78740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6</a:t>
            </a:fld>
            <a:endParaRPr lang="en-IN" dirty="0"/>
          </a:p>
        </p:txBody>
      </p:sp>
    </p:spTree>
    <p:extLst>
      <p:ext uri="{BB962C8B-B14F-4D97-AF65-F5344CB8AC3E}">
        <p14:creationId xmlns:p14="http://schemas.microsoft.com/office/powerpoint/2010/main" val="222683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7</a:t>
            </a:fld>
            <a:endParaRPr lang="en-IN" dirty="0"/>
          </a:p>
        </p:txBody>
      </p:sp>
    </p:spTree>
    <p:extLst>
      <p:ext uri="{BB962C8B-B14F-4D97-AF65-F5344CB8AC3E}">
        <p14:creationId xmlns:p14="http://schemas.microsoft.com/office/powerpoint/2010/main" val="343052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8</a:t>
            </a:fld>
            <a:endParaRPr lang="en-IN" dirty="0"/>
          </a:p>
        </p:txBody>
      </p:sp>
    </p:spTree>
    <p:extLst>
      <p:ext uri="{BB962C8B-B14F-4D97-AF65-F5344CB8AC3E}">
        <p14:creationId xmlns:p14="http://schemas.microsoft.com/office/powerpoint/2010/main" val="254319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9</a:t>
            </a:fld>
            <a:endParaRPr lang="en-IN" dirty="0"/>
          </a:p>
        </p:txBody>
      </p:sp>
    </p:spTree>
    <p:extLst>
      <p:ext uri="{BB962C8B-B14F-4D97-AF65-F5344CB8AC3E}">
        <p14:creationId xmlns:p14="http://schemas.microsoft.com/office/powerpoint/2010/main" val="158447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14-11-2019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14-11-2019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14-11-2019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14-11-2019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14-11-2019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14-11-2019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14-11-2019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14-11-2019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14-11-2019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14-11-2019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14-11-2019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14-11-2019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mputernetworkingnotes.com/rhce-study-guide/Linux-file-system-explained-with-shell-and-kerne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linux.com/news/pipes-and-filters" TargetMode="External"/><Relationship Id="rId4" Type="http://schemas.openxmlformats.org/officeDocument/2006/relationships/hyperlink" Target="https://www.guru99.com/file-permission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UKmL72XgXU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youtube.com/watch?v=4-vye3QFTFo" TargetMode="External"/><Relationship Id="rId4" Type="http://schemas.openxmlformats.org/officeDocument/2006/relationships/hyperlink" Target="https://www.youtube.com/watch?v=SdgiYoOi0C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ettech.in/e-books/Linux-Networking-and-System-Admin.pdf" TargetMode="External"/><Relationship Id="rId2" Type="http://schemas.openxmlformats.org/officeDocument/2006/relationships/hyperlink" Target="https://access.redhat.com/documentation/en-us/red_hat_enterprise_Linux/7/pdf/system_administrators_guide/Red_Hat_Enterprise_Linux-7-System_Administrators_Guide-en-US.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151555" y="2744449"/>
            <a:ext cx="8469571" cy="3231654"/>
          </a:xfrm>
          <a:prstGeom prst="rect">
            <a:avLst/>
          </a:prstGeom>
        </p:spPr>
        <p:txBody>
          <a:bodyPr wrap="square">
            <a:spAutoFit/>
          </a:bodyPr>
          <a:lstStyle/>
          <a:p>
            <a:pPr algn="ctr" fontAlgn="auto">
              <a:spcBef>
                <a:spcPts val="0"/>
              </a:spcBef>
              <a:spcAft>
                <a:spcPts val="0"/>
              </a:spcAft>
              <a:defRPr/>
            </a:pPr>
            <a:r>
              <a:rPr lang="en-US" sz="4000" b="1" spc="-20" dirty="0" smtClean="0">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solidFill>
                <a:schemeClr val="accent5"/>
              </a:solidFill>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solidFill>
                  <a:schemeClr val="accent5"/>
                </a:solidFill>
                <a:latin typeface="Helvetica" panose="020B0604020202020204" pitchFamily="2" charset="0"/>
              </a:rPr>
              <a:t>Module Number: 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solidFill>
                  <a:schemeClr val="accent2"/>
                </a:solidFill>
                <a:latin typeface="Helvetica" panose="020B0604020202020204" pitchFamily="2" charset="0"/>
              </a:rPr>
              <a:t>Module Name: </a:t>
            </a:r>
            <a:r>
              <a:rPr lang="en-IN" sz="2800" b="1" spc="-20" dirty="0">
                <a:solidFill>
                  <a:schemeClr val="accent2"/>
                </a:solidFill>
                <a:latin typeface="Helvetica" panose="020B0604020202020204" pitchFamily="2" charset="0"/>
                <a:cs typeface="Arial" panose="020B0604020202020204" pitchFamily="34" charset="0"/>
              </a:rPr>
              <a:t>Introduction to </a:t>
            </a:r>
            <a:r>
              <a:rPr lang="en-IN" sz="2800" b="1" spc="-20" dirty="0" smtClean="0">
                <a:solidFill>
                  <a:schemeClr val="accent2"/>
                </a:solidFill>
                <a:latin typeface="Helvetica" panose="020B0604020202020204" pitchFamily="2" charset="0"/>
                <a:cs typeface="Arial" panose="020B0604020202020204" pitchFamily="34" charset="0"/>
              </a:rPr>
              <a:t>Linux</a:t>
            </a:r>
          </a:p>
          <a:p>
            <a:pPr algn="ctr">
              <a:defRPr/>
            </a:pPr>
            <a:r>
              <a:rPr lang="en-IN" sz="2000" b="1" dirty="0" smtClean="0">
                <a:solidFill>
                  <a:schemeClr val="accent2">
                    <a:lumMod val="50000"/>
                  </a:schemeClr>
                </a:solidFill>
                <a:latin typeface="Helvetica" panose="020B0604020202020204" pitchFamily="2" charset="0"/>
              </a:rPr>
              <a:t>Part: </a:t>
            </a:r>
            <a:r>
              <a:rPr lang="en-IN" sz="2000" b="1" dirty="0">
                <a:solidFill>
                  <a:schemeClr val="accent2">
                    <a:lumMod val="50000"/>
                  </a:schemeClr>
                </a:solidFill>
                <a:latin typeface="Helvetica" panose="020B0604020202020204" pitchFamily="2" charset="0"/>
              </a:rPr>
              <a:t>02</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5" name="Rectangle 4"/>
          <p:cNvSpPr/>
          <p:nvPr/>
        </p:nvSpPr>
        <p:spPr>
          <a:xfrm>
            <a:off x="493805" y="1171781"/>
            <a:ext cx="11028161" cy="2400657"/>
          </a:xfrm>
          <a:prstGeom prst="rect">
            <a:avLst/>
          </a:prstGeom>
        </p:spPr>
        <p:txBody>
          <a:bodyPr wrap="square">
            <a:spAutoFit/>
          </a:bodyPr>
          <a:lstStyle/>
          <a:p>
            <a:pPr marL="5715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locate command is very easy to use. </a:t>
            </a:r>
            <a:endParaRPr lang="en-US" sz="2000" dirty="0" smtClean="0">
              <a:latin typeface="Times New Roman" panose="02020603050405020304" pitchFamily="18" charset="0"/>
              <a:cs typeface="Times New Roman" panose="02020603050405020304" pitchFamily="18" charset="0"/>
            </a:endParaRPr>
          </a:p>
          <a:p>
            <a:pPr marL="5715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you have to do is to pass it the filename you want to search.</a:t>
            </a:r>
          </a:p>
          <a:p>
            <a:pPr marL="0" lvl="3" algn="just">
              <a:lnSpc>
                <a:spcPct val="150000"/>
              </a:lnSpc>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locate </a:t>
            </a:r>
            <a:r>
              <a:rPr lang="en-US" sz="2000" b="1" dirty="0">
                <a:latin typeface="Times New Roman" panose="02020603050405020304" pitchFamily="18" charset="0"/>
                <a:cs typeface="Times New Roman" panose="02020603050405020304" pitchFamily="18" charset="0"/>
              </a:rPr>
              <a:t>[filename]</a:t>
            </a:r>
          </a:p>
          <a:p>
            <a:pPr marL="57150" lvl="3" indent="-342900" algn="just">
              <a:lnSpc>
                <a:spcPct val="150000"/>
              </a:lnSpc>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For example, if </a:t>
            </a:r>
            <a:r>
              <a:rPr lang="en-US" sz="2000" dirty="0" smtClean="0">
                <a:latin typeface="Times New Roman" panose="02020603050405020304" pitchFamily="18" charset="0"/>
                <a:cs typeface="Times New Roman" panose="02020603050405020304" pitchFamily="18" charset="0"/>
              </a:rPr>
              <a:t>you want </a:t>
            </a:r>
            <a:r>
              <a:rPr lang="en-US" sz="2000" dirty="0">
                <a:latin typeface="Times New Roman" panose="02020603050405020304" pitchFamily="18" charset="0"/>
                <a:cs typeface="Times New Roman" panose="02020603050405020304" pitchFamily="18" charset="0"/>
              </a:rPr>
              <a:t>to search for all filenames that have the string 'dir2' in them, then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 do that using locate in the following way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Locate </a:t>
            </a:r>
            <a:r>
              <a:rPr lang="en-US" sz="2400" b="1" spc="-20" dirty="0" smtClean="0">
                <a:latin typeface="Helvetica" panose="020B0604020202020204" pitchFamily="2" charset="0"/>
                <a:cs typeface="Arial" panose="020B0604020202020204" pitchFamily="34" charset="0"/>
              </a:rPr>
              <a:t>Command</a:t>
            </a:r>
            <a:endParaRPr lang="en-IN" sz="2400" b="1" spc="-20" dirty="0">
              <a:latin typeface="Helvetica" panose="020B0604020202020204" pitchFamily="2" charset="0"/>
              <a:cs typeface="Arial" panose="020B0604020202020204" pitchFamily="34" charset="0"/>
            </a:endParaRPr>
          </a:p>
        </p:txBody>
      </p:sp>
      <p:pic>
        <p:nvPicPr>
          <p:cNvPr id="7" name="Image4"/>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bwMode="auto">
          <a:xfrm>
            <a:off x="917408" y="4073814"/>
            <a:ext cx="10294543" cy="16754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6020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5" name="Rectangle 4"/>
          <p:cNvSpPr/>
          <p:nvPr/>
        </p:nvSpPr>
        <p:spPr>
          <a:xfrm>
            <a:off x="356527" y="1964478"/>
            <a:ext cx="4157664" cy="3477875"/>
          </a:xfrm>
          <a:prstGeom prst="rect">
            <a:avLst/>
          </a:prstGeom>
        </p:spPr>
        <p:txBody>
          <a:bodyPr wrap="square">
            <a:spAutoFit/>
          </a:bodyPr>
          <a:lstStyle/>
          <a:p>
            <a:pPr marL="400050" lvl="4" indent="-342900" algn="just">
              <a:buClr>
                <a:schemeClr val="accent2">
                  <a:lumMod val="50000"/>
                </a:schemeClr>
              </a:buCl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Read the data until you press the enter key</a:t>
            </a:r>
            <a:r>
              <a:rPr lang="en-US" sz="2000" dirty="0" smtClean="0">
                <a:latin typeface="Times New Roman" panose="02020603050405020304" pitchFamily="18" charset="0"/>
                <a:cs typeface="Times New Roman" panose="02020603050405020304" pitchFamily="18" charset="0"/>
              </a:rPr>
              <a:t>. </a:t>
            </a: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Here </a:t>
            </a:r>
            <a:r>
              <a:rPr lang="en-US" sz="2000" dirty="0">
                <a:latin typeface="Times New Roman" panose="02020603050405020304" pitchFamily="18" charset="0"/>
                <a:cs typeface="Times New Roman" panose="02020603050405020304" pitchFamily="18" charset="0"/>
              </a:rPr>
              <a:t>we </a:t>
            </a:r>
            <a:r>
              <a:rPr lang="en-US" sz="2000" dirty="0" smtClean="0">
                <a:latin typeface="Times New Roman" panose="02020603050405020304" pitchFamily="18" charset="0"/>
                <a:cs typeface="Times New Roman" panose="02020603050405020304" pitchFamily="18" charset="0"/>
              </a:rPr>
              <a:t>will not </a:t>
            </a:r>
            <a:r>
              <a:rPr lang="en-US" sz="2000" dirty="0">
                <a:latin typeface="Times New Roman" panose="02020603050405020304" pitchFamily="18" charset="0"/>
                <a:cs typeface="Times New Roman" panose="02020603050405020304" pitchFamily="18" charset="0"/>
              </a:rPr>
              <a:t>specify the variable where to store the data</a:t>
            </a:r>
            <a:r>
              <a:rPr lang="en-US" sz="2000" dirty="0" smtClean="0">
                <a:latin typeface="Times New Roman" panose="02020603050405020304" pitchFamily="18" charset="0"/>
                <a:cs typeface="Times New Roman" panose="02020603050405020304" pitchFamily="18" charset="0"/>
              </a:rPr>
              <a:t>. </a:t>
            </a: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default the data is stored in the variable called REPLY. </a:t>
            </a: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So </a:t>
            </a:r>
            <a:r>
              <a:rPr lang="en-US" sz="2000" dirty="0">
                <a:latin typeface="Times New Roman" panose="02020603050405020304" pitchFamily="18" charset="0"/>
                <a:cs typeface="Times New Roman" panose="02020603050405020304" pitchFamily="18" charset="0"/>
              </a:rPr>
              <a:t>we can invoke the data as </a:t>
            </a:r>
            <a:r>
              <a:rPr lang="en-US" sz="2000" b="1" dirty="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REPLY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Read Command</a:t>
            </a:r>
            <a:endParaRPr lang="en-IN" sz="2400" b="1" spc="-20" dirty="0">
              <a:latin typeface="Helvetica" panose="020B0604020202020204" pitchFamily="2" charset="0"/>
              <a:cs typeface="Arial" panose="020B0604020202020204" pitchFamily="34" charset="0"/>
            </a:endParaRPr>
          </a:p>
        </p:txBody>
      </p:sp>
      <p:pic>
        <p:nvPicPr>
          <p:cNvPr id="8" name="Image5"/>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22513" t="12588" r="22909" b="22194"/>
          <a:stretch>
            <a:fillRect/>
          </a:stretch>
        </p:blipFill>
        <p:spPr bwMode="auto">
          <a:xfrm>
            <a:off x="4645383" y="1363219"/>
            <a:ext cx="7378118" cy="4680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8334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493805" y="1537666"/>
            <a:ext cx="4148212" cy="4401205"/>
          </a:xfrm>
          <a:prstGeom prst="rect">
            <a:avLst/>
          </a:prstGeom>
        </p:spPr>
        <p:txBody>
          <a:bodyPr wrap="square">
            <a:spAutoFit/>
          </a:bodyPr>
          <a:lstStyle/>
          <a:p>
            <a:pPr marL="400050" lvl="4" indent="-342900" algn="just">
              <a:buClr>
                <a:schemeClr val="accent2">
                  <a:lumMod val="50000"/>
                </a:schemeClr>
              </a:buClr>
              <a:buSzPct val="1100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A man page </a:t>
            </a:r>
            <a:r>
              <a:rPr lang="en-US" sz="2000" dirty="0">
                <a:latin typeface="Times New Roman" panose="02020603050405020304" pitchFamily="18" charset="0"/>
                <a:cs typeface="Times New Roman" panose="02020603050405020304" pitchFamily="18" charset="0"/>
              </a:rPr>
              <a:t>(short for manual page) is a form of software documentation usually found on a Unix or Unix-like operating </a:t>
            </a:r>
            <a:r>
              <a:rPr lang="en-US" sz="2000" dirty="0" smtClean="0">
                <a:latin typeface="Times New Roman" panose="02020603050405020304" pitchFamily="18" charset="0"/>
                <a:cs typeface="Times New Roman" panose="02020603050405020304" pitchFamily="18" charset="0"/>
              </a:rPr>
              <a:t>system.</a:t>
            </a:r>
          </a:p>
          <a:p>
            <a:pPr marL="400050" lvl="4" indent="-342900" algn="just">
              <a:buClr>
                <a:schemeClr val="accent2">
                  <a:lumMod val="50000"/>
                </a:schemeClr>
              </a:buClr>
              <a:buSzPct val="11000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Topics </a:t>
            </a:r>
            <a:r>
              <a:rPr lang="en-US" sz="2000" dirty="0">
                <a:latin typeface="Times New Roman" panose="02020603050405020304" pitchFamily="18" charset="0"/>
                <a:cs typeface="Times New Roman" panose="02020603050405020304" pitchFamily="18" charset="0"/>
              </a:rPr>
              <a:t>covered include computer programs (including library and system calls), formal standards and conventions, and even abstract </a:t>
            </a:r>
            <a:r>
              <a:rPr lang="en-US" sz="2000" dirty="0" smtClean="0">
                <a:latin typeface="Times New Roman" panose="02020603050405020304" pitchFamily="18" charset="0"/>
                <a:cs typeface="Times New Roman" panose="02020603050405020304" pitchFamily="18" charset="0"/>
              </a:rPr>
              <a:t>concepts.</a:t>
            </a:r>
          </a:p>
          <a:p>
            <a:pPr marL="400050" lvl="4" indent="-342900" algn="just">
              <a:buClr>
                <a:schemeClr val="accent2">
                  <a:lumMod val="50000"/>
                </a:schemeClr>
              </a:buClr>
              <a:buSzPct val="11000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user may invoke a man page by issuing the man command.</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System Documentation and </a:t>
            </a:r>
            <a:r>
              <a:rPr lang="en-US" sz="2400" b="1" spc="-20" dirty="0" smtClean="0">
                <a:latin typeface="Helvetica" panose="020B0604020202020204" pitchFamily="2" charset="0"/>
                <a:cs typeface="Arial" panose="020B0604020202020204" pitchFamily="34" charset="0"/>
              </a:rPr>
              <a:t>MAN </a:t>
            </a:r>
            <a:r>
              <a:rPr lang="en-US" sz="2400" b="1" spc="-20" dirty="0">
                <a:latin typeface="Helvetica" panose="020B0604020202020204" pitchFamily="2" charset="0"/>
                <a:cs typeface="Arial" panose="020B0604020202020204" pitchFamily="34" charset="0"/>
              </a:rPr>
              <a:t>page</a:t>
            </a:r>
            <a:endParaRPr lang="en-IN" sz="2400" b="1" spc="-20" dirty="0">
              <a:latin typeface="Helvetica" panose="020B0604020202020204" pitchFamily="2" charset="0"/>
              <a:cs typeface="Arial" panose="020B0604020202020204" pitchFamily="34" charset="0"/>
            </a:endParaRPr>
          </a:p>
        </p:txBody>
      </p:sp>
      <p:pic>
        <p:nvPicPr>
          <p:cNvPr id="7" name="Image6"/>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4207" r="38315" b="4355"/>
          <a:stretch>
            <a:fillRect/>
          </a:stretch>
        </p:blipFill>
        <p:spPr bwMode="auto">
          <a:xfrm>
            <a:off x="4943475" y="1522021"/>
            <a:ext cx="6817116" cy="4610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370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23705B8-0077-45C5-B205-2481941301DB}" type="slidenum">
              <a:rPr lang="en-IN" sz="1200" b="0" strike="noStrike" spc="-1">
                <a:solidFill>
                  <a:srgbClr val="D28B8B"/>
                </a:solidFill>
                <a:uFill>
                  <a:solidFill>
                    <a:srgbClr val="FFFFFF"/>
                  </a:solidFill>
                </a:uFill>
                <a:latin typeface="Calibri"/>
              </a:rPr>
              <a:t>13</a:t>
            </a:fld>
            <a:endParaRPr lang="en-IN" sz="1200" b="0" strike="noStrike" spc="-1">
              <a:solidFill>
                <a:srgbClr val="000000"/>
              </a:solidFill>
              <a:uFill>
                <a:solidFill>
                  <a:srgbClr val="FFFFFF"/>
                </a:solidFill>
              </a:uFill>
              <a:latin typeface="Arial"/>
            </a:endParaRPr>
          </a:p>
        </p:txBody>
      </p:sp>
      <p:sp>
        <p:nvSpPr>
          <p:cNvPr id="82" name="CustomShape 2"/>
          <p:cNvSpPr/>
          <p:nvPr/>
        </p:nvSpPr>
        <p:spPr>
          <a:xfrm>
            <a:off x="493006" y="1171575"/>
            <a:ext cx="10831320" cy="49323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1177200" lvl="6" indent="-456480">
              <a:lnSpc>
                <a:spcPct val="150000"/>
              </a:lnSpc>
              <a:buClr>
                <a:srgbClr val="000000"/>
              </a:buClr>
              <a:buFont typeface="Calibri Light"/>
              <a:buAutoNum type="arabicPeriod"/>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given option is </a:t>
            </a:r>
            <a:r>
              <a:rPr lang="en-IN" sz="2000" b="0" strike="noStrike" spc="-1" dirty="0">
                <a:solidFill>
                  <a:srgbClr val="000000"/>
                </a:solidFill>
                <a:uFill>
                  <a:solidFill>
                    <a:srgbClr val="FFFFFF"/>
                  </a:solidFill>
                </a:uFill>
                <a:latin typeface="Times New Roman"/>
                <a:ea typeface="DejaVu Sans"/>
              </a:rPr>
              <a:t>the root </a:t>
            </a:r>
            <a:r>
              <a:rPr lang="en-IN" sz="2000" b="0" strike="noStrike" spc="-1" dirty="0" smtClean="0">
                <a:solidFill>
                  <a:srgbClr val="000000"/>
                </a:solidFill>
                <a:uFill>
                  <a:solidFill>
                    <a:srgbClr val="FFFFFF"/>
                  </a:solidFill>
                </a:uFill>
                <a:latin typeface="Times New Roman"/>
                <a:ea typeface="DejaVu Sans"/>
              </a:rPr>
              <a:t>partition?</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/root </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/bin </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None of the Above  </a:t>
            </a:r>
            <a:endParaRPr lang="en-IN" sz="200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ea typeface="DejaVu Sans"/>
              </a:rPr>
              <a:t>/</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8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ea typeface="DejaVu Sans"/>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280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6751DA5-E204-4BE5-B097-23DA7FF7D809}" type="slidenum">
              <a:rPr lang="en-IN" sz="1200" b="0" strike="noStrike" spc="-1">
                <a:solidFill>
                  <a:srgbClr val="D28B8B"/>
                </a:solidFill>
                <a:uFill>
                  <a:solidFill>
                    <a:srgbClr val="FFFFFF"/>
                  </a:solidFill>
                </a:uFill>
                <a:latin typeface="Calibri"/>
              </a:rPr>
              <a:t>14</a:t>
            </a:fld>
            <a:endParaRPr lang="en-IN" sz="1200" b="0" strike="noStrike" spc="-1">
              <a:solidFill>
                <a:srgbClr val="000000"/>
              </a:solidFill>
              <a:uFill>
                <a:solidFill>
                  <a:srgbClr val="FFFFFF"/>
                </a:solidFill>
              </a:uFill>
              <a:latin typeface="Arial"/>
            </a:endParaRPr>
          </a:p>
        </p:txBody>
      </p:sp>
      <p:sp>
        <p:nvSpPr>
          <p:cNvPr id="87" name="CustomShape 2"/>
          <p:cNvSpPr/>
          <p:nvPr/>
        </p:nvSpPr>
        <p:spPr>
          <a:xfrm>
            <a:off x="498377" y="1219449"/>
            <a:ext cx="10831320" cy="62885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chemeClr val="accent5"/>
                </a:solidFill>
                <a:uFill>
                  <a:solidFill>
                    <a:srgbClr val="FFFFFF"/>
                  </a:solidFill>
                </a:uFill>
                <a:latin typeface="Times New Roman"/>
                <a:ea typeface="DejaVu Sans"/>
              </a:rPr>
              <a:t>Self Assessment </a:t>
            </a:r>
            <a:r>
              <a:rPr lang="en-IN" sz="2400" b="1" strike="noStrike" spc="-1" dirty="0" smtClean="0">
                <a:solidFill>
                  <a:schemeClr val="accent5"/>
                </a:solidFill>
                <a:uFill>
                  <a:solidFill>
                    <a:srgbClr val="FFFFFF"/>
                  </a:solidFill>
                </a:uFill>
                <a:latin typeface="Times New Roman"/>
                <a:ea typeface="DejaVu Sans"/>
              </a:rPr>
              <a:t>Question</a:t>
            </a:r>
          </a:p>
          <a:p>
            <a:pPr marL="360000"/>
            <a:endParaRPr lang="en-IN" sz="2000" b="0" strike="noStrike" spc="-1" dirty="0">
              <a:solidFill>
                <a:schemeClr val="accent5"/>
              </a:solidFill>
              <a:uFill>
                <a:solidFill>
                  <a:srgbClr val="FFFFFF"/>
                </a:solidFill>
              </a:uFill>
              <a:latin typeface="Arial"/>
            </a:endParaRPr>
          </a:p>
          <a:p>
            <a:pPr marL="1177920" lvl="6" indent="-457200">
              <a:buClr>
                <a:srgbClr val="000000"/>
              </a:buClr>
              <a:buFont typeface="+mj-lt"/>
              <a:buAutoNum type="arabicPeriod" startAt="2"/>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a:t>
            </a:r>
            <a:r>
              <a:rPr lang="en-IN" sz="2000" spc="-1" dirty="0" smtClean="0">
                <a:solidFill>
                  <a:srgbClr val="000000"/>
                </a:solidFill>
                <a:uFill>
                  <a:solidFill>
                    <a:srgbClr val="FFFFFF"/>
                  </a:solidFill>
                </a:uFill>
                <a:latin typeface="Times New Roman"/>
                <a:ea typeface="DejaVu Sans"/>
              </a:rPr>
              <a:t>given </a:t>
            </a:r>
            <a:r>
              <a:rPr lang="en-IN" sz="2000" b="0" strike="noStrike" spc="-1" dirty="0" smtClean="0">
                <a:solidFill>
                  <a:srgbClr val="000000"/>
                </a:solidFill>
                <a:uFill>
                  <a:solidFill>
                    <a:srgbClr val="FFFFFF"/>
                  </a:solidFill>
                </a:uFill>
                <a:latin typeface="Times New Roman"/>
                <a:ea typeface="DejaVu Sans"/>
              </a:rPr>
              <a:t>files is/are </a:t>
            </a:r>
            <a:r>
              <a:rPr lang="en-IN" sz="2000" b="0" strike="noStrike" spc="-1" dirty="0">
                <a:solidFill>
                  <a:srgbClr val="000000"/>
                </a:solidFill>
                <a:uFill>
                  <a:solidFill>
                    <a:srgbClr val="FFFFFF"/>
                  </a:solidFill>
                </a:uFill>
                <a:latin typeface="Times New Roman"/>
                <a:ea typeface="DejaVu Sans"/>
              </a:rPr>
              <a:t>used for IPC</a:t>
            </a:r>
            <a:r>
              <a:rPr lang="en-IN" sz="2000" b="0" strike="noStrike" spc="-1" dirty="0" smtClean="0">
                <a:solidFill>
                  <a:srgbClr val="000000"/>
                </a:solidFill>
                <a:uFill>
                  <a:solidFill>
                    <a:srgbClr val="FFFFFF"/>
                  </a:solidFill>
                </a:uFill>
                <a:latin typeface="Times New Roman"/>
                <a:ea typeface="DejaVu Sans"/>
              </a:rPr>
              <a:t>?</a:t>
            </a:r>
          </a:p>
          <a:p>
            <a:pPr marL="720720" lvl="6">
              <a:buClr>
                <a:srgbClr val="000000"/>
              </a:buClr>
            </a:pPr>
            <a:endParaRPr lang="en-IN" sz="2000" b="0" strike="noStrike" spc="-1" dirty="0" smtClean="0">
              <a:solidFill>
                <a:srgbClr val="000000"/>
              </a:solidFill>
              <a:uFill>
                <a:solidFill>
                  <a:srgbClr val="FFFFFF"/>
                </a:solidFill>
              </a:uFill>
              <a:latin typeface="Times New Roman"/>
              <a:ea typeface="DejaVu Sans"/>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Socket</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Pipe </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Device file</a:t>
            </a:r>
          </a:p>
          <a:p>
            <a:pPr marL="1635120" lvl="8">
              <a:buClr>
                <a:srgbClr val="000000"/>
              </a:buClr>
            </a:pP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rPr>
              <a:t>Only </a:t>
            </a:r>
            <a:r>
              <a:rPr lang="en-IN" sz="2000" b="0" strike="noStrike" spc="-1" dirty="0" err="1" smtClean="0">
                <a:solidFill>
                  <a:srgbClr val="000000"/>
                </a:solidFill>
                <a:uFill>
                  <a:solidFill>
                    <a:srgbClr val="FFFFFF"/>
                  </a:solidFill>
                </a:uFill>
                <a:latin typeface="Times New Roman"/>
              </a:rPr>
              <a:t>i</a:t>
            </a:r>
            <a:endParaRPr lang="en-IN" sz="2000" b="0" strike="noStrike" spc="-1" dirty="0" smtClean="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smtClean="0">
                <a:solidFill>
                  <a:srgbClr val="000000"/>
                </a:solidFill>
                <a:uFill>
                  <a:solidFill>
                    <a:srgbClr val="FFFFFF"/>
                  </a:solidFill>
                </a:uFill>
                <a:latin typeface="Times New Roman"/>
              </a:rPr>
              <a:t>Only </a:t>
            </a:r>
            <a:r>
              <a:rPr lang="en-IN" sz="2000" spc="-1" dirty="0" err="1" smtClean="0">
                <a:solidFill>
                  <a:srgbClr val="000000"/>
                </a:solidFill>
                <a:uFill>
                  <a:solidFill>
                    <a:srgbClr val="FFFFFF"/>
                  </a:solidFill>
                </a:uFill>
                <a:latin typeface="Times New Roman"/>
              </a:rPr>
              <a:t>i</a:t>
            </a:r>
            <a:r>
              <a:rPr lang="en-IN" sz="2000" spc="-1" dirty="0" smtClean="0">
                <a:solidFill>
                  <a:srgbClr val="000000"/>
                </a:solidFill>
                <a:uFill>
                  <a:solidFill>
                    <a:srgbClr val="FFFFFF"/>
                  </a:solidFill>
                </a:uFill>
                <a:latin typeface="Times New Roman"/>
              </a:rPr>
              <a:t> and ii</a:t>
            </a:r>
          </a:p>
          <a:p>
            <a:pPr marL="2092320" lvl="8" indent="-457200">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rPr>
              <a:t>All </a:t>
            </a:r>
            <a:r>
              <a:rPr lang="en-IN" sz="2000" b="0" strike="noStrike" spc="-1" dirty="0" err="1" smtClean="0">
                <a:solidFill>
                  <a:srgbClr val="000000"/>
                </a:solidFill>
                <a:uFill>
                  <a:solidFill>
                    <a:srgbClr val="FFFFFF"/>
                  </a:solidFill>
                </a:uFill>
                <a:latin typeface="Times New Roman"/>
              </a:rPr>
              <a:t>i</a:t>
            </a:r>
            <a:r>
              <a:rPr lang="en-IN" sz="2000" b="0" strike="noStrike" spc="-1" dirty="0" smtClean="0">
                <a:solidFill>
                  <a:srgbClr val="000000"/>
                </a:solidFill>
                <a:uFill>
                  <a:solidFill>
                    <a:srgbClr val="FFFFFF"/>
                  </a:solidFill>
                </a:uFill>
                <a:latin typeface="Times New Roman"/>
              </a:rPr>
              <a:t>, ii and iii</a:t>
            </a:r>
          </a:p>
          <a:p>
            <a:pPr marL="1635120" lvl="8">
              <a:buClr>
                <a:srgbClr val="000000"/>
              </a:buClr>
            </a:pPr>
            <a:endParaRPr lang="en-IN" sz="2000" b="0" strike="noStrike" spc="-1" dirty="0">
              <a:solidFill>
                <a:srgbClr val="000000"/>
              </a:solidFill>
              <a:uFill>
                <a:solidFill>
                  <a:srgbClr val="FFFFFF"/>
                </a:solidFill>
              </a:uFill>
              <a:latin typeface="Arial"/>
            </a:endParaRPr>
          </a:p>
          <a:p>
            <a:pPr marL="1177200"/>
            <a:endParaRPr lang="en-IN" sz="2000" b="1" strike="noStrike" spc="-1" dirty="0" smtClean="0">
              <a:solidFill>
                <a:srgbClr val="000000"/>
              </a:solidFill>
              <a:uFill>
                <a:solidFill>
                  <a:srgbClr val="FFFFFF"/>
                </a:solidFill>
              </a:uFill>
              <a:latin typeface="Times New Roman"/>
              <a:ea typeface="DejaVu Sans"/>
            </a:endParaRPr>
          </a:p>
          <a:p>
            <a:pPr marL="1177200"/>
            <a:r>
              <a:rPr lang="en-IN" sz="2000" b="1" strike="noStrike" spc="-1" dirty="0" smtClean="0">
                <a:solidFill>
                  <a:schemeClr val="accent5"/>
                </a:solidFill>
                <a:uFill>
                  <a:solidFill>
                    <a:srgbClr val="FFFFFF"/>
                  </a:solidFill>
                </a:uFill>
                <a:latin typeface="Times New Roman"/>
                <a:ea typeface="DejaVu Sans"/>
              </a:rPr>
              <a:t>Answer: </a:t>
            </a:r>
            <a:r>
              <a:rPr lang="en-IN" sz="2000" b="1" strike="noStrike" spc="-1" dirty="0" smtClean="0">
                <a:solidFill>
                  <a:srgbClr val="000000"/>
                </a:solidFill>
                <a:uFill>
                  <a:solidFill>
                    <a:srgbClr val="FFFFFF"/>
                  </a:solidFill>
                </a:uFill>
                <a:latin typeface="Times New Roman"/>
                <a:ea typeface="DejaVu Sans"/>
              </a:rPr>
              <a:t>Only </a:t>
            </a:r>
            <a:r>
              <a:rPr lang="en-IN" sz="2000" b="1" strike="noStrike" spc="-1" dirty="0" err="1" smtClean="0">
                <a:solidFill>
                  <a:srgbClr val="000000"/>
                </a:solidFill>
                <a:uFill>
                  <a:solidFill>
                    <a:srgbClr val="FFFFFF"/>
                  </a:solidFill>
                </a:uFill>
                <a:latin typeface="Times New Roman"/>
                <a:ea typeface="DejaVu Sans"/>
              </a:rPr>
              <a:t>i</a:t>
            </a:r>
            <a:r>
              <a:rPr lang="en-IN" sz="2000" b="1" strike="noStrike" spc="-1" dirty="0" smtClean="0">
                <a:solidFill>
                  <a:srgbClr val="000000"/>
                </a:solidFill>
                <a:uFill>
                  <a:solidFill>
                    <a:srgbClr val="FFFFFF"/>
                  </a:solidFill>
                </a:uFill>
                <a:latin typeface="Times New Roman"/>
                <a:ea typeface="DejaVu Sans"/>
              </a:rPr>
              <a:t> and ii</a:t>
            </a:r>
            <a:endParaRPr lang="en-IN" sz="2000" b="0" strike="noStrike" spc="-1" dirty="0">
              <a:solidFill>
                <a:srgbClr val="000000"/>
              </a:solidFill>
              <a:uFill>
                <a:solidFill>
                  <a:srgbClr val="FFFFFF"/>
                </a:solidFill>
              </a:uFill>
              <a:latin typeface="Arial"/>
            </a:endParaRPr>
          </a:p>
        </p:txBody>
      </p:sp>
      <p:sp>
        <p:nvSpPr>
          <p:cNvPr id="8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8722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2BB1FA6-3A8A-4B4D-B0A1-0165929A088B}" type="slidenum">
              <a:rPr lang="en-IN" sz="1200" b="0" strike="noStrike" spc="-1">
                <a:solidFill>
                  <a:srgbClr val="D28B8B"/>
                </a:solidFill>
                <a:uFill>
                  <a:solidFill>
                    <a:srgbClr val="FFFFFF"/>
                  </a:solidFill>
                </a:uFill>
                <a:latin typeface="Calibri"/>
              </a:rPr>
              <a:t>15</a:t>
            </a:fld>
            <a:endParaRPr lang="en-IN" sz="1200" b="0" strike="noStrike" spc="-1">
              <a:solidFill>
                <a:srgbClr val="000000"/>
              </a:solidFill>
              <a:uFill>
                <a:solidFill>
                  <a:srgbClr val="FFFFFF"/>
                </a:solidFill>
              </a:uFill>
              <a:latin typeface="Arial"/>
            </a:endParaRPr>
          </a:p>
        </p:txBody>
      </p:sp>
      <p:sp>
        <p:nvSpPr>
          <p:cNvPr id="92" name="CustomShape 2"/>
          <p:cNvSpPr/>
          <p:nvPr/>
        </p:nvSpPr>
        <p:spPr>
          <a:xfrm>
            <a:off x="485346" y="1227932"/>
            <a:ext cx="10831320" cy="52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3"/>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given partition </a:t>
            </a:r>
            <a:r>
              <a:rPr lang="en-IN" sz="2000" b="0" strike="noStrike" spc="-1" dirty="0">
                <a:solidFill>
                  <a:srgbClr val="000000"/>
                </a:solidFill>
                <a:uFill>
                  <a:solidFill>
                    <a:srgbClr val="FFFFFF"/>
                  </a:solidFill>
                </a:uFill>
                <a:latin typeface="Times New Roman"/>
                <a:ea typeface="DejaVu Sans"/>
              </a:rPr>
              <a:t>contains the user files</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/home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/add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/bin</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marL="457200" indent="-457200">
              <a:lnSpc>
                <a:spcPct val="150000"/>
              </a:lnSpc>
              <a:buFont typeface="+mj-lt"/>
              <a:buAutoNum type="alphaLcParenR"/>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  </a:t>
            </a:r>
            <a:r>
              <a:rPr lang="en-IN" sz="2000" b="1" spc="-1" dirty="0" smtClean="0">
                <a:solidFill>
                  <a:srgbClr val="000000"/>
                </a:solidFill>
                <a:uFill>
                  <a:solidFill>
                    <a:srgbClr val="FFFFFF"/>
                  </a:solidFill>
                </a:uFill>
                <a:latin typeface="Times New Roman"/>
                <a:ea typeface="DejaVu Sans"/>
              </a:rPr>
              <a:t>/home</a:t>
            </a:r>
            <a:endParaRPr lang="en-IN" sz="2000" b="1" spc="-1" dirty="0">
              <a:solidFill>
                <a:srgbClr val="000000"/>
              </a:solidFill>
              <a:uFill>
                <a:solidFill>
                  <a:srgbClr val="FFFFFF"/>
                </a:solidFill>
              </a:uFill>
              <a:latin typeface="Arial"/>
            </a:endParaRPr>
          </a:p>
        </p:txBody>
      </p:sp>
      <p:sp>
        <p:nvSpPr>
          <p:cNvPr id="9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863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3913659-83BD-4BBF-8CC5-D6E737F28176}" type="slidenum">
              <a:rPr lang="en-IN" sz="1200" b="0" strike="noStrike" spc="-1">
                <a:solidFill>
                  <a:srgbClr val="D28B8B"/>
                </a:solidFill>
                <a:uFill>
                  <a:solidFill>
                    <a:srgbClr val="FFFFFF"/>
                  </a:solidFill>
                </a:uFill>
                <a:latin typeface="Calibri"/>
              </a:rPr>
              <a:t>16</a:t>
            </a:fld>
            <a:endParaRPr lang="en-IN" sz="1200" b="0" strike="noStrike" spc="-1">
              <a:solidFill>
                <a:srgbClr val="000000"/>
              </a:solidFill>
              <a:uFill>
                <a:solidFill>
                  <a:srgbClr val="FFFFFF"/>
                </a:solidFill>
              </a:uFill>
              <a:latin typeface="Arial"/>
            </a:endParaRPr>
          </a:p>
        </p:txBody>
      </p:sp>
      <p:sp>
        <p:nvSpPr>
          <p:cNvPr id="97" name="CustomShape 2"/>
          <p:cNvSpPr/>
          <p:nvPr/>
        </p:nvSpPr>
        <p:spPr>
          <a:xfrm>
            <a:off x="491595" y="1227931"/>
            <a:ext cx="10831320" cy="52966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4"/>
            </a:pPr>
            <a:r>
              <a:rPr lang="en-IN" sz="2000" b="0" strike="noStrike" spc="-1" dirty="0">
                <a:solidFill>
                  <a:srgbClr val="000000"/>
                </a:solidFill>
                <a:uFill>
                  <a:solidFill>
                    <a:srgbClr val="FFFFFF"/>
                  </a:solidFill>
                </a:uFill>
                <a:latin typeface="Times New Roman"/>
                <a:ea typeface="DejaVu Sans"/>
              </a:rPr>
              <a:t>Which </a:t>
            </a:r>
            <a:r>
              <a:rPr lang="en-IN" sz="2000" spc="-1" dirty="0" smtClean="0">
                <a:solidFill>
                  <a:srgbClr val="000000"/>
                </a:solidFill>
                <a:uFill>
                  <a:solidFill>
                    <a:srgbClr val="FFFFFF"/>
                  </a:solidFill>
                </a:uFill>
                <a:latin typeface="Times New Roman"/>
                <a:ea typeface="DejaVu Sans"/>
              </a:rPr>
              <a:t>one of the given </a:t>
            </a:r>
            <a:r>
              <a:rPr lang="en-IN" sz="2000" b="0" strike="noStrike" spc="-1" dirty="0" smtClean="0">
                <a:solidFill>
                  <a:srgbClr val="000000"/>
                </a:solidFill>
                <a:uFill>
                  <a:solidFill>
                    <a:srgbClr val="FFFFFF"/>
                  </a:solidFill>
                </a:uFill>
                <a:latin typeface="Times New Roman"/>
                <a:ea typeface="DejaVu Sans"/>
              </a:rPr>
              <a:t>command </a:t>
            </a:r>
            <a:r>
              <a:rPr lang="en-IN" sz="2000" b="0" strike="noStrike" spc="-1" dirty="0">
                <a:solidFill>
                  <a:srgbClr val="000000"/>
                </a:solidFill>
                <a:uFill>
                  <a:solidFill>
                    <a:srgbClr val="FFFFFF"/>
                  </a:solidFill>
                </a:uFill>
                <a:latin typeface="Times New Roman"/>
                <a:ea typeface="DejaVu Sans"/>
              </a:rPr>
              <a:t>is used </a:t>
            </a:r>
            <a:r>
              <a:rPr lang="en-IN" sz="2000" b="0" strike="noStrike" spc="-1" dirty="0" smtClean="0">
                <a:solidFill>
                  <a:srgbClr val="000000"/>
                </a:solidFill>
                <a:uFill>
                  <a:solidFill>
                    <a:srgbClr val="FFFFFF"/>
                  </a:solidFill>
                </a:uFill>
                <a:latin typeface="Times New Roman"/>
                <a:ea typeface="DejaVu Sans"/>
              </a:rPr>
              <a:t>to create </a:t>
            </a:r>
            <a:r>
              <a:rPr lang="en-IN" sz="2000" b="0" strike="noStrike" spc="-1" dirty="0">
                <a:solidFill>
                  <a:srgbClr val="000000"/>
                </a:solidFill>
                <a:uFill>
                  <a:solidFill>
                    <a:srgbClr val="FFFFFF"/>
                  </a:solidFill>
                </a:uFill>
                <a:latin typeface="Times New Roman"/>
                <a:ea typeface="DejaVu Sans"/>
              </a:rPr>
              <a:t>a directory</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mkdir</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deltree</a:t>
            </a:r>
            <a:r>
              <a:rPr lang="en-IN" sz="2000" b="0" strike="noStrike" spc="-1" dirty="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sue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marL="457200" indent="-457200">
              <a:lnSpc>
                <a:spcPct val="150000"/>
              </a:lnSpc>
              <a:buFont typeface="+mj-lt"/>
              <a:buAutoNum type="alphaLcParenR"/>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err="1" smtClean="0">
                <a:solidFill>
                  <a:srgbClr val="000000"/>
                </a:solidFill>
                <a:uFill>
                  <a:solidFill>
                    <a:srgbClr val="FFFFFF"/>
                  </a:solidFill>
                </a:uFill>
                <a:latin typeface="Times New Roman"/>
                <a:ea typeface="DejaVu Sans"/>
              </a:rPr>
              <a:t>mkdir</a:t>
            </a:r>
            <a:endParaRPr lang="en-IN" sz="2000" b="1" spc="-1" dirty="0">
              <a:solidFill>
                <a:srgbClr val="000000"/>
              </a:solidFill>
              <a:uFill>
                <a:solidFill>
                  <a:srgbClr val="FFFFFF"/>
                </a:solidFill>
              </a:uFill>
              <a:latin typeface="Arial"/>
            </a:endParaRPr>
          </a:p>
        </p:txBody>
      </p:sp>
      <p:sp>
        <p:nvSpPr>
          <p:cNvPr id="9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0408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46A47EA-09DB-41B2-8422-97FC29B2CBC2}" type="slidenum">
              <a:rPr lang="en-IN" sz="1200" b="0" strike="noStrike" spc="-1">
                <a:solidFill>
                  <a:srgbClr val="D28B8B"/>
                </a:solidFill>
                <a:uFill>
                  <a:solidFill>
                    <a:srgbClr val="FFFFFF"/>
                  </a:solidFill>
                </a:uFill>
                <a:latin typeface="Calibri"/>
              </a:rPr>
              <a:t>17</a:t>
            </a:fld>
            <a:endParaRPr lang="en-IN" sz="1200" b="0" strike="noStrike" spc="-1">
              <a:solidFill>
                <a:srgbClr val="000000"/>
              </a:solidFill>
              <a:uFill>
                <a:solidFill>
                  <a:srgbClr val="FFFFFF"/>
                </a:solidFill>
              </a:uFill>
              <a:latin typeface="Arial"/>
            </a:endParaRPr>
          </a:p>
        </p:txBody>
      </p:sp>
      <p:sp>
        <p:nvSpPr>
          <p:cNvPr id="102" name="CustomShape 2"/>
          <p:cNvSpPr/>
          <p:nvPr/>
        </p:nvSpPr>
        <p:spPr>
          <a:xfrm>
            <a:off x="495558" y="1217384"/>
            <a:ext cx="10831320" cy="54884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chemeClr val="accent5"/>
                </a:solidFill>
                <a:uFill>
                  <a:solidFill>
                    <a:srgbClr val="FFFFFF"/>
                  </a:solidFill>
                </a:uFill>
                <a:latin typeface="Times New Roman"/>
                <a:ea typeface="DejaVu Sans"/>
              </a:rPr>
              <a:t>Self Assessment </a:t>
            </a:r>
            <a:r>
              <a:rPr lang="en-IN" sz="2400" b="1" strike="noStrike" spc="-1" dirty="0" smtClean="0">
                <a:solidFill>
                  <a:schemeClr val="accent5"/>
                </a:solidFill>
                <a:uFill>
                  <a:solidFill>
                    <a:srgbClr val="FFFFFF"/>
                  </a:solidFill>
                </a:uFill>
                <a:latin typeface="Times New Roman"/>
                <a:ea typeface="DejaVu Sans"/>
              </a:rPr>
              <a:t>Question</a:t>
            </a:r>
          </a:p>
          <a:p>
            <a:pPr marL="360000"/>
            <a:endParaRPr lang="en-IN" sz="2400" b="0" strike="noStrike" spc="-1" dirty="0">
              <a:uFill>
                <a:solidFill>
                  <a:srgbClr val="FFFFFF"/>
                </a:solidFill>
              </a:uFill>
              <a:latin typeface="Arial"/>
            </a:endParaRPr>
          </a:p>
          <a:p>
            <a:pPr marL="1177920" lvl="6" indent="-457200">
              <a:buClr>
                <a:srgbClr val="000000"/>
              </a:buClr>
              <a:buFont typeface="+mj-lt"/>
              <a:buAutoNum type="arabicPeriod" startAt="5"/>
            </a:pPr>
            <a:r>
              <a:rPr lang="en-IN" sz="2000" b="0" strike="noStrike" spc="-1" dirty="0" smtClean="0">
                <a:solidFill>
                  <a:srgbClr val="000000"/>
                </a:solidFill>
                <a:uFill>
                  <a:solidFill>
                    <a:srgbClr val="FFFFFF"/>
                  </a:solidFill>
                </a:uFill>
                <a:latin typeface="Times New Roman"/>
                <a:ea typeface="DejaVu Sans"/>
              </a:rPr>
              <a:t>Which one of the given command </a:t>
            </a:r>
            <a:r>
              <a:rPr lang="en-IN" sz="2000" b="0" strike="noStrike" spc="-1" dirty="0">
                <a:solidFill>
                  <a:srgbClr val="000000"/>
                </a:solidFill>
                <a:uFill>
                  <a:solidFill>
                    <a:srgbClr val="FFFFFF"/>
                  </a:solidFill>
                </a:uFill>
                <a:latin typeface="Times New Roman"/>
                <a:ea typeface="DejaVu Sans"/>
              </a:rPr>
              <a:t>is used for removing a directory</a:t>
            </a:r>
            <a:r>
              <a:rPr lang="en-IN" sz="2000" b="0" strike="noStrike" spc="-1" dirty="0" smtClean="0">
                <a:solidFill>
                  <a:srgbClr val="000000"/>
                </a:solidFill>
                <a:uFill>
                  <a:solidFill>
                    <a:srgbClr val="FFFFFF"/>
                  </a:solidFill>
                </a:uFill>
                <a:latin typeface="Times New Roman"/>
                <a:ea typeface="DejaVu Sans"/>
              </a:rPr>
              <a:t>?</a:t>
            </a:r>
          </a:p>
          <a:p>
            <a:pPr marL="720720" lvl="6">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err="1" smtClean="0">
                <a:solidFill>
                  <a:srgbClr val="000000"/>
                </a:solidFill>
                <a:uFill>
                  <a:solidFill>
                    <a:srgbClr val="FFFFFF"/>
                  </a:solidFill>
                </a:uFill>
                <a:latin typeface="Times New Roman"/>
                <a:ea typeface="DejaVu Sans"/>
              </a:rPr>
              <a:t>rmdir</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err="1" smtClean="0">
                <a:solidFill>
                  <a:srgbClr val="000000"/>
                </a:solidFill>
                <a:uFill>
                  <a:solidFill>
                    <a:srgbClr val="FFFFFF"/>
                  </a:solidFill>
                </a:uFill>
                <a:latin typeface="Times New Roman"/>
                <a:ea typeface="DejaVu Sans"/>
              </a:rPr>
              <a:t>rm</a:t>
            </a:r>
            <a:r>
              <a:rPr lang="en-IN" sz="2000" b="0" strike="noStrike" spc="-1" dirty="0" smtClean="0">
                <a:solidFill>
                  <a:srgbClr val="000000"/>
                </a:solidFill>
                <a:uFill>
                  <a:solidFill>
                    <a:srgbClr val="FFFFFF"/>
                  </a:solidFill>
                </a:uFill>
                <a:latin typeface="Times New Roman"/>
                <a:ea typeface="DejaVu Sans"/>
              </a:rPr>
              <a:t> </a:t>
            </a:r>
            <a:r>
              <a:rPr lang="en-IN" sz="2000" b="0" strike="noStrike" spc="-1" dirty="0">
                <a:solidFill>
                  <a:srgbClr val="000000"/>
                </a:solidFill>
                <a:uFill>
                  <a:solidFill>
                    <a:srgbClr val="FFFFFF"/>
                  </a:solidFill>
                </a:uFill>
                <a:latin typeface="Times New Roman"/>
                <a:ea typeface="DejaVu Sans"/>
              </a:rPr>
              <a:t>-r</a:t>
            </a:r>
            <a:endParaRPr lang="en-IN" sz="2000" b="0" strike="noStrike" spc="-1" dirty="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Del</a:t>
            </a:r>
          </a:p>
          <a:p>
            <a:pPr marL="1635120" lvl="8">
              <a:buClr>
                <a:srgbClr val="000000"/>
              </a:buClr>
            </a:pPr>
            <a:endParaRPr lang="en-IN" sz="2000" spc="-1" dirty="0" smtClean="0">
              <a:solidFill>
                <a:srgbClr val="000000"/>
              </a:solidFill>
              <a:uFill>
                <a:solidFill>
                  <a:srgbClr val="FFFFFF"/>
                </a:solidFill>
              </a:uFill>
              <a:latin typeface="Times New Roman"/>
            </a:endParaRPr>
          </a:p>
          <a:p>
            <a:pPr marL="1635120" lvl="8">
              <a:buClr>
                <a:srgbClr val="000000"/>
              </a:buClr>
            </a:pP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Only </a:t>
            </a:r>
            <a:r>
              <a:rPr lang="en-IN" sz="2000" spc="-1" dirty="0" err="1">
                <a:solidFill>
                  <a:srgbClr val="000000"/>
                </a:solidFill>
                <a:uFill>
                  <a:solidFill>
                    <a:srgbClr val="FFFFFF"/>
                  </a:solidFill>
                </a:uFill>
                <a:latin typeface="Times New Roman"/>
              </a:rPr>
              <a:t>i</a:t>
            </a: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Only </a:t>
            </a:r>
            <a:r>
              <a:rPr lang="en-IN" sz="2000" spc="-1" dirty="0" err="1">
                <a:solidFill>
                  <a:srgbClr val="000000"/>
                </a:solidFill>
                <a:uFill>
                  <a:solidFill>
                    <a:srgbClr val="FFFFFF"/>
                  </a:solidFill>
                </a:uFill>
                <a:latin typeface="Times New Roman"/>
              </a:rPr>
              <a:t>i</a:t>
            </a:r>
            <a:r>
              <a:rPr lang="en-IN" sz="2000" spc="-1" dirty="0">
                <a:solidFill>
                  <a:srgbClr val="000000"/>
                </a:solidFill>
                <a:uFill>
                  <a:solidFill>
                    <a:srgbClr val="FFFFFF"/>
                  </a:solidFill>
                </a:uFill>
                <a:latin typeface="Times New Roman"/>
              </a:rPr>
              <a:t> and ii</a:t>
            </a: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All </a:t>
            </a:r>
            <a:r>
              <a:rPr lang="en-IN" sz="2000" spc="-1" dirty="0" err="1">
                <a:solidFill>
                  <a:srgbClr val="000000"/>
                </a:solidFill>
                <a:uFill>
                  <a:solidFill>
                    <a:srgbClr val="FFFFFF"/>
                  </a:solidFill>
                </a:uFill>
                <a:latin typeface="Times New Roman"/>
              </a:rPr>
              <a:t>i</a:t>
            </a:r>
            <a:r>
              <a:rPr lang="en-IN" sz="2000" spc="-1" dirty="0">
                <a:solidFill>
                  <a:srgbClr val="000000"/>
                </a:solidFill>
                <a:uFill>
                  <a:solidFill>
                    <a:srgbClr val="FFFFFF"/>
                  </a:solidFill>
                </a:uFill>
                <a:latin typeface="Times New Roman"/>
              </a:rPr>
              <a:t>, ii and </a:t>
            </a:r>
            <a:r>
              <a:rPr lang="en-IN" sz="2000" spc="-1" dirty="0" smtClean="0">
                <a:solidFill>
                  <a:srgbClr val="000000"/>
                </a:solidFill>
                <a:uFill>
                  <a:solidFill>
                    <a:srgbClr val="FFFFFF"/>
                  </a:solidFill>
                </a:uFill>
                <a:latin typeface="Times New Roman"/>
              </a:rPr>
              <a:t>iii</a:t>
            </a:r>
            <a:endParaRPr lang="en-IN" sz="2000" b="0" strike="noStrike" spc="-1" dirty="0">
              <a:solidFill>
                <a:srgbClr val="000000"/>
              </a:solidFill>
              <a:uFill>
                <a:solidFill>
                  <a:srgbClr val="FFFFFF"/>
                </a:solidFill>
              </a:uFill>
              <a:latin typeface="Arial"/>
            </a:endParaRPr>
          </a:p>
          <a:p>
            <a:endParaRPr lang="en-IN" sz="2000" b="0" strike="noStrike" spc="-1" dirty="0">
              <a:solidFill>
                <a:srgbClr val="000000"/>
              </a:solidFill>
              <a:uFill>
                <a:solidFill>
                  <a:srgbClr val="FFFFFF"/>
                </a:solidFill>
              </a:uFill>
              <a:latin typeface="Arial"/>
            </a:endParaRPr>
          </a:p>
          <a:p>
            <a:pPr marL="1177200"/>
            <a:endParaRPr lang="en-IN" sz="2000" b="1" spc="-1" dirty="0" smtClean="0">
              <a:solidFill>
                <a:srgbClr val="000000"/>
              </a:solidFill>
              <a:uFill>
                <a:solidFill>
                  <a:srgbClr val="FFFFFF"/>
                </a:solidFill>
              </a:uFill>
              <a:latin typeface="Times New Roman"/>
              <a:ea typeface="DejaVu Sans"/>
            </a:endParaRPr>
          </a:p>
          <a:p>
            <a:pPr marL="1177200"/>
            <a:r>
              <a:rPr lang="en-IN" sz="2000" b="1" spc="-1" dirty="0" smtClean="0">
                <a:solidFill>
                  <a:schemeClr val="accent5"/>
                </a:solidFill>
                <a:uFill>
                  <a:solidFill>
                    <a:srgbClr val="FFFFFF"/>
                  </a:solidFill>
                </a:uFill>
                <a:latin typeface="Times New Roman"/>
                <a:ea typeface="DejaVu Sans"/>
              </a:rPr>
              <a:t>Answer</a:t>
            </a:r>
            <a:r>
              <a:rPr lang="en-IN" sz="2000" b="1" spc="-1" dirty="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ea typeface="DejaVu Sans"/>
              </a:rPr>
              <a:t>Only </a:t>
            </a:r>
            <a:r>
              <a:rPr lang="en-IN" sz="2000" b="1" spc="-1" dirty="0" err="1">
                <a:solidFill>
                  <a:srgbClr val="000000"/>
                </a:solidFill>
                <a:uFill>
                  <a:solidFill>
                    <a:srgbClr val="FFFFFF"/>
                  </a:solidFill>
                </a:uFill>
                <a:latin typeface="Times New Roman"/>
                <a:ea typeface="DejaVu Sans"/>
              </a:rPr>
              <a:t>i</a:t>
            </a:r>
            <a:r>
              <a:rPr lang="en-IN" sz="2000" b="1" spc="-1" dirty="0">
                <a:solidFill>
                  <a:srgbClr val="000000"/>
                </a:solidFill>
                <a:uFill>
                  <a:solidFill>
                    <a:srgbClr val="FFFFFF"/>
                  </a:solidFill>
                </a:uFill>
                <a:latin typeface="Times New Roman"/>
                <a:ea typeface="DejaVu Sans"/>
              </a:rPr>
              <a:t> and ii</a:t>
            </a:r>
            <a:endParaRPr lang="en-IN" sz="2000" spc="-1" dirty="0">
              <a:solidFill>
                <a:srgbClr val="000000"/>
              </a:solidFill>
              <a:uFill>
                <a:solidFill>
                  <a:srgbClr val="FFFFFF"/>
                </a:solidFill>
              </a:uFill>
              <a:latin typeface="Arial"/>
            </a:endParaRPr>
          </a:p>
          <a:p>
            <a:pPr marL="1177200"/>
            <a:endParaRPr lang="en-IN" sz="2000" spc="-1" dirty="0">
              <a:solidFill>
                <a:srgbClr val="000000"/>
              </a:solidFill>
              <a:uFill>
                <a:solidFill>
                  <a:srgbClr val="FFFFFF"/>
                </a:solidFill>
              </a:uFill>
              <a:latin typeface="Times New Roman"/>
              <a:ea typeface="DejaVu Sans"/>
            </a:endParaRPr>
          </a:p>
          <a:p>
            <a:pPr marL="1177200"/>
            <a:endParaRPr lang="en-IN" sz="2000" b="0" strike="noStrike" spc="-1" dirty="0">
              <a:solidFill>
                <a:srgbClr val="000000"/>
              </a:solidFill>
              <a:uFill>
                <a:solidFill>
                  <a:srgbClr val="FFFFFF"/>
                </a:solidFill>
              </a:uFill>
              <a:latin typeface="Arial"/>
            </a:endParaRPr>
          </a:p>
        </p:txBody>
      </p:sp>
      <p:sp>
        <p:nvSpPr>
          <p:cNvPr id="10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17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D18A3A5-B92D-406E-BE15-D53539179916}" type="slidenum">
              <a:rPr lang="en-IN" sz="1200" b="0" strike="noStrike" spc="-1">
                <a:solidFill>
                  <a:srgbClr val="D28B8B"/>
                </a:solidFill>
                <a:uFill>
                  <a:solidFill>
                    <a:srgbClr val="FFFFFF"/>
                  </a:solidFill>
                </a:uFill>
                <a:latin typeface="Calibri"/>
              </a:rPr>
              <a:t>18</a:t>
            </a:fld>
            <a:endParaRPr lang="en-IN" sz="1200" b="0" strike="noStrike" spc="-1">
              <a:solidFill>
                <a:srgbClr val="000000"/>
              </a:solidFill>
              <a:uFill>
                <a:solidFill>
                  <a:srgbClr val="FFFFFF"/>
                </a:solidFill>
              </a:uFill>
              <a:latin typeface="Arial"/>
            </a:endParaRPr>
          </a:p>
        </p:txBody>
      </p:sp>
      <p:sp>
        <p:nvSpPr>
          <p:cNvPr id="107" name="CustomShape 2"/>
          <p:cNvSpPr/>
          <p:nvPr/>
        </p:nvSpPr>
        <p:spPr>
          <a:xfrm>
            <a:off x="505659" y="1227211"/>
            <a:ext cx="10831320" cy="49323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ea typeface="DejaVu Sans"/>
                <a:cs typeface="Times New Roman" panose="02020603050405020304" pitchFamily="18" charset="0"/>
              </a:rPr>
              <a:t>Self Assessment </a:t>
            </a:r>
            <a:r>
              <a:rPr lang="en-IN" sz="2400" b="1" strike="noStrike" spc="-1" dirty="0" smtClean="0">
                <a:solidFill>
                  <a:schemeClr val="accent5"/>
                </a:solidFill>
                <a:uFill>
                  <a:solidFill>
                    <a:srgbClr val="FFFFFF"/>
                  </a:solidFill>
                </a:uFill>
                <a:latin typeface="Times New Roman" panose="02020603050405020304" pitchFamily="18" charset="0"/>
                <a:ea typeface="DejaVu Sans"/>
                <a:cs typeface="Times New Roman" panose="02020603050405020304" pitchFamily="18" charset="0"/>
              </a:rPr>
              <a:t>Question</a:t>
            </a:r>
            <a:endParaRPr lang="en-IN" sz="2400"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400" b="0" strike="noStrike" spc="-1" dirty="0" smtClean="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6"/>
            </a:pPr>
            <a:r>
              <a:rPr lang="en-IN" sz="2000" b="0" strike="noStrike" spc="-1" dirty="0" smtClean="0">
                <a:solidFill>
                  <a:srgbClr val="000000"/>
                </a:solidFill>
                <a:uFill>
                  <a:solidFill>
                    <a:srgbClr val="FFFFFF"/>
                  </a:solidFill>
                </a:uFill>
                <a:latin typeface="Times New Roman"/>
                <a:ea typeface="DejaVu Sans"/>
              </a:rPr>
              <a:t>Which one of the given command </a:t>
            </a:r>
            <a:r>
              <a:rPr lang="en-IN" sz="2000" b="0" strike="noStrike" spc="-1" dirty="0">
                <a:solidFill>
                  <a:srgbClr val="000000"/>
                </a:solidFill>
                <a:uFill>
                  <a:solidFill>
                    <a:srgbClr val="FFFFFF"/>
                  </a:solidFill>
                </a:uFill>
                <a:latin typeface="Times New Roman"/>
                <a:ea typeface="DejaVu Sans"/>
              </a:rPr>
              <a:t>is used for creating blank file</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smtClean="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touch</a:t>
            </a:r>
            <a:endParaRPr lang="en-IN" sz="2000" b="0" strike="noStrike" spc="-1" dirty="0" smtClean="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create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mkfile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a:t>
            </a:r>
            <a:r>
              <a:rPr lang="en-IN" sz="2000" b="1" strike="noStrike" spc="-1" dirty="0">
                <a:solidFill>
                  <a:schemeClr val="accent5"/>
                </a:solidFill>
                <a:uFill>
                  <a:solidFill>
                    <a:srgbClr val="FFFFFF"/>
                  </a:solidFill>
                </a:uFill>
                <a:latin typeface="Times New Roman"/>
                <a:ea typeface="DejaVu Sans"/>
              </a:rPr>
              <a:t>: </a:t>
            </a:r>
            <a:r>
              <a:rPr lang="en-IN" sz="2000" b="1" spc="-1" dirty="0" smtClean="0">
                <a:solidFill>
                  <a:srgbClr val="000000"/>
                </a:solidFill>
                <a:uFill>
                  <a:solidFill>
                    <a:srgbClr val="FFFFFF"/>
                  </a:solidFill>
                </a:uFill>
                <a:latin typeface="Times New Roman"/>
                <a:ea typeface="DejaVu Sans"/>
              </a:rPr>
              <a:t>touch</a:t>
            </a:r>
            <a:endParaRPr lang="en-IN" sz="2000" b="1" spc="-1" dirty="0">
              <a:solidFill>
                <a:srgbClr val="000000"/>
              </a:solidFill>
              <a:uFill>
                <a:solidFill>
                  <a:srgbClr val="FFFFFF"/>
                </a:solidFill>
              </a:uFill>
              <a:latin typeface="Arial"/>
            </a:endParaRPr>
          </a:p>
        </p:txBody>
      </p:sp>
      <p:sp>
        <p:nvSpPr>
          <p:cNvPr id="10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1554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19</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3006" y="1227932"/>
            <a:ext cx="10831320" cy="52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7"/>
            </a:pPr>
            <a:r>
              <a:rPr lang="en-IN" sz="2000" b="0" strike="noStrike" spc="-1" dirty="0" smtClean="0">
                <a:solidFill>
                  <a:srgbClr val="000000"/>
                </a:solidFill>
                <a:uFill>
                  <a:solidFill>
                    <a:srgbClr val="FFFFFF"/>
                  </a:solidFill>
                </a:uFill>
                <a:latin typeface="Times New Roman"/>
                <a:ea typeface="DejaVu Sans"/>
              </a:rPr>
              <a:t>Which one of the given </a:t>
            </a:r>
            <a:r>
              <a:rPr lang="en-IN" sz="2000" b="0" strike="noStrike" spc="-1" dirty="0">
                <a:solidFill>
                  <a:srgbClr val="000000"/>
                </a:solidFill>
                <a:uFill>
                  <a:solidFill>
                    <a:srgbClr val="FFFFFF"/>
                  </a:solidFill>
                </a:uFill>
                <a:latin typeface="Times New Roman"/>
                <a:ea typeface="DejaVu Sans"/>
              </a:rPr>
              <a:t>command is used for changing the file permission</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chmod</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chgroup</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chown</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a:t>
            </a:r>
            <a:r>
              <a:rPr lang="en-IN" sz="2000" b="1" strike="noStrike" spc="-1" dirty="0">
                <a:solidFill>
                  <a:schemeClr val="accent5"/>
                </a:solidFill>
                <a:uFill>
                  <a:solidFill>
                    <a:srgbClr val="FFFFFF"/>
                  </a:solidFill>
                </a:uFill>
                <a:latin typeface="Times New Roman"/>
                <a:ea typeface="DejaVu Sans"/>
              </a:rPr>
              <a:t>: </a:t>
            </a:r>
            <a:r>
              <a:rPr lang="en-IN" sz="2000" b="1" spc="-1" dirty="0" err="1" smtClean="0">
                <a:solidFill>
                  <a:srgbClr val="000000"/>
                </a:solidFill>
                <a:uFill>
                  <a:solidFill>
                    <a:srgbClr val="FFFFFF"/>
                  </a:solidFill>
                </a:uFill>
                <a:latin typeface="Times New Roman"/>
                <a:ea typeface="DejaVu Sans"/>
              </a:rPr>
              <a:t>chmod</a:t>
            </a: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3502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5" name="Rectangle 4"/>
          <p:cNvSpPr/>
          <p:nvPr/>
        </p:nvSpPr>
        <p:spPr>
          <a:xfrm>
            <a:off x="488132" y="1214545"/>
            <a:ext cx="11354889" cy="4539704"/>
          </a:xfrm>
          <a:prstGeom prst="rect">
            <a:avLst/>
          </a:prstGeom>
        </p:spPr>
        <p:txBody>
          <a:bodyPr wrap="square">
            <a:spAutoFit/>
          </a:bodyPr>
          <a:lstStyle/>
          <a:p>
            <a:pPr marL="0" lvl="3" indent="-9842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Link</a:t>
            </a:r>
          </a:p>
          <a:p>
            <a:pPr marL="0" lvl="3" indent="-98425" algn="just">
              <a:lnSpc>
                <a:spcPct val="150000"/>
              </a:lnSpc>
            </a:pPr>
            <a:endParaRPr lang="en-US" sz="1000" b="1" dirty="0" smtClean="0">
              <a:latin typeface="Times New Roman" panose="02020603050405020304" pitchFamily="18" charset="0"/>
              <a:cs typeface="Times New Roman" panose="02020603050405020304" pitchFamily="18" charset="0"/>
            </a:endParaRPr>
          </a:p>
          <a:p>
            <a:pPr marL="457200" lvl="3" indent="-285750" algn="just">
              <a:lnSpc>
                <a:spcPct val="150000"/>
              </a:lnSpc>
              <a:buClr>
                <a:schemeClr val="tx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link in </a:t>
            </a:r>
            <a:r>
              <a:rPr lang="en-US" sz="2000" dirty="0" smtClean="0">
                <a:latin typeface="Times New Roman" panose="02020603050405020304" pitchFamily="18" charset="0"/>
                <a:cs typeface="Times New Roman" panose="02020603050405020304" pitchFamily="18" charset="0"/>
              </a:rPr>
              <a:t>Unix/ Linux </a:t>
            </a:r>
            <a:r>
              <a:rPr lang="en-US" sz="2000" dirty="0">
                <a:latin typeface="Times New Roman" panose="02020603050405020304" pitchFamily="18" charset="0"/>
                <a:cs typeface="Times New Roman" panose="02020603050405020304" pitchFamily="18" charset="0"/>
              </a:rPr>
              <a:t>is a pointer to a file. Like pointers in any programming languages, links in </a:t>
            </a:r>
            <a:r>
              <a:rPr lang="en-US" sz="2000" dirty="0" smtClean="0">
                <a:latin typeface="Times New Roman" panose="02020603050405020304" pitchFamily="18" charset="0"/>
                <a:cs typeface="Times New Roman" panose="02020603050405020304" pitchFamily="18" charset="0"/>
              </a:rPr>
              <a:t>Unix </a:t>
            </a:r>
            <a:r>
              <a:rPr lang="en-US" sz="2000" dirty="0">
                <a:latin typeface="Times New Roman" panose="02020603050405020304" pitchFamily="18" charset="0"/>
                <a:cs typeface="Times New Roman" panose="02020603050405020304" pitchFamily="18" charset="0"/>
              </a:rPr>
              <a:t>are pointers pointing to a file or a directory. </a:t>
            </a:r>
            <a:endParaRPr lang="en-US" sz="2000" dirty="0" smtClean="0">
              <a:latin typeface="Times New Roman" panose="02020603050405020304" pitchFamily="18" charset="0"/>
              <a:cs typeface="Times New Roman" panose="02020603050405020304" pitchFamily="18" charset="0"/>
            </a:endParaRPr>
          </a:p>
          <a:p>
            <a:pPr marL="457200" lvl="3" indent="-285750" algn="just">
              <a:lnSpc>
                <a:spcPct val="150000"/>
              </a:lnSpc>
              <a:buClr>
                <a:schemeClr val="tx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Creating </a:t>
            </a:r>
            <a:r>
              <a:rPr lang="en-US" sz="2000" dirty="0">
                <a:latin typeface="Times New Roman" panose="02020603050405020304" pitchFamily="18" charset="0"/>
                <a:cs typeface="Times New Roman" panose="02020603050405020304" pitchFamily="18" charset="0"/>
              </a:rPr>
              <a:t>links is a kind of shortcuts to access a file. Links allow more than one file name to refer to the same file, elsewhere.</a:t>
            </a:r>
          </a:p>
          <a:p>
            <a:pPr marL="0" lvl="3" indent="-98425" algn="just"/>
            <a:endParaRPr lang="en-US" sz="2200" dirty="0">
              <a:latin typeface="Times New Roman" panose="02020603050405020304" pitchFamily="18" charset="0"/>
              <a:cs typeface="Times New Roman" panose="02020603050405020304" pitchFamily="18" charset="0"/>
            </a:endParaRPr>
          </a:p>
          <a:p>
            <a:pPr marL="0" lvl="3" indent="-98425" algn="just"/>
            <a:r>
              <a:rPr lang="en-US" sz="2000" b="1" dirty="0">
                <a:latin typeface="Times New Roman" panose="02020603050405020304" pitchFamily="18" charset="0"/>
                <a:cs typeface="Times New Roman" panose="02020603050405020304" pitchFamily="18" charset="0"/>
              </a:rPr>
              <a:t>There are two types of links :</a:t>
            </a:r>
          </a:p>
          <a:p>
            <a:pPr marL="358775" lvl="4" algn="just"/>
            <a:endParaRPr lang="en-US" sz="2200" dirty="0">
              <a:latin typeface="Times New Roman" panose="02020603050405020304" pitchFamily="18" charset="0"/>
              <a:cs typeface="Times New Roman" panose="02020603050405020304" pitchFamily="18" charset="0"/>
            </a:endParaRPr>
          </a:p>
          <a:p>
            <a:pPr marL="358775" lvl="4" algn="just"/>
            <a:endParaRPr lang="en-US" sz="2200" i="1" dirty="0" smtClean="0">
              <a:latin typeface="Times New Roman" panose="02020603050405020304" pitchFamily="18" charset="0"/>
              <a:cs typeface="Times New Roman" panose="02020603050405020304" pitchFamily="18" charset="0"/>
            </a:endParaRPr>
          </a:p>
          <a:p>
            <a:pPr marL="358775" lvl="4" algn="just"/>
            <a:endParaRPr lang="en-US" sz="2200" i="1" dirty="0" smtClean="0">
              <a:latin typeface="Times New Roman" panose="02020603050405020304" pitchFamily="18" charset="0"/>
              <a:cs typeface="Times New Roman" panose="02020603050405020304" pitchFamily="18" charset="0"/>
            </a:endParaRPr>
          </a:p>
          <a:p>
            <a:pPr marL="358775" lvl="4" algn="just"/>
            <a:r>
              <a:rPr lang="en-US" sz="2200" dirty="0">
                <a:latin typeface="Times New Roman" panose="02020603050405020304" pitchFamily="18" charset="0"/>
                <a:cs typeface="Times New Roman" panose="02020603050405020304" pitchFamily="18" charset="0"/>
              </a:rPr>
              <a:t>	</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Link in Unix/ Linux</a:t>
            </a:r>
            <a:endParaRPr lang="en-IN" sz="2400" b="1" spc="-20" dirty="0">
              <a:latin typeface="Helvetica" panose="020B0604020202020204" pitchFamily="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691120043"/>
              </p:ext>
            </p:extLst>
          </p:nvPr>
        </p:nvGraphicFramePr>
        <p:xfrm>
          <a:off x="4437615" y="3925977"/>
          <a:ext cx="5549786" cy="243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26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20</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1591" y="1227207"/>
            <a:ext cx="10831320" cy="466184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720720" lvl="6">
              <a:lnSpc>
                <a:spcPct val="150000"/>
              </a:lnSpc>
              <a:buClr>
                <a:srgbClr val="000000"/>
              </a:buClr>
            </a:pPr>
            <a:r>
              <a:rPr lang="en-IN" sz="2000" spc="-1" dirty="0" smtClean="0">
                <a:solidFill>
                  <a:srgbClr val="000000"/>
                </a:solidFill>
                <a:uFill>
                  <a:solidFill>
                    <a:srgbClr val="FFFFFF"/>
                  </a:solidFill>
                </a:uFill>
                <a:latin typeface="Times New Roman"/>
                <a:ea typeface="DejaVu Sans"/>
              </a:rPr>
              <a:t>8. Which</a:t>
            </a:r>
            <a:r>
              <a:rPr lang="en-IN" sz="2000" b="0" strike="noStrike" spc="-1" dirty="0" smtClean="0">
                <a:solidFill>
                  <a:srgbClr val="000000"/>
                </a:solidFill>
                <a:uFill>
                  <a:solidFill>
                    <a:srgbClr val="FFFFFF"/>
                  </a:solidFill>
                </a:uFill>
                <a:latin typeface="Times New Roman"/>
                <a:ea typeface="DejaVu Sans"/>
              </a:rPr>
              <a:t> command is used for displaying long listing of the directory?</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a:solidFill>
                  <a:srgbClr val="000000"/>
                </a:solidFill>
                <a:uFill>
                  <a:solidFill>
                    <a:srgbClr val="FFFFFF"/>
                  </a:solidFill>
                </a:uFill>
                <a:latin typeface="Times New Roman"/>
              </a:rPr>
              <a:t>l</a:t>
            </a:r>
            <a:r>
              <a:rPr lang="en-IN" sz="2000" spc="-1" dirty="0" smtClean="0">
                <a:solidFill>
                  <a:srgbClr val="000000"/>
                </a:solidFill>
                <a:uFill>
                  <a:solidFill>
                    <a:srgbClr val="FFFFFF"/>
                  </a:solidFill>
                </a:uFill>
                <a:latin typeface="Times New Roman"/>
              </a:rPr>
              <a:t>s -l</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ea typeface="DejaVu Sans"/>
              </a:rPr>
              <a:t>chgroup</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err="1" smtClean="0">
                <a:solidFill>
                  <a:srgbClr val="000000"/>
                </a:solidFill>
                <a:uFill>
                  <a:solidFill>
                    <a:srgbClr val="FFFFFF"/>
                  </a:solidFill>
                </a:uFill>
                <a:latin typeface="Times New Roman"/>
              </a:rPr>
              <a:t>ls</a:t>
            </a:r>
            <a:r>
              <a:rPr lang="en-IN" sz="2000" b="1" spc="-1" dirty="0" smtClean="0">
                <a:solidFill>
                  <a:srgbClr val="000000"/>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-l</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9576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21</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3006" y="1227212"/>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9"/>
            </a:pPr>
            <a:r>
              <a:rPr lang="en-IN" sz="2000" spc="-1" dirty="0" smtClean="0">
                <a:solidFill>
                  <a:srgbClr val="000000"/>
                </a:solidFill>
                <a:uFill>
                  <a:solidFill>
                    <a:srgbClr val="FFFFFF"/>
                  </a:solidFill>
                </a:uFill>
                <a:latin typeface="Times New Roman"/>
                <a:ea typeface="DejaVu Sans"/>
              </a:rPr>
              <a:t>How to display the hidden files</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a:solidFill>
                  <a:srgbClr val="000000"/>
                </a:solidFill>
                <a:uFill>
                  <a:solidFill>
                    <a:srgbClr val="FFFFFF"/>
                  </a:solidFill>
                </a:uFill>
                <a:latin typeface="Times New Roman"/>
              </a:rPr>
              <a:t>l</a:t>
            </a:r>
            <a:r>
              <a:rPr lang="en-IN" sz="2000" spc="-1" dirty="0" smtClean="0">
                <a:solidFill>
                  <a:srgbClr val="000000"/>
                </a:solidFill>
                <a:uFill>
                  <a:solidFill>
                    <a:srgbClr val="FFFFFF"/>
                  </a:solidFill>
                </a:uFill>
                <a:latin typeface="Times New Roman"/>
              </a:rPr>
              <a:t>s -A</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chg</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ckla</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trike="noStrike"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rPr>
              <a:t>ls </a:t>
            </a:r>
            <a:r>
              <a:rPr lang="en-IN" sz="2000" b="1" spc="-1" dirty="0" smtClean="0">
                <a:solidFill>
                  <a:srgbClr val="000000"/>
                </a:solidFill>
                <a:uFill>
                  <a:solidFill>
                    <a:srgbClr val="FFFFFF"/>
                  </a:solidFill>
                </a:uFill>
                <a:latin typeface="Times New Roman"/>
              </a:rPr>
              <a:t>-A</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4640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22</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85348" y="1227211"/>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10"/>
            </a:pPr>
            <a:r>
              <a:rPr lang="en-IN" sz="2000" spc="-1" dirty="0" smtClean="0">
                <a:solidFill>
                  <a:srgbClr val="000000"/>
                </a:solidFill>
                <a:uFill>
                  <a:solidFill>
                    <a:srgbClr val="FFFFFF"/>
                  </a:solidFill>
                </a:uFill>
                <a:latin typeface="Times New Roman"/>
                <a:ea typeface="DejaVu Sans"/>
              </a:rPr>
              <a:t>How to create a hidden file</a:t>
            </a:r>
            <a:r>
              <a:rPr lang="en-IN" sz="2000" b="0" strike="noStrike" spc="-1" dirty="0" smtClean="0">
                <a:solidFill>
                  <a:srgbClr val="000000"/>
                </a:solidFill>
                <a:uFill>
                  <a:solidFill>
                    <a:srgbClr val="FFFFFF"/>
                  </a:solidFill>
                </a:uFill>
                <a:latin typeface="Times New Roman"/>
                <a:ea typeface="DejaVu Sans"/>
              </a:rPr>
              <a:t>? </a:t>
            </a:r>
          </a:p>
          <a:p>
            <a:pPr marL="72072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touch .</a:t>
            </a:r>
            <a:r>
              <a:rPr lang="en-IN" sz="2000" spc="-1" dirty="0" err="1" smtClean="0">
                <a:solidFill>
                  <a:srgbClr val="000000"/>
                </a:solidFill>
                <a:uFill>
                  <a:solidFill>
                    <a:srgbClr val="FFFFFF"/>
                  </a:solidFill>
                </a:uFill>
                <a:latin typeface="Times New Roman"/>
              </a:rPr>
              <a:t>file_name.extension</a:t>
            </a:r>
            <a:r>
              <a:rPr lang="en-IN" sz="2000"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touchgh</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cklt</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trike="noStrike"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rPr>
              <a:t>touch .</a:t>
            </a:r>
            <a:r>
              <a:rPr lang="en-IN" sz="2000" b="1" spc="-1" dirty="0" err="1">
                <a:solidFill>
                  <a:srgbClr val="000000"/>
                </a:solidFill>
                <a:uFill>
                  <a:solidFill>
                    <a:srgbClr val="FFFFFF"/>
                  </a:solidFill>
                </a:uFill>
                <a:latin typeface="Times New Roman"/>
              </a:rPr>
              <a:t>file_name.extension</a:t>
            </a:r>
            <a:r>
              <a:rPr lang="en-IN" sz="2000" b="1" spc="-1" dirty="0">
                <a:solidFill>
                  <a:srgbClr val="000000"/>
                </a:solidFill>
                <a:uFill>
                  <a:solidFill>
                    <a:srgbClr val="FFFFFF"/>
                  </a:solidFill>
                </a:uFill>
                <a:latin typeface="Times New Roman"/>
              </a:rPr>
              <a:t> </a:t>
            </a:r>
            <a:endParaRPr lang="en-IN" sz="2000" b="1" spc="-1" dirty="0">
              <a:solidFill>
                <a:srgbClr val="000000"/>
              </a:solidFill>
              <a:uFill>
                <a:solidFill>
                  <a:srgbClr val="FFFFFF"/>
                </a:solidFill>
              </a:uFill>
              <a:latin typeface="Arial"/>
            </a:endParaRPr>
          </a:p>
          <a:p>
            <a:pPr marL="1177200">
              <a:lnSpc>
                <a:spcPct val="150000"/>
              </a:lnSpc>
            </a:pPr>
            <a:endParaRPr lang="en-IN" sz="2000"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ea typeface="DejaVu Sans"/>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9122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23</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1590" y="1227211"/>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11"/>
            </a:pPr>
            <a:r>
              <a:rPr lang="en-IN" sz="2000" spc="-1" dirty="0" smtClean="0">
                <a:solidFill>
                  <a:srgbClr val="000000"/>
                </a:solidFill>
                <a:uFill>
                  <a:solidFill>
                    <a:srgbClr val="FFFFFF"/>
                  </a:solidFill>
                </a:uFill>
                <a:latin typeface="Times New Roman"/>
                <a:ea typeface="DejaVu Sans"/>
              </a:rPr>
              <a:t>What does “..” signifies in the Directory</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Parent Working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Parent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Current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smtClean="0">
                <a:solidFill>
                  <a:srgbClr val="000000"/>
                </a:solidFill>
                <a:uFill>
                  <a:solidFill>
                    <a:srgbClr val="FFFFFF"/>
                  </a:solidFill>
                </a:uFill>
                <a:latin typeface="Times New Roman"/>
              </a:rPr>
              <a:t>Parent </a:t>
            </a:r>
            <a:r>
              <a:rPr lang="en-IN" sz="2000" b="1" spc="-1" dirty="0">
                <a:solidFill>
                  <a:srgbClr val="000000"/>
                </a:solidFill>
                <a:uFill>
                  <a:solidFill>
                    <a:srgbClr val="FFFFFF"/>
                  </a:solidFill>
                </a:uFill>
                <a:latin typeface="Times New Roman"/>
              </a:rPr>
              <a:t>Working Directory</a:t>
            </a:r>
            <a:endParaRPr lang="en-IN" sz="2000" b="1" spc="-1" dirty="0">
              <a:solidFill>
                <a:srgbClr val="000000"/>
              </a:solidFill>
              <a:uFill>
                <a:solidFill>
                  <a:srgbClr val="FFFFFF"/>
                </a:solidFill>
              </a:uFill>
              <a:latin typeface="Arial"/>
            </a:endParaRPr>
          </a:p>
          <a:p>
            <a:pPr marL="1177200">
              <a:lnSpc>
                <a:spcPct val="150000"/>
              </a:lnSpc>
            </a:pPr>
            <a:r>
              <a:rPr lang="en-IN" sz="2000" spc="-1" dirty="0" smtClean="0">
                <a:solidFill>
                  <a:srgbClr val="000000"/>
                </a:solidFill>
                <a:uFill>
                  <a:solidFill>
                    <a:srgbClr val="FFFFFF"/>
                  </a:solidFill>
                </a:uFill>
                <a:latin typeface="Times New Roman"/>
              </a:rPr>
              <a:t> </a:t>
            </a:r>
            <a:endParaRPr lang="en-IN" sz="2000" spc="-1" dirty="0">
              <a:solidFill>
                <a:srgbClr val="000000"/>
              </a:solidFill>
              <a:uFill>
                <a:solidFill>
                  <a:srgbClr val="FFFFFF"/>
                </a:solidFill>
              </a:uFill>
              <a:latin typeface="Arial"/>
            </a:endParaRPr>
          </a:p>
          <a:p>
            <a:pPr marL="1177200">
              <a:lnSpc>
                <a:spcPct val="150000"/>
              </a:lnSpc>
            </a:pPr>
            <a:endParaRPr lang="en-IN" sz="2000"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5990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8" name="Rectangle 7"/>
          <p:cNvSpPr/>
          <p:nvPr/>
        </p:nvSpPr>
        <p:spPr>
          <a:xfrm>
            <a:off x="943176" y="1598238"/>
            <a:ext cx="11383952" cy="5207644"/>
          </a:xfrm>
          <a:prstGeom prst="rect">
            <a:avLst/>
          </a:prstGeom>
        </p:spPr>
        <p:txBody>
          <a:bodyPr wrap="square">
            <a:spAutoFit/>
          </a:bodyPr>
          <a:lstStyle/>
          <a:p>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answer the below set of questions. These set of questions are meant for testing unit </a:t>
            </a:r>
            <a:r>
              <a:rPr lang="en-US" sz="2000" i="1" dirty="0" smtClean="0">
                <a:latin typeface="Times New Roman" panose="02020603050405020304" pitchFamily="18" charset="0"/>
                <a:cs typeface="Times New Roman" panose="02020603050405020304" pitchFamily="18" charset="0"/>
              </a:rPr>
              <a:t>1.</a:t>
            </a:r>
            <a:endParaRPr lang="en-US" sz="2000" i="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 answers should be clear, legible and well presented.</a:t>
            </a: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Illustrate your answers with suitable examples wherever necessary.</a:t>
            </a: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Please quote sources (if any) of data, images, facts etc. </a:t>
            </a:r>
          </a:p>
          <a:p>
            <a:pPr marL="360000" lvl="4"/>
            <a:endParaRPr lang="en-IN" sz="1000" dirty="0">
              <a:latin typeface="Times New Roman" panose="02020603050405020304" pitchFamily="18" charset="0"/>
              <a:cs typeface="Times New Roman" panose="02020603050405020304" pitchFamily="18" charset="0"/>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Explain the root file system. </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Explain </a:t>
            </a:r>
            <a:r>
              <a:rPr lang="en-US" sz="2000" spc="-1" dirty="0">
                <a:uFill>
                  <a:solidFill>
                    <a:srgbClr val="FFFFFF"/>
                  </a:solidFill>
                </a:uFill>
                <a:latin typeface="Times New Roman"/>
                <a:ea typeface="DejaVu Sans"/>
              </a:rPr>
              <a:t>file permissions. </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What </a:t>
            </a:r>
            <a:r>
              <a:rPr lang="en-US" sz="2000" spc="-1" dirty="0">
                <a:uFill>
                  <a:solidFill>
                    <a:srgbClr val="FFFFFF"/>
                  </a:solidFill>
                </a:uFill>
                <a:latin typeface="Times New Roman"/>
                <a:ea typeface="DejaVu Sans"/>
              </a:rPr>
              <a:t>is a file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explain its </a:t>
            </a:r>
            <a:r>
              <a:rPr lang="en-US" sz="2000" spc="-1" dirty="0" smtClean="0">
                <a:uFill>
                  <a:solidFill>
                    <a:srgbClr val="FFFFFF"/>
                  </a:solidFill>
                </a:uFill>
                <a:latin typeface="Times New Roman"/>
                <a:ea typeface="DejaVu Sans"/>
              </a:rPr>
              <a:t>types?</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How </a:t>
            </a:r>
            <a:r>
              <a:rPr lang="en-US" sz="2000" spc="-1" dirty="0">
                <a:uFill>
                  <a:solidFill>
                    <a:srgbClr val="FFFFFF"/>
                  </a:solidFill>
                </a:uFill>
                <a:latin typeface="Times New Roman"/>
                <a:ea typeface="DejaVu Sans"/>
              </a:rPr>
              <a:t>to rename </a:t>
            </a:r>
            <a:r>
              <a:rPr lang="en-US" sz="2000" spc="-1" dirty="0" smtClean="0">
                <a:uFill>
                  <a:solidFill>
                    <a:srgbClr val="FFFFFF"/>
                  </a:solidFill>
                </a:uFill>
                <a:latin typeface="Times New Roman"/>
                <a:ea typeface="DejaVu Sans"/>
              </a:rPr>
              <a:t>the file </a:t>
            </a:r>
            <a:r>
              <a:rPr lang="en-US" sz="2000" spc="-1" dirty="0">
                <a:uFill>
                  <a:solidFill>
                    <a:srgbClr val="FFFFFF"/>
                  </a:solidFill>
                </a:uFill>
                <a:latin typeface="Times New Roman"/>
                <a:ea typeface="DejaVu Sans"/>
              </a:rPr>
              <a:t>using </a:t>
            </a:r>
            <a:r>
              <a:rPr lang="en-US" sz="2000" spc="-1" dirty="0" smtClean="0">
                <a:uFill>
                  <a:solidFill>
                    <a:srgbClr val="FFFFFF"/>
                  </a:solidFill>
                </a:uFill>
                <a:latin typeface="Times New Roman"/>
                <a:ea typeface="DejaVu Sans"/>
              </a:rPr>
              <a:t>command</a:t>
            </a:r>
            <a:r>
              <a:rPr lang="en-US" sz="2000" spc="-1" dirty="0">
                <a:uFill>
                  <a:solidFill>
                    <a:srgbClr val="FFFFFF"/>
                  </a:solidFill>
                </a:uFill>
                <a:latin typeface="Times New Roman"/>
                <a:ea typeface="DejaVu Sans"/>
              </a:rPr>
              <a:t>?</a:t>
            </a: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What is </a:t>
            </a:r>
            <a:r>
              <a:rPr lang="en-US" sz="2000" spc="-1" dirty="0" smtClean="0">
                <a:uFill>
                  <a:solidFill>
                    <a:srgbClr val="FFFFFF"/>
                  </a:solidFill>
                </a:uFill>
                <a:latin typeface="Times New Roman"/>
                <a:ea typeface="DejaVu Sans"/>
              </a:rPr>
              <a:t>path? Differentiate </a:t>
            </a:r>
            <a:r>
              <a:rPr lang="en-US" sz="2000" spc="-1" dirty="0">
                <a:uFill>
                  <a:solidFill>
                    <a:srgbClr val="FFFFFF"/>
                  </a:solidFill>
                </a:uFill>
                <a:latin typeface="Times New Roman"/>
                <a:ea typeface="DejaVu Sans"/>
              </a:rPr>
              <a:t>between absolute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relative </a:t>
            </a:r>
            <a:r>
              <a:rPr lang="en-US" sz="2000" spc="-1" dirty="0" smtClean="0">
                <a:uFill>
                  <a:solidFill>
                    <a:srgbClr val="FFFFFF"/>
                  </a:solidFill>
                </a:uFill>
                <a:latin typeface="Times New Roman"/>
                <a:ea typeface="DejaVu Sans"/>
              </a:rPr>
              <a:t>path</a:t>
            </a:r>
            <a:r>
              <a:rPr lang="en-US" sz="2000" spc="-1" dirty="0">
                <a:uFill>
                  <a:solidFill>
                    <a:srgbClr val="FFFFFF"/>
                  </a:solidFill>
                </a:uFill>
                <a:latin typeface="Times New Roman"/>
                <a:ea typeface="DejaVu Sans"/>
              </a:rPr>
              <a:t>?</a:t>
            </a: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What are the filter commands in </a:t>
            </a:r>
            <a:r>
              <a:rPr lang="en-US" sz="2000" spc="-1" dirty="0" smtClean="0">
                <a:uFill>
                  <a:solidFill>
                    <a:srgbClr val="FFFFFF"/>
                  </a:solidFill>
                </a:uFill>
                <a:latin typeface="Times New Roman"/>
                <a:ea typeface="DejaVu Sans"/>
              </a:rPr>
              <a:t>Linux? </a:t>
            </a:r>
            <a:endParaRPr lang="en-US" sz="2000" spc="-1" dirty="0">
              <a:uFill>
                <a:solidFill>
                  <a:srgbClr val="FFFFFF"/>
                </a:solidFill>
              </a:uFill>
              <a:latin typeface="Times New Roman"/>
              <a:ea typeface="DejaVu Sans"/>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Differentiate between hard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soft </a:t>
            </a:r>
            <a:r>
              <a:rPr lang="en-US" sz="2000" spc="-1" dirty="0" smtClean="0">
                <a:uFill>
                  <a:solidFill>
                    <a:srgbClr val="FFFFFF"/>
                  </a:solidFill>
                </a:uFill>
                <a:latin typeface="Times New Roman"/>
                <a:ea typeface="DejaVu Sans"/>
              </a:rPr>
              <a:t>link.</a:t>
            </a:r>
            <a:endParaRPr lang="en-US" sz="2000" spc="-1" dirty="0">
              <a:uFill>
                <a:solidFill>
                  <a:srgbClr val="FFFFFF"/>
                </a:solidFill>
              </a:uFill>
              <a:latin typeface="Times New Roman"/>
              <a:ea typeface="DejaVu Sans"/>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How to change the path using </a:t>
            </a:r>
            <a:r>
              <a:rPr lang="en-US" sz="2000" spc="-1" dirty="0" smtClean="0">
                <a:uFill>
                  <a:solidFill>
                    <a:srgbClr val="FFFFFF"/>
                  </a:solidFill>
                </a:uFill>
                <a:latin typeface="Times New Roman"/>
                <a:ea typeface="DejaVu Sans"/>
              </a:rPr>
              <a:t>absolute and </a:t>
            </a:r>
            <a:r>
              <a:rPr lang="en-US" sz="2000" spc="-1" dirty="0">
                <a:uFill>
                  <a:solidFill>
                    <a:srgbClr val="FFFFFF"/>
                  </a:solidFill>
                </a:uFill>
                <a:latin typeface="Times New Roman"/>
                <a:ea typeface="DejaVu Sans"/>
              </a:rPr>
              <a:t>relative </a:t>
            </a:r>
            <a:r>
              <a:rPr lang="en-US" sz="2000" spc="-1" dirty="0" smtClean="0">
                <a:uFill>
                  <a:solidFill>
                    <a:srgbClr val="FFFFFF"/>
                  </a:solidFill>
                </a:uFill>
                <a:latin typeface="Times New Roman"/>
                <a:ea typeface="DejaVu Sans"/>
              </a:rPr>
              <a:t>path?</a:t>
            </a:r>
            <a:endParaRPr lang="en-US" sz="2000" spc="-1" dirty="0">
              <a:uFill>
                <a:solidFill>
                  <a:srgbClr val="FFFFFF"/>
                </a:solidFill>
              </a:uFill>
              <a:latin typeface="Times New Roman"/>
              <a:ea typeface="DejaVu Sans"/>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
        <p:nvSpPr>
          <p:cNvPr id="9" name="Rectangle 8"/>
          <p:cNvSpPr/>
          <p:nvPr/>
        </p:nvSpPr>
        <p:spPr>
          <a:xfrm>
            <a:off x="492366" y="1100478"/>
            <a:ext cx="2138288" cy="461665"/>
          </a:xfrm>
          <a:prstGeom prst="rect">
            <a:avLst/>
          </a:prstGeom>
        </p:spPr>
        <p:txBody>
          <a:bodyPr wrap="square">
            <a:spAutoFit/>
          </a:bodyPr>
          <a:lstStyle/>
          <a:p>
            <a:pPr marL="360000"/>
            <a:r>
              <a:rPr lang="en-IN" sz="2400" b="1" spc="-1" dirty="0">
                <a:solidFill>
                  <a:srgbClr val="E04F5F"/>
                </a:solidFill>
                <a:uFill>
                  <a:solidFill>
                    <a:srgbClr val="FFFFFF"/>
                  </a:solidFill>
                </a:uFill>
                <a:latin typeface="Times New Roman" panose="02020603050405020304" pitchFamily="18" charset="0"/>
                <a:cs typeface="Times New Roman" panose="02020603050405020304" pitchFamily="18" charset="0"/>
              </a:rPr>
              <a:t>Assignment</a:t>
            </a:r>
          </a:p>
        </p:txBody>
      </p:sp>
    </p:spTree>
    <p:extLst>
      <p:ext uri="{BB962C8B-B14F-4D97-AF65-F5344CB8AC3E}">
        <p14:creationId xmlns:p14="http://schemas.microsoft.com/office/powerpoint/2010/main" val="1328613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25</a:t>
            </a:fld>
            <a:endParaRPr lang="en-IN" sz="1200" b="0" strike="noStrike" spc="-1">
              <a:solidFill>
                <a:srgbClr val="000000"/>
              </a:solidFill>
              <a:uFill>
                <a:solidFill>
                  <a:srgbClr val="FFFFFF"/>
                </a:solidFill>
              </a:uFill>
              <a:latin typeface="Times New Roman"/>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
        <p:nvSpPr>
          <p:cNvPr id="6" name="Rectangle 5"/>
          <p:cNvSpPr/>
          <p:nvPr/>
        </p:nvSpPr>
        <p:spPr>
          <a:xfrm>
            <a:off x="118790"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graphicFrame>
        <p:nvGraphicFramePr>
          <p:cNvPr id="7" name="Diagram 6"/>
          <p:cNvGraphicFramePr/>
          <p:nvPr>
            <p:extLst>
              <p:ext uri="{D42A27DB-BD31-4B8C-83A1-F6EECF244321}">
                <p14:modId xmlns:p14="http://schemas.microsoft.com/office/powerpoint/2010/main" val="2242921778"/>
              </p:ext>
            </p:extLst>
          </p:nvPr>
        </p:nvGraphicFramePr>
        <p:xfrm>
          <a:off x="2937556"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21517430"/>
              </p:ext>
            </p:extLst>
          </p:nvPr>
        </p:nvGraphicFramePr>
        <p:xfrm>
          <a:off x="2096299"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98131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3052604611"/>
              </p:ext>
            </p:extLst>
          </p:nvPr>
        </p:nvGraphicFramePr>
        <p:xfrm>
          <a:off x="560136" y="2547910"/>
          <a:ext cx="11030854" cy="2672318"/>
        </p:xfrm>
        <a:graphic>
          <a:graphicData uri="http://schemas.openxmlformats.org/drawingml/2006/table">
            <a:tbl>
              <a:tblPr firstRow="1" bandRow="1">
                <a:tableStyleId>{72833802-FEF1-4C79-8D5D-14CF1EAF98D9}</a:tableStyleId>
              </a:tblPr>
              <a:tblGrid>
                <a:gridCol w="2168777">
                  <a:extLst>
                    <a:ext uri="{9D8B030D-6E8A-4147-A177-3AD203B41FA5}">
                      <a16:colId xmlns:a16="http://schemas.microsoft.com/office/drawing/2014/main" xmlns="" val="20000"/>
                    </a:ext>
                  </a:extLst>
                </a:gridCol>
                <a:gridCol w="4257675">
                  <a:extLst>
                    <a:ext uri="{9D8B030D-6E8A-4147-A177-3AD203B41FA5}">
                      <a16:colId xmlns:a16="http://schemas.microsoft.com/office/drawing/2014/main" xmlns="" val="20001"/>
                    </a:ext>
                  </a:extLst>
                </a:gridCol>
                <a:gridCol w="4604402">
                  <a:extLst>
                    <a:ext uri="{9D8B030D-6E8A-4147-A177-3AD203B41FA5}">
                      <a16:colId xmlns:a16="http://schemas.microsoft.com/office/drawing/2014/main" xmlns="" val="20002"/>
                    </a:ext>
                  </a:extLst>
                </a:gridCol>
              </a:tblGrid>
              <a:tr h="496482">
                <a:tc>
                  <a:txBody>
                    <a:bodyPr/>
                    <a:lstStyle/>
                    <a:p>
                      <a:pPr marL="72000" algn="l" fontAlgn="b"/>
                      <a:r>
                        <a:rPr lang="en-US" sz="1700" u="none" strike="noStrike" dirty="0" smtClean="0">
                          <a:effectLst/>
                        </a:rPr>
                        <a:t>Topics</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smtClean="0">
                          <a:effectLst/>
                        </a:rPr>
                        <a:t>URL</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smtClean="0">
                          <a:effectLst/>
                        </a:rPr>
                        <a:t>Notes</a:t>
                      </a:r>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898958">
                <a:tc>
                  <a:txBody>
                    <a:bodyPr/>
                    <a:lstStyle/>
                    <a:p>
                      <a:pPr marL="72000" algn="l" fontAlgn="b"/>
                      <a:r>
                        <a:rPr lang="en-GB" sz="1700" u="none" strike="noStrike" dirty="0" smtClean="0">
                          <a:effectLst/>
                        </a:rPr>
                        <a:t>Linux</a:t>
                      </a:r>
                      <a:r>
                        <a:rPr lang="en-GB" sz="1700" u="none" strike="noStrike" baseline="0" dirty="0" smtClean="0">
                          <a:effectLst/>
                        </a:rPr>
                        <a:t> File System</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3"/>
                        </a:rPr>
                        <a:t>https://www.computernetworkingnotes.com/rhce-study-guide/Linux-file-system-explained-with-shell-and-kernel.html</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This link explains about </a:t>
                      </a:r>
                      <a:r>
                        <a:rPr lang="en-US" sz="1700" u="none" strike="noStrike" dirty="0" smtClean="0">
                          <a:effectLst/>
                        </a:rPr>
                        <a:t>Linux</a:t>
                      </a:r>
                      <a:r>
                        <a:rPr lang="en-US" sz="1700" u="none" strike="noStrike" baseline="0" dirty="0" smtClean="0">
                          <a:effectLst/>
                        </a:rPr>
                        <a:t> File System.</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91283">
                <a:tc>
                  <a:txBody>
                    <a:bodyPr/>
                    <a:lstStyle/>
                    <a:p>
                      <a:pPr marL="72000" algn="l" fontAlgn="b"/>
                      <a:r>
                        <a:rPr lang="en-GB" sz="1700" u="none" strike="noStrike" dirty="0" smtClean="0">
                          <a:effectLst/>
                        </a:rPr>
                        <a:t>Linux</a:t>
                      </a:r>
                      <a:r>
                        <a:rPr lang="en-GB" sz="1700" u="none" strike="noStrike" baseline="0" dirty="0" smtClean="0">
                          <a:effectLst/>
                        </a:rPr>
                        <a:t> File Permissions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4"/>
                        </a:rPr>
                        <a:t>https://www.guru99.com/file-permissions.html</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You will learn </a:t>
                      </a:r>
                      <a:r>
                        <a:rPr lang="en-US" sz="1700" u="none" strike="noStrike" dirty="0" smtClean="0">
                          <a:effectLst/>
                        </a:rPr>
                        <a:t>file</a:t>
                      </a:r>
                      <a:r>
                        <a:rPr lang="en-US" sz="1700" u="none" strike="noStrike" baseline="0" dirty="0" smtClean="0">
                          <a:effectLst/>
                        </a:rPr>
                        <a:t> permissions and configuring File Permissions.</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5595">
                <a:tc>
                  <a:txBody>
                    <a:bodyPr/>
                    <a:lstStyle/>
                    <a:p>
                      <a:pPr marL="72000" algn="l" fontAlgn="b"/>
                      <a:r>
                        <a:rPr lang="en-GB" sz="1700" u="none" strike="noStrike" dirty="0" smtClean="0">
                          <a:effectLst/>
                        </a:rPr>
                        <a:t>Linux filter</a:t>
                      </a:r>
                      <a:r>
                        <a:rPr lang="en-GB" sz="1700" u="none" strike="noStrike" baseline="0" dirty="0" smtClean="0">
                          <a:effectLst/>
                        </a:rPr>
                        <a:t> and pipes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5"/>
                        </a:rPr>
                        <a:t>https://www.Linux.com/news/pipes-and-filters</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This link explains about </a:t>
                      </a:r>
                      <a:r>
                        <a:rPr lang="en-US" sz="1700" u="none" strike="noStrike" dirty="0" smtClean="0">
                          <a:effectLst/>
                        </a:rPr>
                        <a:t>Linux</a:t>
                      </a:r>
                      <a:r>
                        <a:rPr lang="en-US" sz="1700" u="none" strike="noStrike" baseline="0" dirty="0" smtClean="0">
                          <a:effectLst/>
                        </a:rPr>
                        <a:t> Filter &amp; Linux Pipe.</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8" name="Rectangle 7"/>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0" name="Picture Placeholder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40467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1326526001"/>
              </p:ext>
            </p:extLst>
          </p:nvPr>
        </p:nvGraphicFramePr>
        <p:xfrm>
          <a:off x="507074" y="2568291"/>
          <a:ext cx="11183178" cy="2489480"/>
        </p:xfrm>
        <a:graphic>
          <a:graphicData uri="http://schemas.openxmlformats.org/drawingml/2006/table">
            <a:tbl>
              <a:tblPr firstRow="1" bandRow="1">
                <a:tableStyleId>{72833802-FEF1-4C79-8D5D-14CF1EAF98D9}</a:tableStyleId>
              </a:tblPr>
              <a:tblGrid>
                <a:gridCol w="1949498">
                  <a:extLst>
                    <a:ext uri="{9D8B030D-6E8A-4147-A177-3AD203B41FA5}">
                      <a16:colId xmlns:a16="http://schemas.microsoft.com/office/drawing/2014/main" xmlns="" val="20000"/>
                    </a:ext>
                  </a:extLst>
                </a:gridCol>
                <a:gridCol w="4013537">
                  <a:extLst>
                    <a:ext uri="{9D8B030D-6E8A-4147-A177-3AD203B41FA5}">
                      <a16:colId xmlns:a16="http://schemas.microsoft.com/office/drawing/2014/main" xmlns="" val="20001"/>
                    </a:ext>
                  </a:extLst>
                </a:gridCol>
                <a:gridCol w="5220143">
                  <a:extLst>
                    <a:ext uri="{9D8B030D-6E8A-4147-A177-3AD203B41FA5}">
                      <a16:colId xmlns:a16="http://schemas.microsoft.com/office/drawing/2014/main" xmlns="" val="20002"/>
                    </a:ext>
                  </a:extLst>
                </a:gridCol>
              </a:tblGrid>
              <a:tr h="643243">
                <a:tc>
                  <a:txBody>
                    <a:bodyPr/>
                    <a:lstStyle/>
                    <a:p>
                      <a:pPr marL="72000" algn="l" fontAlgn="b"/>
                      <a:r>
                        <a:rPr lang="en-US" sz="1700" u="none" strike="noStrike" dirty="0" smtClean="0">
                          <a:effectLst/>
                        </a:rPr>
                        <a:t>Topics</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tc>
                  <a:txBody>
                    <a:bodyPr/>
                    <a:lstStyle/>
                    <a:p>
                      <a:pPr marL="72000" algn="l" fontAlgn="b"/>
                      <a:r>
                        <a:rPr lang="en-US" sz="1700" u="none" strike="noStrike" dirty="0" smtClean="0">
                          <a:effectLst/>
                        </a:rPr>
                        <a:t>URL</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tc>
                  <a:txBody>
                    <a:bodyPr/>
                    <a:lstStyle/>
                    <a:p>
                      <a:pPr marL="72000" algn="l" fontAlgn="b"/>
                      <a:r>
                        <a:rPr lang="en-US" sz="1700" u="none" strike="noStrike" dirty="0" smtClean="0">
                          <a:effectLst/>
                        </a:rPr>
                        <a:t>Notes</a:t>
                      </a:r>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extLst>
                  <a:ext uri="{0D108BD9-81ED-4DB2-BD59-A6C34878D82A}">
                    <a16:rowId xmlns:a16="http://schemas.microsoft.com/office/drawing/2014/main" xmlns="" val="10003"/>
                  </a:ext>
                </a:extLst>
              </a:tr>
              <a:tr h="643243">
                <a:tc>
                  <a:txBody>
                    <a:bodyPr/>
                    <a:lstStyle/>
                    <a:p>
                      <a:pPr marL="72000" algn="l" fontAlgn="b"/>
                      <a:r>
                        <a:rPr lang="en-GB" sz="1700" u="none" strike="noStrike" dirty="0" smtClean="0">
                          <a:effectLst/>
                        </a:rPr>
                        <a:t>Absolute</a:t>
                      </a:r>
                      <a:r>
                        <a:rPr lang="en-GB" sz="1700" u="none" strike="noStrike" baseline="0" dirty="0" smtClean="0">
                          <a:effectLst/>
                        </a:rPr>
                        <a:t> path &amp; Relative path</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3"/>
                        </a:rPr>
                        <a:t>https://www.youtube.com/watch?v=UKmL72XgXUw</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This video explains about </a:t>
                      </a:r>
                      <a:r>
                        <a:rPr lang="en-US" sz="1700" u="none" strike="noStrike" dirty="0" smtClean="0">
                          <a:effectLst/>
                        </a:rPr>
                        <a:t>path</a:t>
                      </a:r>
                      <a:r>
                        <a:rPr lang="en-US" sz="1700" u="none" strike="noStrike" baseline="0" dirty="0" smtClean="0">
                          <a:effectLst/>
                        </a:rPr>
                        <a:t> and absolute &amp; relative path.</a:t>
                      </a:r>
                      <a:r>
                        <a:rPr lang="en-US" sz="1700" u="none" strike="noStrike" dirty="0" smtClean="0">
                          <a:effectLst/>
                        </a:rPr>
                        <a:t> </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1497">
                <a:tc>
                  <a:txBody>
                    <a:bodyPr/>
                    <a:lstStyle/>
                    <a:p>
                      <a:pPr marL="72000" algn="l" fontAlgn="b"/>
                      <a:r>
                        <a:rPr lang="en-GB" sz="1700" u="none" strike="noStrike" dirty="0" smtClean="0">
                          <a:effectLst/>
                        </a:rPr>
                        <a:t>Linux</a:t>
                      </a:r>
                      <a:r>
                        <a:rPr lang="en-GB" sz="1700" u="none" strike="noStrike" baseline="0" dirty="0" smtClean="0">
                          <a:effectLst/>
                        </a:rPr>
                        <a:t> File types and permissions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4"/>
                        </a:rPr>
                        <a:t>https://www.youtube.com/watch?v=SdgiYoOi0CY</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You will learn </a:t>
                      </a:r>
                      <a:r>
                        <a:rPr lang="en-US" sz="1700" u="none" strike="noStrike" dirty="0" smtClean="0">
                          <a:effectLst/>
                        </a:rPr>
                        <a:t>file</a:t>
                      </a:r>
                      <a:r>
                        <a:rPr lang="en-US" sz="1700" u="none" strike="noStrike" baseline="0" dirty="0" smtClean="0">
                          <a:effectLst/>
                        </a:rPr>
                        <a:t> types and file permissions.</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01497">
                <a:tc>
                  <a:txBody>
                    <a:bodyPr/>
                    <a:lstStyle/>
                    <a:p>
                      <a:pPr marL="72000" algn="l" fontAlgn="b"/>
                      <a:r>
                        <a:rPr lang="en-GB" sz="1700" u="none" strike="noStrike" dirty="0" smtClean="0">
                          <a:effectLst/>
                        </a:rPr>
                        <a:t>Linux</a:t>
                      </a:r>
                      <a:r>
                        <a:rPr lang="en-GB" sz="1700" u="none" strike="noStrike" baseline="0" dirty="0" smtClean="0">
                          <a:effectLst/>
                        </a:rPr>
                        <a:t> Hard &amp; Soft Link</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5"/>
                        </a:rPr>
                        <a:t>https://www.youtube.com/watch?v=4-vye3QFTFo</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This video will help in understanding </a:t>
                      </a:r>
                      <a:r>
                        <a:rPr lang="en-US" sz="1700" u="none" strike="noStrike" dirty="0" smtClean="0">
                          <a:effectLst/>
                        </a:rPr>
                        <a:t>Hard</a:t>
                      </a:r>
                      <a:r>
                        <a:rPr lang="en-US" sz="1700" u="none" strike="noStrike" baseline="0" dirty="0" smtClean="0">
                          <a:effectLst/>
                        </a:rPr>
                        <a:t> link and soft link.</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Rectangle 6"/>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11" name="Picture 10"/>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3209075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625711266"/>
              </p:ext>
            </p:extLst>
          </p:nvPr>
        </p:nvGraphicFramePr>
        <p:xfrm>
          <a:off x="643596" y="2165355"/>
          <a:ext cx="11087101" cy="3026709"/>
        </p:xfrm>
        <a:graphic>
          <a:graphicData uri="http://schemas.openxmlformats.org/drawingml/2006/table">
            <a:tbl>
              <a:tblPr firstRow="1" bandRow="1">
                <a:tableStyleId>{72833802-FEF1-4C79-8D5D-14CF1EAF98D9}</a:tableStyleId>
              </a:tblPr>
              <a:tblGrid>
                <a:gridCol w="3186113">
                  <a:extLst>
                    <a:ext uri="{9D8B030D-6E8A-4147-A177-3AD203B41FA5}">
                      <a16:colId xmlns:a16="http://schemas.microsoft.com/office/drawing/2014/main" xmlns="" val="20000"/>
                    </a:ext>
                  </a:extLst>
                </a:gridCol>
                <a:gridCol w="7900988">
                  <a:extLst>
                    <a:ext uri="{9D8B030D-6E8A-4147-A177-3AD203B41FA5}">
                      <a16:colId xmlns:a16="http://schemas.microsoft.com/office/drawing/2014/main" xmlns="" val="20001"/>
                    </a:ext>
                  </a:extLst>
                </a:gridCol>
              </a:tblGrid>
              <a:tr h="558257">
                <a:tc>
                  <a:txBody>
                    <a:bodyPr/>
                    <a:lstStyle/>
                    <a:p>
                      <a:pPr marL="144000" algn="l" fontAlgn="b"/>
                      <a:r>
                        <a:rPr lang="en-US" sz="1700" u="none" strike="noStrike" dirty="0" smtClean="0">
                          <a:effectLst/>
                          <a:latin typeface="+mn-lt"/>
                          <a:cs typeface="Times New Roman" panose="02020603050405020304" pitchFamily="18" charset="0"/>
                        </a:rPr>
                        <a:t>Topics</a:t>
                      </a:r>
                      <a:endParaRPr lang="en-GB" sz="17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tc>
                  <a:txBody>
                    <a:bodyPr/>
                    <a:lstStyle/>
                    <a:p>
                      <a:pPr algn="l" fontAlgn="b"/>
                      <a:r>
                        <a:rPr lang="en-US" sz="1700" u="none" strike="noStrike" dirty="0" smtClean="0">
                          <a:effectLst/>
                          <a:latin typeface="+mn-lt"/>
                          <a:cs typeface="Times New Roman" panose="02020603050405020304" pitchFamily="18" charset="0"/>
                        </a:rPr>
                        <a:t>URL</a:t>
                      </a:r>
                      <a:endParaRPr lang="en-GB" sz="17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extLst>
                  <a:ext uri="{0D108BD9-81ED-4DB2-BD59-A6C34878D82A}">
                    <a16:rowId xmlns:a16="http://schemas.microsoft.com/office/drawing/2014/main" xmlns="" val="10001"/>
                  </a:ext>
                </a:extLst>
              </a:tr>
              <a:tr h="1253496">
                <a:tc>
                  <a:txBody>
                    <a:bodyPr/>
                    <a:lstStyle/>
                    <a:p>
                      <a:pPr marL="144000" algn="l" fontAlgn="b">
                        <a:lnSpc>
                          <a:spcPct val="150000"/>
                        </a:lnSpc>
                      </a:pPr>
                      <a:r>
                        <a:rPr lang="en-GB" sz="1700" u="none" strike="noStrike" dirty="0" smtClean="0">
                          <a:effectLst/>
                          <a:latin typeface="+mn-lt"/>
                          <a:cs typeface="Times New Roman" panose="02020603050405020304" pitchFamily="18" charset="0"/>
                        </a:rPr>
                        <a:t>Red Hat Enterprise Linux 7</a:t>
                      </a:r>
                    </a:p>
                    <a:p>
                      <a:pPr marL="144000" algn="l" fontAlgn="b">
                        <a:lnSpc>
                          <a:spcPct val="150000"/>
                        </a:lnSpc>
                      </a:pPr>
                      <a:r>
                        <a:rPr lang="en-GB" sz="1700" u="none" strike="noStrike" dirty="0" smtClean="0">
                          <a:effectLst/>
                          <a:latin typeface="+mn-lt"/>
                          <a:cs typeface="Times New Roman" panose="02020603050405020304" pitchFamily="18" charset="0"/>
                        </a:rPr>
                        <a:t>System Administrator's Guide</a:t>
                      </a:r>
                      <a:endParaRPr lang="en-GB" sz="17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700" u="sng" strike="noStrike" dirty="0" smtClean="0">
                          <a:effectLst/>
                          <a:latin typeface="+mn-lt"/>
                          <a:cs typeface="Times New Roman" panose="02020603050405020304" pitchFamily="18" charset="0"/>
                          <a:hlinkClick r:id="rId2"/>
                        </a:rPr>
                        <a:t>https://access.redhat.com/documentation/en-us/red_hat_enterprise_Linux/7/pdf/system_administrators_guide/Red_Hat_Enterprise_Linux-7-System_Administrators_Guide-en-US.pdf</a:t>
                      </a:r>
                      <a:endParaRPr lang="en-GB" sz="17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14956">
                <a:tc>
                  <a:txBody>
                    <a:bodyPr/>
                    <a:lstStyle/>
                    <a:p>
                      <a:pPr marL="144000" algn="l" fontAlgn="b">
                        <a:lnSpc>
                          <a:spcPct val="150000"/>
                        </a:lnSpc>
                      </a:pPr>
                      <a:r>
                        <a:rPr lang="en-GB" sz="1700" u="none" strike="noStrike" dirty="0" smtClean="0">
                          <a:effectLst/>
                          <a:latin typeface="+mn-lt"/>
                          <a:cs typeface="Times New Roman" panose="02020603050405020304" pitchFamily="18" charset="0"/>
                        </a:rPr>
                        <a:t>Red Hat Linux Networking and System Administration</a:t>
                      </a:r>
                      <a:endParaRPr lang="en-GB" sz="17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700" u="sng" strike="noStrike" dirty="0" smtClean="0">
                          <a:effectLst/>
                          <a:latin typeface="+mn-lt"/>
                          <a:cs typeface="Times New Roman" panose="02020603050405020304" pitchFamily="18" charset="0"/>
                          <a:hlinkClick r:id="rId3"/>
                        </a:rPr>
                        <a:t>https://www.nettech.in/e-books/Linux-Networking-and-System-Admin.pdf</a:t>
                      </a:r>
                      <a:endParaRPr lang="en-GB" sz="17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Rectangle 7"/>
          <p:cNvSpPr/>
          <p:nvPr/>
        </p:nvSpPr>
        <p:spPr>
          <a:xfrm>
            <a:off x="364197" y="467238"/>
            <a:ext cx="10248181" cy="523220"/>
          </a:xfrm>
          <a:prstGeom prst="rect">
            <a:avLst/>
          </a:prstGeom>
        </p:spPr>
        <p:txBody>
          <a:bodyPr wrap="square">
            <a:spAutoFit/>
          </a:bodyPr>
          <a:lstStyle/>
          <a:p>
            <a:pPr marL="12700" fontAlgn="auto">
              <a:spcBef>
                <a:spcPts val="0"/>
              </a:spcBef>
              <a:spcAft>
                <a:spcPts val="0"/>
              </a:spcAft>
              <a:defRPr/>
            </a:pPr>
            <a:r>
              <a:rPr lang="en-US" sz="2800" b="1" spc="-20" dirty="0" smtClean="0">
                <a:latin typeface="Helvetica" panose="020B0604020202020204" pitchFamily="2" charset="0"/>
                <a:cs typeface="Arial" panose="020B0604020202020204" pitchFamily="34" charset="0"/>
              </a:rPr>
              <a:t>Introduction To Linux</a:t>
            </a:r>
            <a:endParaRPr lang="en-US" sz="2800" b="1" spc="-20" dirty="0">
              <a:latin typeface="Helvetica" panose="020B0604020202020204" pitchFamily="2" charset="0"/>
              <a:cs typeface="Arial" panose="020B0604020202020204" pitchFamily="34" charset="0"/>
            </a:endParaRPr>
          </a:p>
        </p:txBody>
      </p:sp>
      <p:sp>
        <p:nvSpPr>
          <p:cNvPr id="10" name="Rectangle 9"/>
          <p:cNvSpPr/>
          <p:nvPr/>
        </p:nvSpPr>
        <p:spPr>
          <a:xfrm>
            <a:off x="1095911" y="1314018"/>
            <a:ext cx="10391239"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96" y="1270356"/>
            <a:ext cx="640080" cy="640080"/>
          </a:xfrm>
          <a:prstGeom prst="rect">
            <a:avLst/>
          </a:prstGeom>
        </p:spPr>
      </p:pic>
    </p:spTree>
    <p:extLst>
      <p:ext uri="{BB962C8B-B14F-4D97-AF65-F5344CB8AC3E}">
        <p14:creationId xmlns:p14="http://schemas.microsoft.com/office/powerpoint/2010/main" val="2542199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35023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5" name="Rectangle 4"/>
          <p:cNvSpPr/>
          <p:nvPr/>
        </p:nvSpPr>
        <p:spPr>
          <a:xfrm>
            <a:off x="488132" y="1162669"/>
            <a:ext cx="11187262" cy="5016758"/>
          </a:xfrm>
          <a:prstGeom prst="rect">
            <a:avLst/>
          </a:prstGeom>
        </p:spPr>
        <p:txBody>
          <a:bodyPr wrap="square">
            <a:spAutoFit/>
          </a:bodyPr>
          <a:lstStyle/>
          <a:p>
            <a:pPr marL="244475" lvl="3" indent="-342900" algn="just">
              <a:lnSpc>
                <a:spcPct val="200000"/>
              </a:lnSpc>
              <a:buClr>
                <a:schemeClr val="accent1">
                  <a:lumMod val="50000"/>
                </a:schemeClr>
              </a:buClr>
              <a:buSzPct val="12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These links behave differently when the source of the link (what is being linked to) is moved or removed. Symbolic links are not updated (they merely contain a string which is the pathname of its target); hard links always refer to the source, even if moved or removed</a:t>
            </a:r>
            <a:r>
              <a:rPr lang="en-US" sz="2000" dirty="0" smtClean="0">
                <a:latin typeface="Times New Roman" panose="02020603050405020304" pitchFamily="18" charset="0"/>
                <a:cs typeface="Times New Roman" panose="02020603050405020304" pitchFamily="18" charset="0"/>
              </a:rPr>
              <a:t>.</a:t>
            </a:r>
          </a:p>
          <a:p>
            <a:pPr marL="244475" lvl="3" indent="-342900" algn="just">
              <a:lnSpc>
                <a:spcPct val="200000"/>
              </a:lnSpc>
              <a:buClr>
                <a:schemeClr val="accent1">
                  <a:lumMod val="50000"/>
                </a:schemeClr>
              </a:buClr>
              <a:buSzPct val="1200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244475" lvl="3" indent="-342900" algn="just">
              <a:lnSpc>
                <a:spcPct val="200000"/>
              </a:lnSpc>
              <a:buClr>
                <a:schemeClr val="accent1">
                  <a:lumMod val="50000"/>
                </a:schemeClr>
              </a:buClr>
              <a:buSzPct val="1200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if we have a file </a:t>
            </a:r>
            <a:r>
              <a:rPr lang="en-US" sz="2000" dirty="0" smtClean="0">
                <a:latin typeface="Times New Roman" panose="02020603050405020304" pitchFamily="18" charset="0"/>
                <a:cs typeface="Times New Roman" panose="02020603050405020304" pitchFamily="18" charset="0"/>
              </a:rPr>
              <a:t>a.txt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we create a hard link to the file and then delete the file, we can still access the file using hard link. But if we create a soft link of the file and then delete the file, we </a:t>
            </a:r>
            <a:r>
              <a:rPr lang="en-US" sz="2000" dirty="0" smtClean="0">
                <a:latin typeface="Times New Roman" panose="02020603050405020304" pitchFamily="18" charset="0"/>
                <a:cs typeface="Times New Roman" panose="02020603050405020304" pitchFamily="18" charset="0"/>
              </a:rPr>
              <a:t>cannot </a:t>
            </a:r>
            <a:r>
              <a:rPr lang="en-US" sz="2000" dirty="0">
                <a:latin typeface="Times New Roman" panose="02020603050405020304" pitchFamily="18" charset="0"/>
                <a:cs typeface="Times New Roman" panose="02020603050405020304" pitchFamily="18" charset="0"/>
              </a:rPr>
              <a:t>access the file through soft link and soft link becomes dangling. Basically hard link increases reference count of a location while soft links work as a shortcut (like in Windows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Link in Unix/ Linux </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344465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5" name="Rectangle 4"/>
          <p:cNvSpPr/>
          <p:nvPr/>
        </p:nvSpPr>
        <p:spPr>
          <a:xfrm>
            <a:off x="0" y="1116362"/>
            <a:ext cx="12023501" cy="5632311"/>
          </a:xfrm>
          <a:prstGeom prst="rect">
            <a:avLst/>
          </a:prstGeom>
        </p:spPr>
        <p:txBody>
          <a:bodyPr wrap="square">
            <a:spAutoFit/>
          </a:bodyPr>
          <a:lstStyle/>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soft link is similar to the file shortcut feature which is used in Windows Operating systems. Each soft linked file contains a separate </a:t>
            </a:r>
            <a:r>
              <a:rPr lang="en-US" sz="2000" dirty="0" err="1">
                <a:latin typeface="Times New Roman" panose="02020603050405020304" pitchFamily="18" charset="0"/>
                <a:cs typeface="Times New Roman" panose="02020603050405020304" pitchFamily="18" charset="0"/>
              </a:rPr>
              <a:t>Inode</a:t>
            </a:r>
            <a:r>
              <a:rPr lang="en-US" sz="2000" dirty="0">
                <a:latin typeface="Times New Roman" panose="02020603050405020304" pitchFamily="18" charset="0"/>
                <a:cs typeface="Times New Roman" panose="02020603050405020304" pitchFamily="18" charset="0"/>
              </a:rPr>
              <a:t> value that points to the original file. As similar to hard links, any changes to the data in either file is reflected in the other. Soft links can be linked across different file systems, although if the original file is deleted or moved, the soft linked file will not work correctly (called hanging link).</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command </a:t>
            </a:r>
            <a:r>
              <a:rPr lang="en-US" sz="2000" dirty="0" smtClean="0">
                <a:latin typeface="Times New Roman" panose="02020603050405020304" pitchFamily="18" charset="0"/>
                <a:cs typeface="Times New Roman" panose="02020603050405020304" pitchFamily="18" charset="0"/>
              </a:rPr>
              <a:t>shows </a:t>
            </a:r>
            <a:r>
              <a:rPr lang="en-US" sz="2000" dirty="0">
                <a:latin typeface="Times New Roman" panose="02020603050405020304" pitchFamily="18" charset="0"/>
                <a:cs typeface="Times New Roman" panose="02020603050405020304" pitchFamily="18" charset="0"/>
              </a:rPr>
              <a:t>all links with first column value 1? and the link points to original file.</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Soft </a:t>
            </a:r>
            <a:r>
              <a:rPr lang="en-US" sz="2000" dirty="0">
                <a:latin typeface="Times New Roman" panose="02020603050405020304" pitchFamily="18" charset="0"/>
                <a:cs typeface="Times New Roman" panose="02020603050405020304" pitchFamily="18" charset="0"/>
              </a:rPr>
              <a:t>Link contains the path for original file and not the contents.</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Removing </a:t>
            </a:r>
            <a:r>
              <a:rPr lang="en-US" sz="2000" dirty="0">
                <a:latin typeface="Times New Roman" panose="02020603050405020304" pitchFamily="18" charset="0"/>
                <a:cs typeface="Times New Roman" panose="02020603050405020304" pitchFamily="18" charset="0"/>
              </a:rPr>
              <a:t>soft link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affect anything but removing original file, the link becomes “dangling” link which points to nonexistent file.</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soft link can link to a directory.</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Link </a:t>
            </a:r>
            <a:r>
              <a:rPr lang="en-US" sz="2000" dirty="0">
                <a:latin typeface="Times New Roman" panose="02020603050405020304" pitchFamily="18" charset="0"/>
                <a:cs typeface="Times New Roman" panose="02020603050405020304" pitchFamily="18" charset="0"/>
              </a:rPr>
              <a:t>across filesystems: If you want to link files across the filesystems, you can only use </a:t>
            </a:r>
            <a:r>
              <a:rPr lang="en-US" sz="2000" dirty="0" err="1">
                <a:latin typeface="Times New Roman" panose="02020603050405020304" pitchFamily="18" charset="0"/>
                <a:cs typeface="Times New Roman" panose="02020603050405020304" pitchFamily="18" charset="0"/>
              </a:rPr>
              <a:t>symlinks</a:t>
            </a:r>
            <a:r>
              <a:rPr lang="en-US" sz="2000" dirty="0">
                <a:latin typeface="Times New Roman" panose="02020603050405020304" pitchFamily="18" charset="0"/>
                <a:cs typeface="Times New Roman" panose="02020603050405020304" pitchFamily="18" charset="0"/>
              </a:rPr>
              <a:t>/soft links.</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Command </a:t>
            </a:r>
            <a:r>
              <a:rPr lang="en-US" sz="2000" dirty="0">
                <a:latin typeface="Times New Roman" panose="02020603050405020304" pitchFamily="18" charset="0"/>
                <a:cs typeface="Times New Roman" panose="02020603050405020304" pitchFamily="18" charset="0"/>
              </a:rPr>
              <a:t>to create a Soft link is:</a:t>
            </a:r>
          </a:p>
          <a:p>
            <a:pPr marL="358775" lvl="4" algn="just">
              <a:lnSpc>
                <a:spcPct val="150000"/>
              </a:lnSpc>
              <a:buClr>
                <a:schemeClr val="accent1">
                  <a:lumMod val="50000"/>
                </a:schemeClr>
              </a:buClr>
              <a:buSzPct val="110000"/>
            </a:pPr>
            <a:r>
              <a:rPr lang="en-US" sz="2000" i="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ln  -s [original filename] [link name] </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Soft Links or Symbolic </a:t>
            </a:r>
            <a:r>
              <a:rPr lang="en-IN" sz="2400" b="1" spc="-20" dirty="0" smtClean="0">
                <a:latin typeface="Helvetica" panose="020B0604020202020204" pitchFamily="2" charset="0"/>
                <a:cs typeface="Arial" panose="020B0604020202020204" pitchFamily="34" charset="0"/>
              </a:rPr>
              <a:t>Links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72562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5" name="Rectangle 4"/>
          <p:cNvSpPr/>
          <p:nvPr/>
        </p:nvSpPr>
        <p:spPr>
          <a:xfrm>
            <a:off x="490729" y="1171456"/>
            <a:ext cx="10960374" cy="4708981"/>
          </a:xfrm>
          <a:prstGeom prst="rect">
            <a:avLst/>
          </a:prstGeom>
        </p:spPr>
        <p:txBody>
          <a:bodyPr wrap="square">
            <a:spAutoFit/>
          </a:bodyPr>
          <a:lstStyle/>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hard linked file is assigned the same </a:t>
            </a:r>
            <a:r>
              <a:rPr lang="en-US" sz="2000" dirty="0" err="1">
                <a:latin typeface="Times New Roman" panose="02020603050405020304" pitchFamily="18" charset="0"/>
                <a:cs typeface="Times New Roman" panose="02020603050405020304" pitchFamily="18" charset="0"/>
              </a:rPr>
              <a:t>Inode</a:t>
            </a:r>
            <a:r>
              <a:rPr lang="en-US" sz="2000" dirty="0">
                <a:latin typeface="Times New Roman" panose="02020603050405020304" pitchFamily="18" charset="0"/>
                <a:cs typeface="Times New Roman" panose="02020603050405020304" pitchFamily="18" charset="0"/>
              </a:rPr>
              <a:t> value as the original, therefore they </a:t>
            </a:r>
            <a:r>
              <a:rPr lang="en-US" sz="2000" dirty="0" smtClean="0">
                <a:latin typeface="Times New Roman" panose="02020603050405020304" pitchFamily="18" charset="0"/>
                <a:cs typeface="Times New Roman" panose="02020603050405020304" pitchFamily="18" charset="0"/>
              </a:rPr>
              <a:t>refer </a:t>
            </a:r>
            <a:r>
              <a:rPr lang="en-US" sz="2000" dirty="0">
                <a:latin typeface="Times New Roman" panose="02020603050405020304" pitchFamily="18" charset="0"/>
                <a:cs typeface="Times New Roman" panose="02020603050405020304" pitchFamily="18" charset="0"/>
              </a:rPr>
              <a:t>the same physical file location. Hard links more flexible and remain linked even if the original or linked files are moved throughout the file system, although hard links are unable to cross different file systems.</a:t>
            </a:r>
          </a:p>
          <a:p>
            <a:pPr marL="244475" lvl="3" indent="-342900" algn="just">
              <a:lnSpc>
                <a:spcPct val="150000"/>
              </a:lnSpc>
              <a:buClr>
                <a:schemeClr val="accent1">
                  <a:lumMod val="50000"/>
                </a:schemeClr>
              </a:buClr>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command shows all the links with the link column shows number of links.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Links </a:t>
            </a:r>
            <a:r>
              <a:rPr lang="en-US" sz="2000" dirty="0">
                <a:latin typeface="Times New Roman" panose="02020603050405020304" pitchFamily="18" charset="0"/>
                <a:cs typeface="Times New Roman" panose="02020603050405020304" pitchFamily="18" charset="0"/>
              </a:rPr>
              <a:t>have actual file </a:t>
            </a:r>
            <a:r>
              <a:rPr lang="en-US" sz="2000" dirty="0" smtClean="0">
                <a:latin typeface="Times New Roman" panose="02020603050405020304" pitchFamily="18" charset="0"/>
                <a:cs typeface="Times New Roman" panose="02020603050405020304" pitchFamily="18" charset="0"/>
              </a:rPr>
              <a:t>contents.</a:t>
            </a:r>
            <a:endParaRPr lang="en-US" sz="2000" dirty="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Removing </a:t>
            </a:r>
            <a:r>
              <a:rPr lang="en-US" sz="2000" dirty="0">
                <a:latin typeface="Times New Roman" panose="02020603050405020304" pitchFamily="18" charset="0"/>
                <a:cs typeface="Times New Roman" panose="02020603050405020304" pitchFamily="18" charset="0"/>
              </a:rPr>
              <a:t>any link, just reduces the link count, but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affect other links.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cannot create a hard link for a directory to avoid recursive loops.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original file is </a:t>
            </a:r>
            <a:r>
              <a:rPr lang="en-US" sz="2000" dirty="0" smtClean="0">
                <a:latin typeface="Times New Roman" panose="02020603050405020304" pitchFamily="18" charset="0"/>
                <a:cs typeface="Times New Roman" panose="02020603050405020304" pitchFamily="18" charset="0"/>
              </a:rPr>
              <a:t>removed, </a:t>
            </a:r>
            <a:r>
              <a:rPr lang="en-US" sz="2000" dirty="0">
                <a:latin typeface="Times New Roman" panose="02020603050405020304" pitchFamily="18" charset="0"/>
                <a:cs typeface="Times New Roman" panose="02020603050405020304" pitchFamily="18" charset="0"/>
              </a:rPr>
              <a:t>then the link will still show the content of the file.</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Command </a:t>
            </a:r>
            <a:r>
              <a:rPr lang="en-US" sz="2000" dirty="0">
                <a:latin typeface="Times New Roman" panose="02020603050405020304" pitchFamily="18" charset="0"/>
                <a:cs typeface="Times New Roman" panose="02020603050405020304" pitchFamily="18" charset="0"/>
              </a:rPr>
              <a:t>to create a hard link is:</a:t>
            </a:r>
          </a:p>
          <a:p>
            <a:pPr marL="0" lvl="3" indent="-98425" algn="just">
              <a:lnSpc>
                <a:spcPct val="150000"/>
              </a:lnSpc>
              <a:buClr>
                <a:schemeClr val="accent1">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ln  [original filename] [link name</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Hard </a:t>
            </a:r>
            <a:r>
              <a:rPr lang="en-IN" sz="2400" b="1" spc="-20" dirty="0">
                <a:latin typeface="Helvetica" panose="020B0604020202020204" pitchFamily="2" charset="0"/>
                <a:cs typeface="Arial" panose="020B0604020202020204" pitchFamily="34" charset="0"/>
              </a:rPr>
              <a:t>Links</a:t>
            </a:r>
          </a:p>
        </p:txBody>
      </p:sp>
    </p:spTree>
    <p:extLst>
      <p:ext uri="{BB962C8B-B14F-4D97-AF65-F5344CB8AC3E}">
        <p14:creationId xmlns:p14="http://schemas.microsoft.com/office/powerpoint/2010/main" val="254185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493805" y="1172115"/>
            <a:ext cx="10513690" cy="3785652"/>
          </a:xfrm>
          <a:prstGeom prst="rect">
            <a:avLst/>
          </a:prstGeom>
        </p:spPr>
        <p:txBody>
          <a:bodyPr wrap="square">
            <a:spAutoFit/>
          </a:bodyPr>
          <a:lstStyle/>
          <a:p>
            <a:pPr marL="244475" lvl="3"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 most important and interesting topics under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administration is I/O redirection. This feature of the command line enables you to redirect the input and/or output of commands from and/or to files, or join multiple commands together using pipes to form what is known as a “command pipeline</a:t>
            </a:r>
            <a:r>
              <a:rPr lang="en-US" sz="2000" dirty="0" smtClean="0">
                <a:latin typeface="Times New Roman" panose="02020603050405020304" pitchFamily="18" charset="0"/>
                <a:cs typeface="Times New Roman" panose="02020603050405020304" pitchFamily="18" charset="0"/>
              </a:rPr>
              <a:t>”.</a:t>
            </a:r>
          </a:p>
          <a:p>
            <a:pPr marL="244475" lvl="3" indent="-342900" algn="just">
              <a:lnSpc>
                <a:spcPct val="150000"/>
              </a:lnSpc>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 the commands that we run fundamentally produce two kinds of output:</a:t>
            </a:r>
          </a:p>
          <a:p>
            <a:pPr marL="914400" lvl="3" indent="-342900" algn="just">
              <a:lnSpc>
                <a:spcPct val="150000"/>
              </a:lnSpc>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command result – data the program is designed to </a:t>
            </a:r>
            <a:r>
              <a:rPr lang="en-US" sz="2000" dirty="0" smtClean="0">
                <a:latin typeface="Times New Roman" panose="02020603050405020304" pitchFamily="18" charset="0"/>
                <a:cs typeface="Times New Roman" panose="02020603050405020304" pitchFamily="18" charset="0"/>
              </a:rPr>
              <a:t>produce</a:t>
            </a:r>
            <a:r>
              <a:rPr lang="en-US" sz="2000" dirty="0">
                <a:latin typeface="Times New Roman" panose="02020603050405020304" pitchFamily="18" charset="0"/>
                <a:cs typeface="Times New Roman" panose="02020603050405020304" pitchFamily="18" charset="0"/>
              </a:rPr>
              <a:t>.</a:t>
            </a:r>
          </a:p>
          <a:p>
            <a:pPr marL="91440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program status and error messages that informs a user of the program execution details.</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Input and output redirection</a:t>
            </a:r>
          </a:p>
        </p:txBody>
      </p:sp>
    </p:spTree>
    <p:extLst>
      <p:ext uri="{BB962C8B-B14F-4D97-AF65-F5344CB8AC3E}">
        <p14:creationId xmlns:p14="http://schemas.microsoft.com/office/powerpoint/2010/main" val="1119812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487247" y="1172116"/>
            <a:ext cx="10612162" cy="4708981"/>
          </a:xfrm>
          <a:prstGeom prst="rect">
            <a:avLst/>
          </a:prstGeom>
        </p:spPr>
        <p:txBody>
          <a:bodyPr wrap="square">
            <a:spAutoFit/>
          </a:bodyPr>
          <a:lstStyle/>
          <a:p>
            <a:pPr marL="244475" lvl="3" indent="-530225"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Linux </a:t>
            </a:r>
            <a:r>
              <a:rPr lang="en-US" sz="2000" dirty="0">
                <a:latin typeface="Times New Roman" panose="02020603050405020304" pitchFamily="18" charset="0"/>
                <a:cs typeface="Times New Roman" panose="02020603050405020304" pitchFamily="18" charset="0"/>
              </a:rPr>
              <a:t>and other Unix-like systems, there are three default files named below which are also identified by the shell using file descriptor numbers:</a:t>
            </a: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stdin</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0 </a:t>
            </a:r>
            <a:r>
              <a:rPr lang="en-US" sz="2000" dirty="0">
                <a:latin typeface="Times New Roman" panose="02020603050405020304" pitchFamily="18" charset="0"/>
                <a:cs typeface="Times New Roman" panose="02020603050405020304" pitchFamily="18" charset="0"/>
              </a:rPr>
              <a:t>– I</a:t>
            </a:r>
            <a:r>
              <a:rPr lang="en-US" sz="2000" dirty="0" smtClean="0">
                <a:latin typeface="Times New Roman" panose="02020603050405020304" pitchFamily="18" charset="0"/>
                <a:cs typeface="Times New Roman" panose="02020603050405020304" pitchFamily="18" charset="0"/>
              </a:rPr>
              <a:t>t is </a:t>
            </a:r>
            <a:r>
              <a:rPr lang="en-US" sz="2000" dirty="0">
                <a:latin typeface="Times New Roman" panose="02020603050405020304" pitchFamily="18" charset="0"/>
                <a:cs typeface="Times New Roman" panose="02020603050405020304" pitchFamily="18" charset="0"/>
              </a:rPr>
              <a:t>connected to the keyboard, most programs read input from this file.</a:t>
            </a: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stdout</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1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attached to the screen, and all programs send their results to this </a:t>
            </a:r>
            <a:r>
              <a:rPr lang="en-US" sz="2000" dirty="0" smtClean="0">
                <a:latin typeface="Times New Roman" panose="02020603050405020304" pitchFamily="18" charset="0"/>
                <a:cs typeface="Times New Roman" panose="02020603050405020304" pitchFamily="18" charset="0"/>
              </a:rPr>
              <a:t>file.</a:t>
            </a:r>
            <a:endParaRPr lang="en-US" sz="2000" dirty="0">
              <a:latin typeface="Times New Roman" panose="02020603050405020304" pitchFamily="18" charset="0"/>
              <a:cs typeface="Times New Roman" panose="02020603050405020304" pitchFamily="18" charset="0"/>
            </a:endParaRP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stderr</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2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Programs </a:t>
            </a:r>
            <a:r>
              <a:rPr lang="en-US" sz="2000" dirty="0">
                <a:latin typeface="Times New Roman" panose="02020603050405020304" pitchFamily="18" charset="0"/>
                <a:cs typeface="Times New Roman" panose="02020603050405020304" pitchFamily="18" charset="0"/>
              </a:rPr>
              <a:t>send status/error messages to this file which is also attached to </a:t>
            </a:r>
            <a:r>
              <a:rPr lang="en-US" sz="2000" dirty="0" smtClean="0">
                <a:latin typeface="Times New Roman" panose="02020603050405020304" pitchFamily="18" charset="0"/>
                <a:cs typeface="Times New Roman" panose="02020603050405020304" pitchFamily="18" charset="0"/>
              </a:rPr>
              <a:t>			the screen.</a:t>
            </a:r>
          </a:p>
          <a:p>
            <a:pPr marL="1200150" lvl="4" indent="-342900" algn="just">
              <a:lnSpc>
                <a:spcPct val="150000"/>
              </a:lnSpc>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44475" lvl="3" indent="-530225"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Therefore, I/O redirection allows you to alter the input source of a command as well as where its output and error messages are sent to. And this is made possible by the “&lt;” and “&gt;” redirection operators.</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Input </a:t>
            </a:r>
            <a:r>
              <a:rPr lang="en-IN" sz="2400" b="1" spc="-20" dirty="0">
                <a:latin typeface="Helvetica" panose="020B0604020202020204" pitchFamily="2" charset="0"/>
                <a:cs typeface="Arial" panose="020B0604020202020204" pitchFamily="34" charset="0"/>
              </a:rPr>
              <a:t>and output </a:t>
            </a:r>
            <a:r>
              <a:rPr lang="en-IN" sz="2400" b="1" spc="-20" dirty="0" smtClean="0">
                <a:latin typeface="Helvetica" panose="020B0604020202020204" pitchFamily="2" charset="0"/>
                <a:cs typeface="Arial" panose="020B0604020202020204" pitchFamily="34" charset="0"/>
              </a:rPr>
              <a:t>redirection</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721906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5" name="Rectangle 4"/>
          <p:cNvSpPr/>
          <p:nvPr/>
        </p:nvSpPr>
        <p:spPr>
          <a:xfrm>
            <a:off x="489225" y="1172556"/>
            <a:ext cx="10694591" cy="4191981"/>
          </a:xfrm>
          <a:prstGeom prst="rect">
            <a:avLst/>
          </a:prstGeom>
        </p:spPr>
        <p:txBody>
          <a:bodyPr wrap="square">
            <a:spAutoFit/>
          </a:bodyPr>
          <a:lstStyle/>
          <a:p>
            <a:pPr marL="244475" lvl="3" indent="-530225" algn="just">
              <a:lnSpc>
                <a:spcPct val="150000"/>
              </a:lnSpc>
              <a:buClr>
                <a:schemeClr val="accent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redirect standard output as in the example </a:t>
            </a:r>
            <a:r>
              <a:rPr lang="en-US" sz="2000" dirty="0" smtClean="0">
                <a:latin typeface="Times New Roman" panose="02020603050405020304" pitchFamily="18" charset="0"/>
                <a:cs typeface="Times New Roman" panose="02020603050405020304" pitchFamily="18" charset="0"/>
              </a:rPr>
              <a:t>below. </a:t>
            </a: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ere</a:t>
            </a:r>
            <a:r>
              <a:rPr lang="en-US" sz="2000" dirty="0">
                <a:latin typeface="Times New Roman" panose="02020603050405020304" pitchFamily="18" charset="0"/>
                <a:cs typeface="Times New Roman" panose="02020603050405020304" pitchFamily="18" charset="0"/>
              </a:rPr>
              <a:t>, we want to store the output of the top </a:t>
            </a:r>
            <a:r>
              <a:rPr lang="en-US" sz="2000" dirty="0" smtClean="0">
                <a:latin typeface="Times New Roman" panose="02020603050405020304" pitchFamily="18" charset="0"/>
                <a:cs typeface="Times New Roman" panose="02020603050405020304" pitchFamily="18" charset="0"/>
              </a:rPr>
              <a:t>command for </a:t>
            </a:r>
            <a:r>
              <a:rPr lang="en-US" sz="2000" dirty="0">
                <a:latin typeface="Times New Roman" panose="02020603050405020304" pitchFamily="18" charset="0"/>
                <a:cs typeface="Times New Roman" panose="02020603050405020304" pitchFamily="18" charset="0"/>
              </a:rPr>
              <a:t>later inspection:</a:t>
            </a:r>
          </a:p>
          <a:p>
            <a:pPr marL="0" lvl="3" indent="-285750"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top -</a:t>
            </a:r>
            <a:r>
              <a:rPr lang="en-US" sz="2000" b="1" dirty="0" err="1">
                <a:latin typeface="Times New Roman" panose="02020603050405020304" pitchFamily="18" charset="0"/>
                <a:cs typeface="Times New Roman" panose="02020603050405020304" pitchFamily="18" charset="0"/>
              </a:rPr>
              <a:t>bn</a:t>
            </a:r>
            <a:r>
              <a:rPr lang="en-US" sz="2000" b="1" dirty="0">
                <a:latin typeface="Times New Roman" panose="02020603050405020304" pitchFamily="18" charset="0"/>
                <a:cs typeface="Times New Roman" panose="02020603050405020304" pitchFamily="18" charset="0"/>
              </a:rPr>
              <a:t> 5 &gt;</a:t>
            </a:r>
            <a:r>
              <a:rPr lang="en-US" sz="2000" b="1" dirty="0" smtClean="0">
                <a:latin typeface="Times New Roman" panose="02020603050405020304" pitchFamily="18" charset="0"/>
                <a:cs typeface="Times New Roman" panose="02020603050405020304" pitchFamily="18" charset="0"/>
              </a:rPr>
              <a:t>top.log</a:t>
            </a:r>
          </a:p>
          <a:p>
            <a:pPr marL="57150" lvl="3" indent="-342900" algn="just">
              <a:lnSpc>
                <a:spcPct val="150000"/>
              </a:lnSpc>
              <a:buClr>
                <a:schemeClr val="accent2">
                  <a:lumMod val="50000"/>
                </a:schemeClr>
              </a:buClr>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628650" lvl="5" algn="just">
              <a:lnSpc>
                <a:spcPct val="150000"/>
              </a:lnSpc>
              <a:buClr>
                <a:schemeClr val="accent2">
                  <a:lumMod val="50000"/>
                </a:schemeClr>
              </a:buClr>
            </a:pPr>
            <a:r>
              <a:rPr lang="en-US" sz="2000" dirty="0">
                <a:latin typeface="Times New Roman" panose="02020603050405020304" pitchFamily="18" charset="0"/>
                <a:cs typeface="Times New Roman" panose="02020603050405020304" pitchFamily="18" charset="0"/>
              </a:rPr>
              <a:t>Where the flags:</a:t>
            </a:r>
          </a:p>
          <a:p>
            <a:pPr marL="1371600" lvl="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b – </a:t>
            </a:r>
            <a:r>
              <a:rPr lang="en-US" sz="2000" dirty="0" smtClean="0">
                <a:latin typeface="Times New Roman" panose="02020603050405020304" pitchFamily="18" charset="0"/>
                <a:cs typeface="Times New Roman" panose="02020603050405020304" pitchFamily="18" charset="0"/>
              </a:rPr>
              <a:t>Enables </a:t>
            </a:r>
            <a:r>
              <a:rPr lang="en-US" sz="2000" dirty="0">
                <a:latin typeface="Times New Roman" panose="02020603050405020304" pitchFamily="18" charset="0"/>
                <a:cs typeface="Times New Roman" panose="02020603050405020304" pitchFamily="18" charset="0"/>
              </a:rPr>
              <a:t>top to run in batch mode, so that you can redirect its output to a file or another command.</a:t>
            </a:r>
          </a:p>
          <a:p>
            <a:pPr marL="1371600" lvl="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-n </a:t>
            </a:r>
            <a:r>
              <a:rPr lang="en-US" sz="2000" b="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Specifies </a:t>
            </a:r>
            <a:r>
              <a:rPr lang="en-US" sz="2000" dirty="0">
                <a:latin typeface="Times New Roman" panose="02020603050405020304" pitchFamily="18" charset="0"/>
                <a:cs typeface="Times New Roman" panose="02020603050405020304" pitchFamily="18" charset="0"/>
              </a:rPr>
              <a:t>the number of iterations before the command terminates.</a:t>
            </a:r>
          </a:p>
          <a:p>
            <a:pPr marL="0" lvl="3" indent="-285750"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How </a:t>
            </a:r>
            <a:r>
              <a:rPr lang="en-US" sz="2400" b="1" spc="-20" dirty="0" smtClean="0">
                <a:latin typeface="Helvetica" panose="020B0604020202020204" pitchFamily="2" charset="0"/>
                <a:cs typeface="Arial" panose="020B0604020202020204" pitchFamily="34" charset="0"/>
              </a:rPr>
              <a:t>to </a:t>
            </a:r>
            <a:r>
              <a:rPr lang="en-US" sz="2400" b="1" spc="-20" dirty="0">
                <a:latin typeface="Helvetica" panose="020B0604020202020204" pitchFamily="2" charset="0"/>
                <a:cs typeface="Arial" panose="020B0604020202020204" pitchFamily="34" charset="0"/>
              </a:rPr>
              <a:t>Redirect Standard Output to File in </a:t>
            </a:r>
            <a:r>
              <a:rPr lang="en-US" sz="2400" b="1" spc="-20" dirty="0" smtClean="0">
                <a:latin typeface="Helvetica" panose="020B0604020202020204" pitchFamily="2" charset="0"/>
                <a:cs typeface="Arial" panose="020B0604020202020204" pitchFamily="34" charset="0"/>
              </a:rPr>
              <a:t>Linux</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3783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493805" y="1102436"/>
            <a:ext cx="10869118" cy="4062651"/>
          </a:xfrm>
          <a:prstGeom prst="rect">
            <a:avLst/>
          </a:prstGeom>
        </p:spPr>
        <p:txBody>
          <a:bodyPr wrap="square">
            <a:spAutoFit/>
          </a:bodyPr>
          <a:lstStyle/>
          <a:p>
            <a:pPr marL="0" lvl="3" indent="-285750" algn="just">
              <a:lnSpc>
                <a:spcPct val="150000"/>
              </a:lnSpc>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Filter</a:t>
            </a:r>
          </a:p>
          <a:p>
            <a:pPr marL="0" lvl="3" indent="-285750" algn="just">
              <a:lnSpc>
                <a:spcPct val="15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filter takes the standard input, does something useful with it, and then returns it as a standard output.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has a large number of filters. Some useful ones are the commands </a:t>
            </a:r>
            <a:r>
              <a:rPr lang="en-US" sz="2000" b="1" dirty="0" err="1">
                <a:latin typeface="Times New Roman" panose="02020603050405020304" pitchFamily="18" charset="0"/>
                <a:cs typeface="Times New Roman" panose="02020603050405020304" pitchFamily="18" charset="0"/>
              </a:rPr>
              <a:t>awk</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grep, </a:t>
            </a:r>
            <a:r>
              <a:rPr lang="en-US" sz="2000" b="1" dirty="0" err="1">
                <a:latin typeface="Times New Roman" panose="02020603050405020304" pitchFamily="18" charset="0"/>
                <a:cs typeface="Times New Roman" panose="02020603050405020304" pitchFamily="18" charset="0"/>
              </a:rPr>
              <a:t>sed</a:t>
            </a:r>
            <a:r>
              <a:rPr lang="en-US" sz="2000" b="1" dirty="0">
                <a:latin typeface="Times New Roman" panose="02020603050405020304" pitchFamily="18" charset="0"/>
                <a:cs typeface="Times New Roman" panose="02020603050405020304" pitchFamily="18" charset="0"/>
              </a:rPr>
              <a:t>, spell, and </a:t>
            </a:r>
            <a:r>
              <a:rPr lang="en-US" sz="2000" b="1" dirty="0" err="1">
                <a:latin typeface="Times New Roman" panose="02020603050405020304" pitchFamily="18" charset="0"/>
                <a:cs typeface="Times New Roman" panose="02020603050405020304" pitchFamily="18" charset="0"/>
              </a:rPr>
              <a:t>wc</a:t>
            </a:r>
            <a:r>
              <a:rPr lang="en-US" sz="2000" dirty="0" smtClean="0">
                <a:latin typeface="Times New Roman" panose="02020603050405020304" pitchFamily="18" charset="0"/>
                <a:cs typeface="Times New Roman" panose="02020603050405020304" pitchFamily="18" charset="0"/>
              </a:rPr>
              <a:t>.</a:t>
            </a:r>
          </a:p>
          <a:p>
            <a:pPr marL="0" lvl="3" indent="-285750" algn="just">
              <a:lnSpc>
                <a:spcPct val="150000"/>
              </a:lnSpc>
            </a:pPr>
            <a:endParaRPr lang="en-US" sz="2200" dirty="0">
              <a:latin typeface="Times New Roman" panose="02020603050405020304" pitchFamily="18" charset="0"/>
              <a:cs typeface="Times New Roman" panose="02020603050405020304" pitchFamily="18" charset="0"/>
            </a:endParaRPr>
          </a:p>
          <a:p>
            <a:pPr marL="0" lvl="3" indent="-285750" algn="just">
              <a:lnSpc>
                <a:spcPct val="150000"/>
              </a:lnSpc>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Pipe</a:t>
            </a:r>
          </a:p>
          <a:p>
            <a:pPr marL="0" lvl="3" indent="-285750" algn="just">
              <a:lnSpc>
                <a:spcPct val="15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pipe can pass the standard output of one operation to the standard input of another, but a filter can modify the stream. </a:t>
            </a:r>
          </a:p>
          <a:p>
            <a:pPr marL="171450" lvl="4" algn="just">
              <a:lnSpc>
                <a:spcPct val="150000"/>
              </a:lnSpc>
            </a:pPr>
            <a:endParaRPr lang="en-US"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Filter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Pipe</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805822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10750</TotalTime>
  <Words>1765</Words>
  <Application>Microsoft Office PowerPoint</Application>
  <PresentationFormat>Custom</PresentationFormat>
  <Paragraphs>342</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Anand</dc:creator>
  <cp:lastModifiedBy>Harish</cp:lastModifiedBy>
  <cp:revision>910</cp:revision>
  <dcterms:created xsi:type="dcterms:W3CDTF">2018-01-29T06:10:27Z</dcterms:created>
  <dcterms:modified xsi:type="dcterms:W3CDTF">2019-11-14T06:59:15Z</dcterms:modified>
</cp:coreProperties>
</file>