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653" r:id="rId3"/>
    <p:sldId id="654" r:id="rId4"/>
    <p:sldId id="656" r:id="rId5"/>
    <p:sldId id="655" r:id="rId6"/>
    <p:sldId id="657" r:id="rId7"/>
    <p:sldId id="658" r:id="rId8"/>
    <p:sldId id="659" r:id="rId9"/>
    <p:sldId id="660" r:id="rId10"/>
    <p:sldId id="661" r:id="rId11"/>
    <p:sldId id="662" r:id="rId12"/>
    <p:sldId id="663" r:id="rId13"/>
    <p:sldId id="664" r:id="rId14"/>
    <p:sldId id="665" r:id="rId15"/>
    <p:sldId id="666" r:id="rId16"/>
    <p:sldId id="668" r:id="rId17"/>
    <p:sldId id="669" r:id="rId18"/>
    <p:sldId id="670" r:id="rId19"/>
    <p:sldId id="671" r:id="rId20"/>
    <p:sldId id="672" r:id="rId21"/>
    <p:sldId id="714" r:id="rId22"/>
    <p:sldId id="713" r:id="rId23"/>
    <p:sldId id="715" r:id="rId24"/>
    <p:sldId id="716" r:id="rId25"/>
    <p:sldId id="717" r:id="rId26"/>
    <p:sldId id="719" r:id="rId27"/>
    <p:sldId id="718" r:id="rId28"/>
    <p:sldId id="720" r:id="rId29"/>
    <p:sldId id="721" r:id="rId30"/>
    <p:sldId id="723" r:id="rId31"/>
    <p:sldId id="722" r:id="rId32"/>
    <p:sldId id="724" r:id="rId33"/>
    <p:sldId id="725" r:id="rId34"/>
    <p:sldId id="673" r:id="rId35"/>
    <p:sldId id="702" r:id="rId36"/>
    <p:sldId id="732" r:id="rId37"/>
    <p:sldId id="733" r:id="rId38"/>
    <p:sldId id="734" r:id="rId39"/>
    <p:sldId id="735" r:id="rId40"/>
    <p:sldId id="703" r:id="rId41"/>
    <p:sldId id="704" r:id="rId42"/>
    <p:sldId id="705" r:id="rId43"/>
    <p:sldId id="706" r:id="rId44"/>
    <p:sldId id="707" r:id="rId45"/>
    <p:sldId id="726" r:id="rId46"/>
    <p:sldId id="708" r:id="rId47"/>
    <p:sldId id="727" r:id="rId48"/>
    <p:sldId id="728" r:id="rId49"/>
    <p:sldId id="729" r:id="rId50"/>
    <p:sldId id="709" r:id="rId51"/>
    <p:sldId id="736" r:id="rId52"/>
    <p:sldId id="467" r:id="rId53"/>
    <p:sldId id="710" r:id="rId54"/>
    <p:sldId id="542" r:id="rId55"/>
    <p:sldId id="73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E1"/>
    <a:srgbClr val="DFB347"/>
    <a:srgbClr val="E04F5F"/>
    <a:srgbClr val="324667"/>
    <a:srgbClr val="FF5353"/>
    <a:srgbClr val="F86F08"/>
    <a:srgbClr val="954ECA"/>
    <a:srgbClr val="0094C8"/>
    <a:srgbClr val="00DA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3" autoAdjust="0"/>
    <p:restoredTop sz="82406" autoAdjust="0"/>
  </p:normalViewPr>
  <p:slideViewPr>
    <p:cSldViewPr snapToGrid="0">
      <p:cViewPr>
        <p:scale>
          <a:sx n="90" d="100"/>
          <a:sy n="90" d="100"/>
        </p:scale>
        <p:origin x="-317" y="-58"/>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The package format for </a:t>
          </a:r>
          <a:r>
            <a:rPr lang="en-GB" sz="2000" dirty="0" err="1" smtClean="0">
              <a:solidFill>
                <a:schemeClr val="bg1"/>
              </a:solidFill>
              <a:latin typeface="Times New Roman" panose="02020603050405020304" pitchFamily="18" charset="0"/>
              <a:cs typeface="Times New Roman" panose="02020603050405020304" pitchFamily="18" charset="0"/>
            </a:rPr>
            <a:t>RHEL,fedora</a:t>
          </a:r>
          <a:r>
            <a:rPr lang="en-GB" sz="2000" dirty="0" smtClean="0">
              <a:solidFill>
                <a:schemeClr val="bg1"/>
              </a:solidFill>
              <a:latin typeface="Times New Roman" panose="02020603050405020304" pitchFamily="18" charset="0"/>
              <a:cs typeface="Times New Roman" panose="02020603050405020304" pitchFamily="18" charset="0"/>
            </a:rPr>
            <a:t>, </a:t>
          </a:r>
          <a:r>
            <a:rPr lang="en-GB" sz="2000" dirty="0" err="1" smtClean="0">
              <a:solidFill>
                <a:schemeClr val="bg1"/>
              </a:solidFill>
              <a:latin typeface="Times New Roman" panose="02020603050405020304" pitchFamily="18" charset="0"/>
              <a:cs typeface="Times New Roman" panose="02020603050405020304" pitchFamily="18" charset="0"/>
            </a:rPr>
            <a:t>etc</a:t>
          </a:r>
          <a:r>
            <a:rPr lang="en-GB" sz="2000" dirty="0" smtClean="0">
              <a:solidFill>
                <a:schemeClr val="bg1"/>
              </a:solidFill>
              <a:latin typeface="Times New Roman" panose="02020603050405020304" pitchFamily="18" charset="0"/>
              <a:cs typeface="Times New Roman" panose="02020603050405020304" pitchFamily="18" charset="0"/>
            </a:rPr>
            <a:t> except </a:t>
          </a:r>
          <a:r>
            <a:rPr lang="en-GB" sz="2000" dirty="0" err="1" smtClean="0">
              <a:solidFill>
                <a:schemeClr val="bg1"/>
              </a:solidFill>
              <a:latin typeface="Times New Roman" panose="02020603050405020304" pitchFamily="18" charset="0"/>
              <a:cs typeface="Times New Roman" panose="02020603050405020304" pitchFamily="18" charset="0"/>
            </a:rPr>
            <a:t>Debian</a:t>
          </a:r>
          <a:r>
            <a:rPr lang="en-GB" sz="2000" dirty="0" smtClean="0">
              <a:solidFill>
                <a:schemeClr val="bg1"/>
              </a:solidFill>
              <a:latin typeface="Times New Roman" panose="02020603050405020304" pitchFamily="18" charset="0"/>
              <a:cs typeface="Times New Roman" panose="02020603050405020304" pitchFamily="18" charset="0"/>
            </a:rPr>
            <a:t> based is “rpm”.</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939B9315-15D8-467E-ADE9-8E7AC59A9D1B}">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rpm command can be used only for root user or with “sudo”.</a:t>
          </a:r>
          <a:endParaRPr lang="en-GB" sz="2000" dirty="0">
            <a:solidFill>
              <a:schemeClr val="bg1"/>
            </a:solidFill>
            <a:latin typeface="Times New Roman" panose="02020603050405020304" pitchFamily="18" charset="0"/>
            <a:cs typeface="Times New Roman" panose="02020603050405020304" pitchFamily="18" charset="0"/>
          </a:endParaRPr>
        </a:p>
      </dgm:t>
    </dgm:pt>
    <dgm:pt modelId="{5AD34805-BF86-427A-873F-6194970C40F2}" type="parTrans" cxnId="{EA0D8189-2E52-420D-B988-26E5785E5239}">
      <dgm:prSet/>
      <dgm:spPr/>
      <dgm:t>
        <a:bodyPr/>
        <a:lstStyle/>
        <a:p>
          <a:endParaRPr lang="en-US" sz="2000">
            <a:solidFill>
              <a:schemeClr val="bg1"/>
            </a:solidFill>
          </a:endParaRPr>
        </a:p>
      </dgm:t>
    </dgm:pt>
    <dgm:pt modelId="{1A8F75CD-4119-4E40-913F-6D6C6A99907D}" type="sibTrans" cxnId="{EA0D8189-2E52-420D-B988-26E5785E5239}">
      <dgm:prSet/>
      <dgm:spPr/>
      <dgm:t>
        <a:bodyPr/>
        <a:lstStyle/>
        <a:p>
          <a:endParaRPr lang="en-US" sz="2000">
            <a:solidFill>
              <a:schemeClr val="bg1"/>
            </a:solidFill>
          </a:endParaRPr>
        </a:p>
      </dgm:t>
    </dgm:pt>
    <dgm:pt modelId="{E3ED839F-55B9-4B6A-A355-4AB208999D76}">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Linux distro maintain a repository and packages can be installed using “yum” as well.</a:t>
          </a:r>
          <a:endParaRPr lang="en-GB" sz="2000" dirty="0">
            <a:solidFill>
              <a:schemeClr val="bg1"/>
            </a:solidFill>
            <a:latin typeface="Times New Roman" panose="02020603050405020304" pitchFamily="18" charset="0"/>
            <a:cs typeface="Times New Roman" panose="02020603050405020304" pitchFamily="18" charset="0"/>
          </a:endParaRPr>
        </a:p>
      </dgm:t>
    </dgm:pt>
    <dgm:pt modelId="{1623AE31-7266-4ECC-9424-22AA850B16E3}" type="parTrans" cxnId="{18CB2605-647D-4015-87B9-C22A2A958996}">
      <dgm:prSet/>
      <dgm:spPr/>
      <dgm:t>
        <a:bodyPr/>
        <a:lstStyle/>
        <a:p>
          <a:endParaRPr lang="en-US" sz="2000">
            <a:solidFill>
              <a:schemeClr val="bg1"/>
            </a:solidFill>
          </a:endParaRPr>
        </a:p>
      </dgm:t>
    </dgm:pt>
    <dgm:pt modelId="{365590EB-711E-4689-A9F2-A5520D1C7A24}" type="sibTrans" cxnId="{18CB2605-647D-4015-87B9-C22A2A958996}">
      <dgm:prSet/>
      <dgm:spPr/>
      <dgm:t>
        <a:bodyPr/>
        <a:lstStyle/>
        <a:p>
          <a:endParaRPr lang="en-US" sz="2000">
            <a:solidFill>
              <a:schemeClr val="bg1"/>
            </a:solidFill>
          </a:endParaRPr>
        </a:p>
      </dgm:t>
    </dgm:pt>
    <dgm:pt modelId="{79B6E734-F490-4767-B399-F697709F5F52}">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“tar” command is used for archive file and supports various compression format except “rar’ format.</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A13E0C7C-FE36-4758-9B8F-97BEE2F421F8}" type="parTrans" cxnId="{5E2895B9-6C1D-48AC-BF75-3265EB647D07}">
      <dgm:prSet/>
      <dgm:spPr/>
      <dgm:t>
        <a:bodyPr/>
        <a:lstStyle/>
        <a:p>
          <a:endParaRPr lang="en-US" sz="2000">
            <a:solidFill>
              <a:schemeClr val="bg1"/>
            </a:solidFill>
          </a:endParaRPr>
        </a:p>
      </dgm:t>
    </dgm:pt>
    <dgm:pt modelId="{A6F0E551-A22F-437D-83AD-6A9E4E796C38}" type="sibTrans" cxnId="{5E2895B9-6C1D-48AC-BF75-3265EB647D07}">
      <dgm:prSet/>
      <dgm:spPr/>
      <dgm:t>
        <a:bodyPr/>
        <a:lstStyle/>
        <a:p>
          <a:endParaRPr lang="en-US" sz="2000">
            <a:solidFill>
              <a:schemeClr val="bg1"/>
            </a:solidFill>
          </a:endParaRPr>
        </a:p>
      </dgm:t>
    </dgm:pt>
    <dgm:pt modelId="{662619DF-3300-4943-A291-645A2977C3D7}">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User management task is done only by “root” user .</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8AEBB5D-2508-4012-8219-987F61C97E60}" type="parTrans" cxnId="{8780F5AD-BA2F-41A4-A88E-93EF33EE84A0}">
      <dgm:prSet/>
      <dgm:spPr/>
      <dgm:t>
        <a:bodyPr/>
        <a:lstStyle/>
        <a:p>
          <a:endParaRPr lang="en-US" sz="2000">
            <a:solidFill>
              <a:schemeClr val="bg1"/>
            </a:solidFill>
          </a:endParaRPr>
        </a:p>
      </dgm:t>
    </dgm:pt>
    <dgm:pt modelId="{8A055932-1953-467A-AFB4-AE9A85DA5AD6}" type="sibTrans" cxnId="{8780F5AD-BA2F-41A4-A88E-93EF33EE84A0}">
      <dgm:prSet/>
      <dgm:spPr/>
      <dgm:t>
        <a:bodyPr/>
        <a:lstStyle/>
        <a:p>
          <a:endParaRPr lang="en-US" sz="2000">
            <a:solidFill>
              <a:schemeClr val="bg1"/>
            </a:solidFill>
          </a:endParaRPr>
        </a:p>
      </dgm:t>
    </dgm:pt>
    <dgm:pt modelId="{40BACEA9-44A0-4AE2-80A6-F7E6290827A4}">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“userdel” command do not delete the User files from the “/home”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9274F3ED-2C07-430A-80EE-642B454AAB87}" type="parTrans" cxnId="{626331A1-1C09-481F-A3E0-359E60396F0C}">
      <dgm:prSet/>
      <dgm:spPr/>
      <dgm:t>
        <a:bodyPr/>
        <a:lstStyle/>
        <a:p>
          <a:endParaRPr lang="en-US" sz="2000">
            <a:solidFill>
              <a:schemeClr val="bg1"/>
            </a:solidFill>
          </a:endParaRPr>
        </a:p>
      </dgm:t>
    </dgm:pt>
    <dgm:pt modelId="{EFF80E0B-3D9D-46AE-AE92-13E6ECCAAF37}" type="sibTrans" cxnId="{626331A1-1C09-481F-A3E0-359E60396F0C}">
      <dgm:prSet/>
      <dgm:spPr/>
      <dgm:t>
        <a:bodyPr/>
        <a:lstStyle/>
        <a:p>
          <a:endParaRPr lang="en-US" sz="2000">
            <a:solidFill>
              <a:schemeClr val="bg1"/>
            </a:solidFill>
          </a:endParaRPr>
        </a:p>
      </dgm:t>
    </dgm:pt>
    <dgm:pt modelId="{89FC0D1B-D816-43EE-B0B5-740E80B01C15}">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We have option to include users under a group which ease in setting the policies.</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279E18D0-7130-4535-97B1-2D91E78B8443}" type="parTrans" cxnId="{4D53167E-709C-4C87-A77E-7BD071B995D4}">
      <dgm:prSet/>
      <dgm:spPr/>
      <dgm:t>
        <a:bodyPr/>
        <a:lstStyle/>
        <a:p>
          <a:endParaRPr lang="en-US" sz="2000">
            <a:solidFill>
              <a:schemeClr val="bg1"/>
            </a:solidFill>
          </a:endParaRPr>
        </a:p>
      </dgm:t>
    </dgm:pt>
    <dgm:pt modelId="{AD18C86E-D17C-460E-A599-7025592DC06A}" type="sibTrans" cxnId="{4D53167E-709C-4C87-A77E-7BD071B995D4}">
      <dgm:prSet/>
      <dgm:spPr/>
      <dgm:t>
        <a:bodyPr/>
        <a:lstStyle/>
        <a:p>
          <a:endParaRPr lang="en-US" sz="2000">
            <a:solidFill>
              <a:schemeClr val="bg1"/>
            </a:solidFill>
          </a:endParaRPr>
        </a:p>
      </dgm:t>
    </dgm:pt>
    <dgm:pt modelId="{A9DAD20A-231B-44BB-85AA-C39BAF53A58D}">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two files that maintains the user information /etc/passwd” &amp; “/etc/shadow”.</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5616551A-DF51-436B-9E2A-82B02575AEDB}" type="parTrans" cxnId="{8E9393CA-C357-45CA-9B49-729A7F4175F6}">
      <dgm:prSet/>
      <dgm:spPr/>
      <dgm:t>
        <a:bodyPr/>
        <a:lstStyle/>
        <a:p>
          <a:endParaRPr lang="en-US" sz="2000">
            <a:solidFill>
              <a:schemeClr val="bg1"/>
            </a:solidFill>
          </a:endParaRPr>
        </a:p>
      </dgm:t>
    </dgm:pt>
    <dgm:pt modelId="{BA22E691-C602-4A18-80A3-148102224826}" type="sibTrans" cxnId="{8E9393CA-C357-45CA-9B49-729A7F4175F6}">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8">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E1A55A50-25E5-4238-AC12-227B3DB72547}" type="pres">
      <dgm:prSet presAssocID="{939B9315-15D8-467E-ADE9-8E7AC59A9D1B}" presName="parentText" presStyleLbl="node1" presStyleIdx="1" presStyleCnt="8">
        <dgm:presLayoutVars>
          <dgm:chMax val="0"/>
          <dgm:bulletEnabled val="1"/>
        </dgm:presLayoutVars>
      </dgm:prSet>
      <dgm:spPr/>
      <dgm:t>
        <a:bodyPr/>
        <a:lstStyle/>
        <a:p>
          <a:endParaRPr lang="en-US"/>
        </a:p>
      </dgm:t>
    </dgm:pt>
    <dgm:pt modelId="{683F230B-5A4A-42BD-8EAE-381957432408}" type="pres">
      <dgm:prSet presAssocID="{1A8F75CD-4119-4E40-913F-6D6C6A99907D}" presName="spacer" presStyleCnt="0"/>
      <dgm:spPr/>
    </dgm:pt>
    <dgm:pt modelId="{FB5AAF43-8765-45FE-A762-C03E1ED94124}" type="pres">
      <dgm:prSet presAssocID="{E3ED839F-55B9-4B6A-A355-4AB208999D76}" presName="parentText" presStyleLbl="node1" presStyleIdx="2" presStyleCnt="8">
        <dgm:presLayoutVars>
          <dgm:chMax val="0"/>
          <dgm:bulletEnabled val="1"/>
        </dgm:presLayoutVars>
      </dgm:prSet>
      <dgm:spPr/>
      <dgm:t>
        <a:bodyPr/>
        <a:lstStyle/>
        <a:p>
          <a:endParaRPr lang="en-US"/>
        </a:p>
      </dgm:t>
    </dgm:pt>
    <dgm:pt modelId="{0C3D88E9-3D35-4CFE-AFB0-A847BF24FFD1}" type="pres">
      <dgm:prSet presAssocID="{365590EB-711E-4689-A9F2-A5520D1C7A24}" presName="spacer" presStyleCnt="0"/>
      <dgm:spPr/>
    </dgm:pt>
    <dgm:pt modelId="{42A0A2C7-25E1-472F-8D42-9A8CF91E2935}" type="pres">
      <dgm:prSet presAssocID="{79B6E734-F490-4767-B399-F697709F5F52}" presName="parentText" presStyleLbl="node1" presStyleIdx="3" presStyleCnt="8">
        <dgm:presLayoutVars>
          <dgm:chMax val="0"/>
          <dgm:bulletEnabled val="1"/>
        </dgm:presLayoutVars>
      </dgm:prSet>
      <dgm:spPr/>
      <dgm:t>
        <a:bodyPr/>
        <a:lstStyle/>
        <a:p>
          <a:endParaRPr lang="en-US"/>
        </a:p>
      </dgm:t>
    </dgm:pt>
    <dgm:pt modelId="{5F51C91E-496B-4CD3-B2A5-60897B2003DC}" type="pres">
      <dgm:prSet presAssocID="{A6F0E551-A22F-437D-83AD-6A9E4E796C38}" presName="spacer" presStyleCnt="0"/>
      <dgm:spPr/>
    </dgm:pt>
    <dgm:pt modelId="{E502124C-86B0-4540-9D2D-2565304A3039}" type="pres">
      <dgm:prSet presAssocID="{662619DF-3300-4943-A291-645A2977C3D7}" presName="parentText" presStyleLbl="node1" presStyleIdx="4" presStyleCnt="8">
        <dgm:presLayoutVars>
          <dgm:chMax val="0"/>
          <dgm:bulletEnabled val="1"/>
        </dgm:presLayoutVars>
      </dgm:prSet>
      <dgm:spPr/>
      <dgm:t>
        <a:bodyPr/>
        <a:lstStyle/>
        <a:p>
          <a:endParaRPr lang="en-US"/>
        </a:p>
      </dgm:t>
    </dgm:pt>
    <dgm:pt modelId="{4907B82E-47A9-4BC8-9C89-CB0E43F1CDBD}" type="pres">
      <dgm:prSet presAssocID="{8A055932-1953-467A-AFB4-AE9A85DA5AD6}" presName="spacer" presStyleCnt="0"/>
      <dgm:spPr/>
    </dgm:pt>
    <dgm:pt modelId="{A2EB0DAC-85FF-4020-8918-1CF69E491240}" type="pres">
      <dgm:prSet presAssocID="{40BACEA9-44A0-4AE2-80A6-F7E6290827A4}" presName="parentText" presStyleLbl="node1" presStyleIdx="5" presStyleCnt="8">
        <dgm:presLayoutVars>
          <dgm:chMax val="0"/>
          <dgm:bulletEnabled val="1"/>
        </dgm:presLayoutVars>
      </dgm:prSet>
      <dgm:spPr/>
      <dgm:t>
        <a:bodyPr/>
        <a:lstStyle/>
        <a:p>
          <a:endParaRPr lang="en-US"/>
        </a:p>
      </dgm:t>
    </dgm:pt>
    <dgm:pt modelId="{B31A4272-9407-4289-A0E5-8E7DA3948691}" type="pres">
      <dgm:prSet presAssocID="{EFF80E0B-3D9D-46AE-AE92-13E6ECCAAF37}" presName="spacer" presStyleCnt="0"/>
      <dgm:spPr/>
    </dgm:pt>
    <dgm:pt modelId="{1DF1FC8A-FF6D-4BD2-9720-23CFC7940F81}" type="pres">
      <dgm:prSet presAssocID="{89FC0D1B-D816-43EE-B0B5-740E80B01C15}" presName="parentText" presStyleLbl="node1" presStyleIdx="6" presStyleCnt="8">
        <dgm:presLayoutVars>
          <dgm:chMax val="0"/>
          <dgm:bulletEnabled val="1"/>
        </dgm:presLayoutVars>
      </dgm:prSet>
      <dgm:spPr/>
      <dgm:t>
        <a:bodyPr/>
        <a:lstStyle/>
        <a:p>
          <a:endParaRPr lang="en-US"/>
        </a:p>
      </dgm:t>
    </dgm:pt>
    <dgm:pt modelId="{4A243F66-76A9-4073-88FA-D2F90A3F6690}" type="pres">
      <dgm:prSet presAssocID="{AD18C86E-D17C-460E-A599-7025592DC06A}" presName="spacer" presStyleCnt="0"/>
      <dgm:spPr/>
    </dgm:pt>
    <dgm:pt modelId="{C97E60B3-E633-478F-8F2F-91752A10E653}" type="pres">
      <dgm:prSet presAssocID="{A9DAD20A-231B-44BB-85AA-C39BAF53A58D}" presName="parentText" presStyleLbl="node1" presStyleIdx="7" presStyleCnt="8">
        <dgm:presLayoutVars>
          <dgm:chMax val="0"/>
          <dgm:bulletEnabled val="1"/>
        </dgm:presLayoutVars>
      </dgm:prSet>
      <dgm:spPr/>
      <dgm:t>
        <a:bodyPr/>
        <a:lstStyle/>
        <a:p>
          <a:endParaRPr lang="en-US"/>
        </a:p>
      </dgm:t>
    </dgm:pt>
  </dgm:ptLst>
  <dgm:cxnLst>
    <dgm:cxn modelId="{9063E665-AD9E-4A24-BE2E-1297E2A6ADD9}" type="presOf" srcId="{A9DAD20A-231B-44BB-85AA-C39BAF53A58D}" destId="{C97E60B3-E633-478F-8F2F-91752A10E653}" srcOrd="0" destOrd="0" presId="urn:microsoft.com/office/officeart/2005/8/layout/vList2"/>
    <dgm:cxn modelId="{C1626B50-2CBC-4CB5-B9B7-7E2CFA32C2EE}" type="presOf" srcId="{E3904C2F-772C-4C8D-97CC-A514C9411F24}" destId="{562E55E9-AF7D-473B-ABC4-8D8CDB251BBD}" srcOrd="0" destOrd="0" presId="urn:microsoft.com/office/officeart/2005/8/layout/vList2"/>
    <dgm:cxn modelId="{8E9393CA-C357-45CA-9B49-729A7F4175F6}" srcId="{14E3FCA7-FA13-4F7A-92DA-32597F07992B}" destId="{A9DAD20A-231B-44BB-85AA-C39BAF53A58D}" srcOrd="7" destOrd="0" parTransId="{5616551A-DF51-436B-9E2A-82B02575AEDB}" sibTransId="{BA22E691-C602-4A18-80A3-148102224826}"/>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66E03FE5-7055-4D41-A00E-DE64E7E3A89D}" type="presOf" srcId="{79B6E734-F490-4767-B399-F697709F5F52}" destId="{42A0A2C7-25E1-472F-8D42-9A8CF91E2935}" srcOrd="0" destOrd="0" presId="urn:microsoft.com/office/officeart/2005/8/layout/vList2"/>
    <dgm:cxn modelId="{4D53167E-709C-4C87-A77E-7BD071B995D4}" srcId="{14E3FCA7-FA13-4F7A-92DA-32597F07992B}" destId="{89FC0D1B-D816-43EE-B0B5-740E80B01C15}" srcOrd="6" destOrd="0" parTransId="{279E18D0-7130-4535-97B1-2D91E78B8443}" sibTransId="{AD18C86E-D17C-460E-A599-7025592DC06A}"/>
    <dgm:cxn modelId="{3FD8DB09-D6B4-49DA-BAE2-168EB06E7568}" type="presOf" srcId="{E3ED839F-55B9-4B6A-A355-4AB208999D76}" destId="{FB5AAF43-8765-45FE-A762-C03E1ED94124}" srcOrd="0" destOrd="0" presId="urn:microsoft.com/office/officeart/2005/8/layout/vList2"/>
    <dgm:cxn modelId="{8780F5AD-BA2F-41A4-A88E-93EF33EE84A0}" srcId="{14E3FCA7-FA13-4F7A-92DA-32597F07992B}" destId="{662619DF-3300-4943-A291-645A2977C3D7}" srcOrd="4" destOrd="0" parTransId="{D8AEBB5D-2508-4012-8219-987F61C97E60}" sibTransId="{8A055932-1953-467A-AFB4-AE9A85DA5AD6}"/>
    <dgm:cxn modelId="{626331A1-1C09-481F-A3E0-359E60396F0C}" srcId="{14E3FCA7-FA13-4F7A-92DA-32597F07992B}" destId="{40BACEA9-44A0-4AE2-80A6-F7E6290827A4}" srcOrd="5" destOrd="0" parTransId="{9274F3ED-2C07-430A-80EE-642B454AAB87}" sibTransId="{EFF80E0B-3D9D-46AE-AE92-13E6ECCAAF37}"/>
    <dgm:cxn modelId="{7193A9CD-8211-46BA-BCE5-798CC6812056}" type="presOf" srcId="{939B9315-15D8-467E-ADE9-8E7AC59A9D1B}" destId="{E1A55A50-25E5-4238-AC12-227B3DB72547}" srcOrd="0" destOrd="0" presId="urn:microsoft.com/office/officeart/2005/8/layout/vList2"/>
    <dgm:cxn modelId="{5E2895B9-6C1D-48AC-BF75-3265EB647D07}" srcId="{14E3FCA7-FA13-4F7A-92DA-32597F07992B}" destId="{79B6E734-F490-4767-B399-F697709F5F52}" srcOrd="3" destOrd="0" parTransId="{A13E0C7C-FE36-4758-9B8F-97BEE2F421F8}" sibTransId="{A6F0E551-A22F-437D-83AD-6A9E4E796C38}"/>
    <dgm:cxn modelId="{80327712-ECE9-4EBF-8A74-353F364E01E6}" type="presOf" srcId="{40BACEA9-44A0-4AE2-80A6-F7E6290827A4}" destId="{A2EB0DAC-85FF-4020-8918-1CF69E491240}" srcOrd="0" destOrd="0" presId="urn:microsoft.com/office/officeart/2005/8/layout/vList2"/>
    <dgm:cxn modelId="{18CB2605-647D-4015-87B9-C22A2A958996}" srcId="{14E3FCA7-FA13-4F7A-92DA-32597F07992B}" destId="{E3ED839F-55B9-4B6A-A355-4AB208999D76}" srcOrd="2" destOrd="0" parTransId="{1623AE31-7266-4ECC-9424-22AA850B16E3}" sibTransId="{365590EB-711E-4689-A9F2-A5520D1C7A24}"/>
    <dgm:cxn modelId="{026A9A3F-1216-45A8-B1CE-0BDBCA6064D5}" type="presOf" srcId="{89FC0D1B-D816-43EE-B0B5-740E80B01C15}" destId="{1DF1FC8A-FF6D-4BD2-9720-23CFC7940F81}" srcOrd="0" destOrd="0" presId="urn:microsoft.com/office/officeart/2005/8/layout/vList2"/>
    <dgm:cxn modelId="{EA0D8189-2E52-420D-B988-26E5785E5239}" srcId="{14E3FCA7-FA13-4F7A-92DA-32597F07992B}" destId="{939B9315-15D8-467E-ADE9-8E7AC59A9D1B}" srcOrd="1" destOrd="0" parTransId="{5AD34805-BF86-427A-873F-6194970C40F2}" sibTransId="{1A8F75CD-4119-4E40-913F-6D6C6A99907D}"/>
    <dgm:cxn modelId="{31A900E3-F6C9-4224-833C-C9B446DB2BAC}" type="presOf" srcId="{662619DF-3300-4943-A291-645A2977C3D7}" destId="{E502124C-86B0-4540-9D2D-2565304A3039}" srcOrd="0" destOrd="0" presId="urn:microsoft.com/office/officeart/2005/8/layout/vList2"/>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C3181E2E-72A6-424E-BF0F-AF60A3BC1B2A}" type="presParOf" srcId="{D3D6BF9A-D42D-4B61-89B7-C33E4CB76C5B}" destId="{E1A55A50-25E5-4238-AC12-227B3DB72547}" srcOrd="2" destOrd="0" presId="urn:microsoft.com/office/officeart/2005/8/layout/vList2"/>
    <dgm:cxn modelId="{F50E68C5-3ECC-4EC0-BC18-FE9F483DB507}" type="presParOf" srcId="{D3D6BF9A-D42D-4B61-89B7-C33E4CB76C5B}" destId="{683F230B-5A4A-42BD-8EAE-381957432408}" srcOrd="3" destOrd="0" presId="urn:microsoft.com/office/officeart/2005/8/layout/vList2"/>
    <dgm:cxn modelId="{D9FDD0FA-6F03-445B-9F53-49076C960259}" type="presParOf" srcId="{D3D6BF9A-D42D-4B61-89B7-C33E4CB76C5B}" destId="{FB5AAF43-8765-45FE-A762-C03E1ED94124}" srcOrd="4" destOrd="0" presId="urn:microsoft.com/office/officeart/2005/8/layout/vList2"/>
    <dgm:cxn modelId="{BD4CAE29-2400-4904-BA2C-AD7CAC093B22}" type="presParOf" srcId="{D3D6BF9A-D42D-4B61-89B7-C33E4CB76C5B}" destId="{0C3D88E9-3D35-4CFE-AFB0-A847BF24FFD1}" srcOrd="5" destOrd="0" presId="urn:microsoft.com/office/officeart/2005/8/layout/vList2"/>
    <dgm:cxn modelId="{33FA9D85-B5C0-41E7-9D7A-0EEB5560275F}" type="presParOf" srcId="{D3D6BF9A-D42D-4B61-89B7-C33E4CB76C5B}" destId="{42A0A2C7-25E1-472F-8D42-9A8CF91E2935}" srcOrd="6" destOrd="0" presId="urn:microsoft.com/office/officeart/2005/8/layout/vList2"/>
    <dgm:cxn modelId="{F38F03AF-509A-4C26-B024-E1AD0DD9D960}" type="presParOf" srcId="{D3D6BF9A-D42D-4B61-89B7-C33E4CB76C5B}" destId="{5F51C91E-496B-4CD3-B2A5-60897B2003DC}" srcOrd="7" destOrd="0" presId="urn:microsoft.com/office/officeart/2005/8/layout/vList2"/>
    <dgm:cxn modelId="{C53C9983-B073-49FC-818A-F60CB9C6ADD0}" type="presParOf" srcId="{D3D6BF9A-D42D-4B61-89B7-C33E4CB76C5B}" destId="{E502124C-86B0-4540-9D2D-2565304A3039}" srcOrd="8" destOrd="0" presId="urn:microsoft.com/office/officeart/2005/8/layout/vList2"/>
    <dgm:cxn modelId="{C1ACFC7B-67A7-4F64-9B3D-A8320C205F9F}" type="presParOf" srcId="{D3D6BF9A-D42D-4B61-89B7-C33E4CB76C5B}" destId="{4907B82E-47A9-4BC8-9C89-CB0E43F1CDBD}" srcOrd="9" destOrd="0" presId="urn:microsoft.com/office/officeart/2005/8/layout/vList2"/>
    <dgm:cxn modelId="{DF975C86-1229-4255-B610-8C6D48C166C5}" type="presParOf" srcId="{D3D6BF9A-D42D-4B61-89B7-C33E4CB76C5B}" destId="{A2EB0DAC-85FF-4020-8918-1CF69E491240}" srcOrd="10" destOrd="0" presId="urn:microsoft.com/office/officeart/2005/8/layout/vList2"/>
    <dgm:cxn modelId="{2A947369-2869-40FA-9397-CF40D40EA597}" type="presParOf" srcId="{D3D6BF9A-D42D-4B61-89B7-C33E4CB76C5B}" destId="{B31A4272-9407-4289-A0E5-8E7DA3948691}" srcOrd="11" destOrd="0" presId="urn:microsoft.com/office/officeart/2005/8/layout/vList2"/>
    <dgm:cxn modelId="{BB42E7C4-869D-42BB-81F5-AD654A8EA8D2}" type="presParOf" srcId="{D3D6BF9A-D42D-4B61-89B7-C33E4CB76C5B}" destId="{1DF1FC8A-FF6D-4BD2-9720-23CFC7940F81}" srcOrd="12" destOrd="0" presId="urn:microsoft.com/office/officeart/2005/8/layout/vList2"/>
    <dgm:cxn modelId="{8D79C80B-41EF-4F90-887B-F9AD26B9DA3B}" type="presParOf" srcId="{D3D6BF9A-D42D-4B61-89B7-C33E4CB76C5B}" destId="{4A243F66-76A9-4073-88FA-D2F90A3F6690}" srcOrd="13" destOrd="0" presId="urn:microsoft.com/office/officeart/2005/8/layout/vList2"/>
    <dgm:cxn modelId="{8DAE539C-9870-4B33-BA51-E22EA33D4779}" type="presParOf" srcId="{D3D6BF9A-D42D-4B61-89B7-C33E4CB76C5B}" destId="{C97E60B3-E633-478F-8F2F-91752A10E65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52BF8D65-80FE-4197-9406-C7283AE4D69A}">
      <dgm:prSet custT="1"/>
      <dgm:spPr/>
      <dgm:t>
        <a:bodyPr/>
        <a:lstStyle/>
        <a:p>
          <a:pPr algn="ctr"/>
          <a:r>
            <a:rPr lang="en-US" sz="2000" b="1" dirty="0" smtClean="0"/>
            <a:t>8</a:t>
          </a:r>
          <a:endParaRPr lang="en-US" sz="2000" b="1" dirty="0"/>
        </a:p>
      </dgm:t>
    </dgm:pt>
    <dgm:pt modelId="{EA3C6FDD-7916-49E7-83FC-DE88EB57EDD0}" type="parTrans" cxnId="{49B9482C-F41B-47D0-A714-A10ECC04750B}">
      <dgm:prSet/>
      <dgm:spPr/>
      <dgm:t>
        <a:bodyPr/>
        <a:lstStyle/>
        <a:p>
          <a:endParaRPr lang="en-US" sz="2000"/>
        </a:p>
      </dgm:t>
    </dgm:pt>
    <dgm:pt modelId="{ABC71825-D76F-4F8D-A35F-84E2B9E0F660}" type="sibTrans" cxnId="{49B9482C-F41B-47D0-A714-A10ECC04750B}">
      <dgm:prSet/>
      <dgm:spPr/>
      <dgm:t>
        <a:bodyPr/>
        <a:lstStyle/>
        <a:p>
          <a:endParaRPr lang="en-US" sz="2000"/>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8">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8">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8">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8">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8">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8">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8">
        <dgm:presLayoutVars>
          <dgm:chMax val="0"/>
          <dgm:bulletEnabled val="1"/>
        </dgm:presLayoutVars>
      </dgm:prSet>
      <dgm:spPr/>
      <dgm:t>
        <a:bodyPr/>
        <a:lstStyle/>
        <a:p>
          <a:endParaRPr lang="en-US"/>
        </a:p>
      </dgm:t>
    </dgm:pt>
    <dgm:pt modelId="{4A654C1B-F055-4DF5-B56E-CBF355EDF03B}" type="pres">
      <dgm:prSet presAssocID="{4E8BB141-AD35-46CF-B4E0-6385C4558F0C}" presName="spacer" presStyleCnt="0"/>
      <dgm:spPr/>
    </dgm:pt>
    <dgm:pt modelId="{CA962EE9-36DD-4CA0-BCCD-22ED34AE5058}" type="pres">
      <dgm:prSet presAssocID="{52BF8D65-80FE-4197-9406-C7283AE4D69A}" presName="parentText" presStyleLbl="node1" presStyleIdx="7" presStyleCnt="8">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D2A50CF0-CC83-4633-A952-F1B7610A0E39}" type="presOf" srcId="{52BF8D65-80FE-4197-9406-C7283AE4D69A}" destId="{CA962EE9-36DD-4CA0-BCCD-22ED34AE5058}" srcOrd="0" destOrd="0" presId="urn:microsoft.com/office/officeart/2005/8/layout/vList2"/>
    <dgm:cxn modelId="{49B9482C-F41B-47D0-A714-A10ECC04750B}" srcId="{14E3FCA7-FA13-4F7A-92DA-32597F07992B}" destId="{52BF8D65-80FE-4197-9406-C7283AE4D69A}" srcOrd="7" destOrd="0" parTransId="{EA3C6FDD-7916-49E7-83FC-DE88EB57EDD0}" sibTransId="{ABC71825-D76F-4F8D-A35F-84E2B9E0F660}"/>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DC1FE95F-5A44-451D-B28C-25D2F726D569}" type="presParOf" srcId="{D3D6BF9A-D42D-4B61-89B7-C33E4CB76C5B}" destId="{4A654C1B-F055-4DF5-B56E-CBF355EDF03B}" srcOrd="13" destOrd="0" presId="urn:microsoft.com/office/officeart/2005/8/layout/vList2"/>
    <dgm:cxn modelId="{50D3A627-FE68-4CDA-8830-638BCA3DBEF0}" type="presParOf" srcId="{D3D6BF9A-D42D-4B61-89B7-C33E4CB76C5B}" destId="{CA962EE9-36DD-4CA0-BCCD-22ED34AE5058}"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a:t>
            </a:fld>
            <a:endParaRPr lang="en-IN" dirty="0"/>
          </a:p>
        </p:txBody>
      </p:sp>
    </p:spTree>
    <p:extLst>
      <p:ext uri="{BB962C8B-B14F-4D97-AF65-F5344CB8AC3E}">
        <p14:creationId xmlns:p14="http://schemas.microsoft.com/office/powerpoint/2010/main" val="362765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31</a:t>
            </a:fld>
            <a:endParaRPr lang="en-IN" dirty="0"/>
          </a:p>
        </p:txBody>
      </p:sp>
    </p:spTree>
    <p:extLst>
      <p:ext uri="{BB962C8B-B14F-4D97-AF65-F5344CB8AC3E}">
        <p14:creationId xmlns:p14="http://schemas.microsoft.com/office/powerpoint/2010/main" val="158812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32</a:t>
            </a:fld>
            <a:endParaRPr lang="en-IN" dirty="0"/>
          </a:p>
        </p:txBody>
      </p:sp>
    </p:spTree>
    <p:extLst>
      <p:ext uri="{BB962C8B-B14F-4D97-AF65-F5344CB8AC3E}">
        <p14:creationId xmlns:p14="http://schemas.microsoft.com/office/powerpoint/2010/main" val="6888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33</a:t>
            </a:fld>
            <a:endParaRPr lang="en-IN" dirty="0"/>
          </a:p>
        </p:txBody>
      </p:sp>
    </p:spTree>
    <p:extLst>
      <p:ext uri="{BB962C8B-B14F-4D97-AF65-F5344CB8AC3E}">
        <p14:creationId xmlns:p14="http://schemas.microsoft.com/office/powerpoint/2010/main" val="291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52</a:t>
            </a:fld>
            <a:endParaRPr lang="en-IN" dirty="0"/>
          </a:p>
        </p:txBody>
      </p:sp>
    </p:spTree>
    <p:extLst>
      <p:ext uri="{BB962C8B-B14F-4D97-AF65-F5344CB8AC3E}">
        <p14:creationId xmlns:p14="http://schemas.microsoft.com/office/powerpoint/2010/main" val="270409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53</a:t>
            </a:fld>
            <a:endParaRPr lang="en-IN" dirty="0"/>
          </a:p>
        </p:txBody>
      </p:sp>
    </p:spTree>
    <p:extLst>
      <p:ext uri="{BB962C8B-B14F-4D97-AF65-F5344CB8AC3E}">
        <p14:creationId xmlns:p14="http://schemas.microsoft.com/office/powerpoint/2010/main" val="200245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83864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7</a:t>
            </a:fld>
            <a:endParaRPr lang="en-IN" dirty="0"/>
          </a:p>
        </p:txBody>
      </p:sp>
    </p:spTree>
    <p:extLst>
      <p:ext uri="{BB962C8B-B14F-4D97-AF65-F5344CB8AC3E}">
        <p14:creationId xmlns:p14="http://schemas.microsoft.com/office/powerpoint/2010/main" val="31373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13</a:t>
            </a:fld>
            <a:endParaRPr lang="en-IN" dirty="0"/>
          </a:p>
        </p:txBody>
      </p:sp>
    </p:spTree>
    <p:extLst>
      <p:ext uri="{BB962C8B-B14F-4D97-AF65-F5344CB8AC3E}">
        <p14:creationId xmlns:p14="http://schemas.microsoft.com/office/powerpoint/2010/main" val="294329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17</a:t>
            </a:fld>
            <a:endParaRPr lang="en-IN" dirty="0"/>
          </a:p>
        </p:txBody>
      </p:sp>
    </p:spTree>
    <p:extLst>
      <p:ext uri="{BB962C8B-B14F-4D97-AF65-F5344CB8AC3E}">
        <p14:creationId xmlns:p14="http://schemas.microsoft.com/office/powerpoint/2010/main" val="44869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27</a:t>
            </a:fld>
            <a:endParaRPr lang="en-IN" dirty="0"/>
          </a:p>
        </p:txBody>
      </p:sp>
    </p:spTree>
    <p:extLst>
      <p:ext uri="{BB962C8B-B14F-4D97-AF65-F5344CB8AC3E}">
        <p14:creationId xmlns:p14="http://schemas.microsoft.com/office/powerpoint/2010/main" val="338594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28</a:t>
            </a:fld>
            <a:endParaRPr lang="en-IN" dirty="0"/>
          </a:p>
        </p:txBody>
      </p:sp>
    </p:spTree>
    <p:extLst>
      <p:ext uri="{BB962C8B-B14F-4D97-AF65-F5344CB8AC3E}">
        <p14:creationId xmlns:p14="http://schemas.microsoft.com/office/powerpoint/2010/main" val="113434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29</a:t>
            </a:fld>
            <a:endParaRPr lang="en-IN" dirty="0"/>
          </a:p>
        </p:txBody>
      </p:sp>
    </p:spTree>
    <p:extLst>
      <p:ext uri="{BB962C8B-B14F-4D97-AF65-F5344CB8AC3E}">
        <p14:creationId xmlns:p14="http://schemas.microsoft.com/office/powerpoint/2010/main" val="247518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30</a:t>
            </a:fld>
            <a:endParaRPr lang="en-IN" dirty="0"/>
          </a:p>
        </p:txBody>
      </p:sp>
    </p:spTree>
    <p:extLst>
      <p:ext uri="{BB962C8B-B14F-4D97-AF65-F5344CB8AC3E}">
        <p14:creationId xmlns:p14="http://schemas.microsoft.com/office/powerpoint/2010/main" val="77612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hyperlink" Target="http://rp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thegeekstuff.com/2012/06/chown-examples/" TargetMode="External"/><Relationship Id="rId5" Type="http://schemas.openxmlformats.org/officeDocument/2006/relationships/hyperlink" Target="https://www.thegeekdiary.com/rhel-7-rhcsa-notes-create-delete-and-modify-local-user-accounts/" TargetMode="External"/><Relationship Id="rId4" Type="http://schemas.openxmlformats.org/officeDocument/2006/relationships/hyperlink" Target="https://www.ibm.com/developerworks/library/l-lpic1-102-5/index.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6ItI793zB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youtube.com/watch?v=S_P6NLGGhbk" TargetMode="External"/><Relationship Id="rId4" Type="http://schemas.openxmlformats.org/officeDocument/2006/relationships/hyperlink" Target="https://www.youtube.com/watch?v=hw2xRj-lkm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5663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712834" y="2695091"/>
            <a:ext cx="9452245" cy="2923877"/>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b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br>
            <a:endParaRPr lang="en-US" sz="1000" b="1" dirty="0" smtClean="0">
              <a:ln w="13462">
                <a:noFill/>
                <a:prstDash val="solid"/>
              </a:ln>
              <a:solidFill>
                <a:schemeClr val="accent5">
                  <a:lumMod val="50000"/>
                </a:schemeClr>
              </a:solidFill>
              <a:latin typeface="Helvetica" panose="020B0604020202020204" pitchFamily="2" charset="0"/>
              <a:cs typeface="Arial" panose="020B0604020202020204" pitchFamily="34" charset="0"/>
            </a:endParaRPr>
          </a:p>
          <a:p>
            <a:pPr algn="ctr">
              <a:defRPr/>
            </a:pPr>
            <a:r>
              <a:rPr lang="en-IN" b="1" dirty="0">
                <a:ln w="9525">
                  <a:noFill/>
                  <a:prstDash val="solid"/>
                </a:ln>
                <a:solidFill>
                  <a:schemeClr val="accent5"/>
                </a:solidFill>
                <a:latin typeface="Helvetica" panose="020B0604020202020204" pitchFamily="2" charset="0"/>
              </a:rPr>
              <a:t>Module Number: 02</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rPr>
              <a:t>Package, User and Group Management</a:t>
            </a:r>
          </a:p>
          <a:p>
            <a:pPr algn="ctr">
              <a:defRPr/>
            </a:pPr>
            <a:endParaRPr lang="en-IN" sz="2800" b="1" dirty="0">
              <a:ln w="9525">
                <a:noFill/>
                <a:prstDash val="solid"/>
              </a:ln>
              <a:solidFill>
                <a:schemeClr val="accent2"/>
              </a:solidFill>
              <a:latin typeface="Helvetica" panose="020B0604020202020204" pitchFamily="2" charset="0"/>
            </a:endParaRPr>
          </a:p>
        </p:txBody>
      </p:sp>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1724" y="1021514"/>
            <a:ext cx="11211366" cy="3323987"/>
          </a:xfrm>
          <a:prstGeom prst="rect">
            <a:avLst/>
          </a:prstGeom>
        </p:spPr>
        <p:txBody>
          <a:bodyPr wrap="square">
            <a:spAutoFit/>
          </a:bodyPr>
          <a:lstStyle/>
          <a:p>
            <a:pPr marL="3365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S</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teps to create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a group </a:t>
            </a:r>
            <a:endParaRPr lang="en-US"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336550" algn="just"/>
            <a:endParaRPr lang="en-US" sz="1400" b="1" i="1" dirty="0">
              <a:latin typeface="Times New Roman" panose="02020603050405020304" pitchFamily="18" charset="0"/>
              <a:cs typeface="Times New Roman" panose="02020603050405020304" pitchFamily="18" charset="0"/>
            </a:endParaRPr>
          </a:p>
          <a:p>
            <a:pPr marL="850900" indent="-338138" algn="just">
              <a:buClr>
                <a:schemeClr val="accent1">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begin adding a new group to your system, we will need to be logged in using a valid user account. </a:t>
            </a:r>
          </a:p>
          <a:p>
            <a:pPr marL="850900" indent="-338138" algn="just">
              <a:buClr>
                <a:schemeClr val="accent1">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850900" indent="-338138" algn="just">
              <a:buClr>
                <a:schemeClr val="accent1">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will add a new group with a Group ID of 10000 and a Group Name of students. To add the group called students, we would enter the following command</a:t>
            </a:r>
            <a:r>
              <a:rPr lang="en-US" sz="2000" dirty="0" smtClean="0">
                <a:latin typeface="Times New Roman" panose="02020603050405020304" pitchFamily="18" charset="0"/>
                <a:cs typeface="Times New Roman" panose="02020603050405020304" pitchFamily="18" charset="0"/>
              </a:rPr>
              <a:t>:</a:t>
            </a:r>
          </a:p>
          <a:p>
            <a:pPr marL="336550"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groupadd</a:t>
            </a:r>
            <a:r>
              <a:rPr lang="en-US" sz="2000" b="1" dirty="0">
                <a:latin typeface="Times New Roman" panose="02020603050405020304" pitchFamily="18" charset="0"/>
                <a:cs typeface="Times New Roman" panose="02020603050405020304" pitchFamily="18" charset="0"/>
              </a:rPr>
              <a:t> -g 10000 students</a:t>
            </a:r>
          </a:p>
          <a:p>
            <a:pPr marL="336550" indent="514350" algn="just">
              <a:lnSpc>
                <a:spcPct val="150000"/>
              </a:lnSpc>
            </a:pPr>
            <a:r>
              <a:rPr lang="en-US" sz="2000" dirty="0">
                <a:latin typeface="Times New Roman" panose="02020603050405020304" pitchFamily="18" charset="0"/>
                <a:cs typeface="Times New Roman" panose="02020603050405020304" pitchFamily="18" charset="0"/>
              </a:rPr>
              <a:t>The following screenshot demonstrates what you will see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descr="Add group"/>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61028" b="20702"/>
          <a:stretch>
            <a:fillRect/>
          </a:stretch>
        </p:blipFill>
        <p:spPr bwMode="auto">
          <a:xfrm>
            <a:off x="1523426" y="4653914"/>
            <a:ext cx="9144000" cy="109728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168008" y="5972540"/>
            <a:ext cx="10468698" cy="400110"/>
          </a:xfrm>
          <a:prstGeom prst="rect">
            <a:avLst/>
          </a:prstGeom>
        </p:spPr>
        <p:txBody>
          <a:bodyPr wrap="square">
            <a:spAutoFit/>
          </a:bodyPr>
          <a:lstStyle/>
          <a:p>
            <a:pPr indent="176213"/>
            <a:r>
              <a:rPr lang="en-US" sz="2000" dirty="0">
                <a:latin typeface="Times New Roman" panose="02020603050405020304" pitchFamily="18" charset="0"/>
                <a:cs typeface="Times New Roman" panose="02020603050405020304" pitchFamily="18" charset="0"/>
              </a:rPr>
              <a:t>When you have entered the command, press the Enter key to execute the command.</a:t>
            </a:r>
          </a:p>
        </p:txBody>
      </p:sp>
    </p:spTree>
    <p:extLst>
      <p:ext uri="{BB962C8B-B14F-4D97-AF65-F5344CB8AC3E}">
        <p14:creationId xmlns:p14="http://schemas.microsoft.com/office/powerpoint/2010/main" val="522038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51244" y="1143434"/>
            <a:ext cx="11211366" cy="5770811"/>
          </a:xfrm>
          <a:prstGeom prst="rect">
            <a:avLst/>
          </a:prstGeom>
        </p:spPr>
        <p:txBody>
          <a:bodyPr wrap="square">
            <a:spAutoFit/>
          </a:bodyPr>
          <a:lstStyle/>
          <a:p>
            <a:pPr marL="969962" indent="-457200" algn="just">
              <a:lnSpc>
                <a:spcPct val="150000"/>
              </a:lnSpc>
              <a:buClr>
                <a:schemeClr val="accent1">
                  <a:lumMod val="50000"/>
                </a:schemeClr>
              </a:buClr>
              <a:buFont typeface="+mj-lt"/>
              <a:buAutoNum type="arabicPeriod" startAt="3"/>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sudo</a:t>
            </a:r>
            <a:r>
              <a:rPr lang="en-US" sz="2000" dirty="0">
                <a:latin typeface="Times New Roman" panose="02020603050405020304" pitchFamily="18" charset="0"/>
                <a:cs typeface="Times New Roman" panose="02020603050405020304" pitchFamily="18" charset="0"/>
              </a:rPr>
              <a:t> command will now prompt you to enter the password for your administrator account</a:t>
            </a:r>
            <a:r>
              <a:rPr lang="en-US" sz="2000" dirty="0" smtClean="0">
                <a:latin typeface="Times New Roman" panose="02020603050405020304" pitchFamily="18" charset="0"/>
                <a:cs typeface="Times New Roman" panose="02020603050405020304" pitchFamily="18" charset="0"/>
              </a:rPr>
              <a:t>.</a:t>
            </a: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1000" dirty="0" smtClean="0">
              <a:latin typeface="Times New Roman" panose="02020603050405020304" pitchFamily="18" charset="0"/>
              <a:cs typeface="Times New Roman" panose="02020603050405020304" pitchFamily="18" charset="0"/>
            </a:endParaRPr>
          </a:p>
          <a:p>
            <a:pPr marL="1027113" algn="just">
              <a:lnSpc>
                <a:spcPct val="150000"/>
              </a:lnSpc>
            </a:pPr>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note that no characters will show as you type your password. This is normal and is important to preserve the security of your password</a:t>
            </a:r>
            <a:r>
              <a:rPr lang="en-US" sz="2000" i="1" dirty="0" smtClean="0">
                <a:latin typeface="Times New Roman" panose="02020603050405020304" pitchFamily="18" charset="0"/>
                <a:cs typeface="Times New Roman" panose="02020603050405020304" pitchFamily="18" charset="0"/>
              </a:rPr>
              <a:t>.]</a:t>
            </a:r>
          </a:p>
          <a:p>
            <a:pPr marL="512762" algn="just">
              <a:lnSpc>
                <a:spcPct val="150000"/>
              </a:lnSpc>
            </a:pPr>
            <a:endParaRPr lang="en-US" sz="1000" i="1" dirty="0">
              <a:latin typeface="Times New Roman" panose="02020603050405020304" pitchFamily="18" charset="0"/>
              <a:cs typeface="Times New Roman" panose="02020603050405020304" pitchFamily="18" charset="0"/>
            </a:endParaRPr>
          </a:p>
          <a:p>
            <a:pPr marL="511175" indent="515938" algn="just">
              <a:lnSpc>
                <a:spcPct val="150000"/>
              </a:lnSpc>
            </a:pPr>
            <a:r>
              <a:rPr lang="en-US" sz="2000" dirty="0">
                <a:latin typeface="Times New Roman" panose="02020603050405020304" pitchFamily="18" charset="0"/>
                <a:cs typeface="Times New Roman" panose="02020603050405020304" pitchFamily="18" charset="0"/>
              </a:rPr>
              <a:t>After you have entered your password, press the Enter key to continue.</a:t>
            </a: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p:txBody>
      </p:sp>
      <p:pic>
        <p:nvPicPr>
          <p:cNvPr id="7" name="Picture 6" descr="Enter sudo password"/>
          <p:cNvPicPr/>
          <p:nvPr/>
        </p:nvPicPr>
        <p:blipFill>
          <a:blip r:embed="rId2"/>
          <a:srcRect t="60467" b="4834"/>
          <a:stretch>
            <a:fillRect/>
          </a:stretch>
        </p:blipFill>
        <p:spPr bwMode="auto">
          <a:xfrm>
            <a:off x="1543480" y="1982080"/>
            <a:ext cx="9144000" cy="21945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7859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9" name="Rectangle 8"/>
          <p:cNvSpPr/>
          <p:nvPr/>
        </p:nvSpPr>
        <p:spPr>
          <a:xfrm>
            <a:off x="481724" y="1265354"/>
            <a:ext cx="11211366" cy="3616375"/>
          </a:xfrm>
          <a:prstGeom prst="rect">
            <a:avLst/>
          </a:prstGeom>
        </p:spPr>
        <p:txBody>
          <a:bodyPr wrap="square">
            <a:spAutoFit/>
          </a:bodyPr>
          <a:lstStyle/>
          <a:p>
            <a:pPr marL="969962" indent="-457200" algn="just">
              <a:buClr>
                <a:schemeClr val="accent1">
                  <a:lumMod val="50000"/>
                </a:schemeClr>
              </a:buClr>
              <a:buFont typeface="+mj-lt"/>
              <a:buAutoNum type="arabicPeriod" startAt="4"/>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all goes well, you will see the system prompt appear again without any errors. This indicates that the new group called students has been added successfully.</a:t>
            </a: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1027113" algn="just"/>
            <a:endParaRPr lang="en-US" sz="2100" i="1" dirty="0" smtClean="0">
              <a:latin typeface="Times New Roman" panose="02020603050405020304" pitchFamily="18" charset="0"/>
              <a:cs typeface="Times New Roman" panose="02020603050405020304" pitchFamily="18" charset="0"/>
            </a:endParaRPr>
          </a:p>
          <a:p>
            <a:pPr marL="1027113" algn="just"/>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3"/>
            </a:pPr>
            <a:endParaRPr lang="en-US" sz="2100" dirty="0">
              <a:latin typeface="Times New Roman" panose="02020603050405020304" pitchFamily="18" charset="0"/>
              <a:cs typeface="Times New Roman" panose="02020603050405020304" pitchFamily="18" charset="0"/>
            </a:endParaRPr>
          </a:p>
        </p:txBody>
      </p:sp>
      <p:pic>
        <p:nvPicPr>
          <p:cNvPr id="6" name="Picture 5" descr="After group added"/>
          <p:cNvPicPr/>
          <p:nvPr/>
        </p:nvPicPr>
        <p:blipFill>
          <a:blip r:embed="rId2"/>
          <a:srcRect t="61649" b="4857"/>
          <a:stretch>
            <a:fillRect/>
          </a:stretch>
        </p:blipFill>
        <p:spPr bwMode="auto">
          <a:xfrm>
            <a:off x="1528153" y="2595729"/>
            <a:ext cx="9144000" cy="219456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44856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9" name="Rectangle 8"/>
          <p:cNvSpPr/>
          <p:nvPr/>
        </p:nvSpPr>
        <p:spPr>
          <a:xfrm>
            <a:off x="131206" y="1052496"/>
            <a:ext cx="11211366" cy="5632311"/>
          </a:xfrm>
          <a:prstGeom prst="rect">
            <a:avLst/>
          </a:prstGeom>
        </p:spPr>
        <p:txBody>
          <a:bodyPr wrap="square">
            <a:spAutoFit/>
          </a:bodyPr>
          <a:lstStyle/>
          <a:p>
            <a:pPr marL="969962" indent="-457200" algn="just">
              <a:buClr>
                <a:schemeClr val="accent1">
                  <a:lumMod val="50000"/>
                </a:schemeClr>
              </a:buClr>
              <a:buFont typeface="+mj-lt"/>
              <a:buAutoNum type="arabicPeriod" startAt="5"/>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this step we will check to ensure that the group called students was added to the system. Since new groups are added to the end of the system group file called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we can use the tail command to verify that the new group was </a:t>
            </a:r>
            <a:r>
              <a:rPr lang="en-US" sz="2000" dirty="0" smtClean="0">
                <a:latin typeface="Times New Roman" panose="02020603050405020304" pitchFamily="18" charset="0"/>
                <a:cs typeface="Times New Roman" panose="02020603050405020304" pitchFamily="18" charset="0"/>
              </a:rPr>
              <a:t>added.</a:t>
            </a:r>
          </a:p>
          <a:p>
            <a:pPr marL="512762" algn="just"/>
            <a:endParaRPr lang="en-US" sz="1000" dirty="0">
              <a:latin typeface="Times New Roman" panose="02020603050405020304" pitchFamily="18" charset="0"/>
              <a:cs typeface="Times New Roman" panose="02020603050405020304" pitchFamily="18" charset="0"/>
            </a:endParaRPr>
          </a:p>
          <a:p>
            <a:pPr marL="977900" algn="just"/>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the following tail command after the system prompt to show the last few lines of the system group file:</a:t>
            </a:r>
          </a:p>
          <a:p>
            <a:pPr marL="511175" indent="466725" algn="just"/>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tail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p>
          <a:p>
            <a:pPr marL="511175" indent="466725" algn="just"/>
            <a:endParaRPr lang="en-US" sz="1000" dirty="0" smtClean="0">
              <a:latin typeface="Times New Roman" panose="02020603050405020304" pitchFamily="18" charset="0"/>
              <a:cs typeface="Times New Roman" panose="02020603050405020304" pitchFamily="18" charset="0"/>
            </a:endParaRPr>
          </a:p>
          <a:p>
            <a:pPr marL="511175" indent="466725"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screenshot demonstrates what the command will look like after it is typed</a:t>
            </a:r>
            <a:r>
              <a:rPr lang="en-US" sz="2000" dirty="0" smtClean="0">
                <a:latin typeface="Times New Roman" panose="02020603050405020304" pitchFamily="18" charset="0"/>
                <a:cs typeface="Times New Roman" panose="02020603050405020304" pitchFamily="18" charset="0"/>
              </a:rPr>
              <a:t>.</a:t>
            </a:r>
          </a:p>
          <a:p>
            <a:pPr marL="511175" indent="466725" algn="just"/>
            <a:endParaRPr lang="en-US" sz="20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511175" indent="466725" algn="just"/>
            <a:endParaRPr lang="en-US" sz="2000" dirty="0" smtClean="0">
              <a:latin typeface="Times New Roman" panose="02020603050405020304" pitchFamily="18" charset="0"/>
              <a:cs typeface="Times New Roman" panose="02020603050405020304" pitchFamily="18" charset="0"/>
            </a:endParaRPr>
          </a:p>
          <a:p>
            <a:pPr marL="511175" indent="466725" algn="just"/>
            <a:endParaRPr lang="en-US" sz="2000" dirty="0" smtClean="0">
              <a:latin typeface="Times New Roman" panose="02020603050405020304" pitchFamily="18" charset="0"/>
              <a:cs typeface="Times New Roman" panose="02020603050405020304" pitchFamily="18" charset="0"/>
            </a:endParaRPr>
          </a:p>
          <a:p>
            <a:pPr marL="511175" indent="466725" algn="just"/>
            <a:endParaRPr lang="en-US" sz="1000" dirty="0" smtClean="0">
              <a:latin typeface="Times New Roman" panose="02020603050405020304" pitchFamily="18" charset="0"/>
              <a:cs typeface="Times New Roman" panose="02020603050405020304" pitchFamily="18" charset="0"/>
            </a:endParaRPr>
          </a:p>
          <a:p>
            <a:pPr marL="511175" indent="466725" algn="just"/>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you have typed the command, press the Enter key to execute the command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7" name="Picture 6" descr="Tail group file"/>
          <p:cNvPicPr/>
          <p:nvPr/>
        </p:nvPicPr>
        <p:blipFill>
          <a:blip r:embed="rId3"/>
          <a:srcRect t="60070" b="8038"/>
          <a:stretch>
            <a:fillRect/>
          </a:stretch>
        </p:blipFill>
        <p:spPr bwMode="auto">
          <a:xfrm>
            <a:off x="1315456" y="3733841"/>
            <a:ext cx="9673390" cy="210916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14097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9" name="Rectangle 8"/>
          <p:cNvSpPr/>
          <p:nvPr/>
        </p:nvSpPr>
        <p:spPr>
          <a:xfrm>
            <a:off x="486300" y="1230600"/>
            <a:ext cx="11211366" cy="1323439"/>
          </a:xfrm>
          <a:prstGeom prst="rect">
            <a:avLst/>
          </a:prstGeom>
        </p:spPr>
        <p:txBody>
          <a:bodyPr wrap="square">
            <a:spAutoFit/>
          </a:bodyPr>
          <a:lstStyle/>
          <a:p>
            <a:pPr marL="969962" indent="-457200" algn="just">
              <a:buClr>
                <a:schemeClr val="accent1">
                  <a:lumMod val="50000"/>
                </a:schemeClr>
              </a:buClr>
              <a:buFont typeface="+mj-lt"/>
              <a:buAutoNum type="arabicPeriod" startAt="6"/>
            </a:pP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seen in the screenshot below, the following line appears at the end of the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file indicating that the students group was created</a:t>
            </a:r>
            <a:r>
              <a:rPr lang="en-US" sz="2000" dirty="0" smtClean="0">
                <a:latin typeface="Times New Roman" panose="02020603050405020304" pitchFamily="18" charset="0"/>
                <a:cs typeface="Times New Roman" panose="02020603050405020304" pitchFamily="18" charset="0"/>
              </a:rPr>
              <a:t>.</a:t>
            </a:r>
          </a:p>
          <a:p>
            <a:pPr marL="1427162" lvl="1" indent="-457200" algn="just">
              <a:buClr>
                <a:schemeClr val="accent1">
                  <a:lumMod val="50000"/>
                </a:schemeClr>
              </a:buClr>
              <a:buFont typeface="+mj-lt"/>
              <a:buAutoNum type="arabicPeriod" startAt="6"/>
            </a:pPr>
            <a:endParaRPr lang="en-US" sz="2000" dirty="0">
              <a:latin typeface="Times New Roman" panose="02020603050405020304" pitchFamily="18" charset="0"/>
              <a:cs typeface="Times New Roman" panose="02020603050405020304" pitchFamily="18" charset="0"/>
            </a:endParaRPr>
          </a:p>
          <a:p>
            <a:pPr marL="512762"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students:x:10000:</a:t>
            </a:r>
            <a:endParaRPr lang="en-US" sz="2000" b="1" dirty="0">
              <a:latin typeface="Times New Roman" panose="02020603050405020304" pitchFamily="18" charset="0"/>
              <a:cs typeface="Times New Roman" panose="02020603050405020304" pitchFamily="18" charset="0"/>
            </a:endParaRPr>
          </a:p>
        </p:txBody>
      </p:sp>
      <p:pic>
        <p:nvPicPr>
          <p:cNvPr id="10" name="Picture 9" descr="Confirm group added"/>
          <p:cNvPicPr/>
          <p:nvPr/>
        </p:nvPicPr>
        <p:blipFill>
          <a:blip r:embed="rId2"/>
          <a:srcRect t="47444" b="4909"/>
          <a:stretch>
            <a:fillRect/>
          </a:stretch>
        </p:blipFill>
        <p:spPr bwMode="auto">
          <a:xfrm>
            <a:off x="1532365" y="2819536"/>
            <a:ext cx="9144000" cy="3383280"/>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68345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Deleting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6300" y="925800"/>
            <a:ext cx="10212180" cy="4708981"/>
          </a:xfrm>
          <a:prstGeom prst="rect">
            <a:avLst/>
          </a:prstGeom>
        </p:spPr>
        <p:txBody>
          <a:bodyPr wrap="square">
            <a:spAutoFit/>
          </a:bodyPr>
          <a:lstStyle/>
          <a:p>
            <a:pPr marL="512762" algn="just">
              <a:lnSpc>
                <a:spcPct val="2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syntax for the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 is:</a:t>
            </a:r>
          </a:p>
          <a:p>
            <a:pPr marL="512762" algn="just">
              <a:lnSpc>
                <a:spcPct val="25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groupdel</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Group_Name</a:t>
            </a:r>
            <a:endParaRPr lang="en-US" sz="2000" b="1" dirty="0">
              <a:latin typeface="Times New Roman" panose="02020603050405020304" pitchFamily="18" charset="0"/>
              <a:cs typeface="Times New Roman" panose="02020603050405020304" pitchFamily="18" charset="0"/>
            </a:endParaRPr>
          </a:p>
          <a:p>
            <a:pPr marL="512762" algn="just">
              <a:lnSpc>
                <a:spcPct val="250000"/>
              </a:lnSpc>
            </a:pP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Parameters </a:t>
            </a:r>
            <a:r>
              <a:rPr lang="en-US" sz="2000" b="1" dirty="0">
                <a:solidFill>
                  <a:schemeClr val="accent1">
                    <a:lumMod val="50000"/>
                  </a:schemeClr>
                </a:solidFill>
                <a:latin typeface="Times New Roman" panose="02020603050405020304" pitchFamily="18" charset="0"/>
                <a:cs typeface="Times New Roman" panose="02020603050405020304" pitchFamily="18" charset="0"/>
              </a:rPr>
              <a:t>or </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Arguments: </a:t>
            </a:r>
          </a:p>
          <a:p>
            <a:pPr marL="512762" algn="just">
              <a:lnSpc>
                <a:spcPct val="250000"/>
              </a:lnSpc>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 requires the following parameter</a:t>
            </a:r>
            <a:r>
              <a:rPr lang="en-US" sz="2000" dirty="0" smtClean="0">
                <a:latin typeface="Times New Roman" panose="02020603050405020304" pitchFamily="18" charset="0"/>
                <a:cs typeface="Times New Roman" panose="02020603050405020304" pitchFamily="18" charset="0"/>
              </a:rPr>
              <a:t>:</a:t>
            </a:r>
          </a:p>
          <a:p>
            <a:pPr marL="1766888" indent="-279400" algn="just">
              <a:lnSpc>
                <a:spcPct val="250000"/>
              </a:lnSpc>
              <a:buFont typeface="Arial" panose="020B0604020202020204" pitchFamily="34" charset="0"/>
              <a:buChar char="•"/>
            </a:pP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Group_Name</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name of the group you would like to remove. I</a:t>
            </a:r>
            <a:r>
              <a:rPr lang="en-US" sz="2000" dirty="0" smtClean="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should be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lowercase and may contain underscores.</a:t>
            </a:r>
          </a:p>
        </p:txBody>
      </p:sp>
    </p:spTree>
    <p:extLst>
      <p:ext uri="{BB962C8B-B14F-4D97-AF65-F5344CB8AC3E}">
        <p14:creationId xmlns:p14="http://schemas.microsoft.com/office/powerpoint/2010/main" val="189848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8" name="Rectangle 7"/>
          <p:cNvSpPr/>
          <p:nvPr/>
        </p:nvSpPr>
        <p:spPr>
          <a:xfrm>
            <a:off x="484932" y="40654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Removing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501540" y="1111942"/>
            <a:ext cx="11211366" cy="5478423"/>
          </a:xfrm>
          <a:prstGeom prst="rect">
            <a:avLst/>
          </a:prstGeom>
        </p:spPr>
        <p:txBody>
          <a:bodyPr wrap="square">
            <a:spAutoFit/>
          </a:bodyPr>
          <a:lstStyle/>
          <a:p>
            <a:pPr marL="336550"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Steps to remove a group</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marL="336550" algn="just"/>
            <a:endParaRPr lang="en-US" sz="1100" b="1" i="1" dirty="0">
              <a:solidFill>
                <a:schemeClr val="accent1">
                  <a:lumMod val="50000"/>
                </a:schemeClr>
              </a:solidFill>
              <a:latin typeface="Times New Roman" panose="02020603050405020304" pitchFamily="18" charset="0"/>
              <a:cs typeface="Times New Roman" panose="02020603050405020304" pitchFamily="18" charset="0"/>
            </a:endParaRPr>
          </a:p>
          <a:p>
            <a:pPr marL="336550" algn="just"/>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IMPORTANT</a:t>
            </a:r>
            <a:r>
              <a:rPr lang="en-US" sz="2000" b="1" dirty="0">
                <a:solidFill>
                  <a:schemeClr val="accent2">
                    <a:lumMod val="50000"/>
                  </a:schemeClr>
                </a:solidFill>
                <a:latin typeface="Times New Roman" panose="02020603050405020304" pitchFamily="18" charset="0"/>
                <a:cs typeface="Times New Roman" panose="02020603050405020304" pitchFamily="18" charset="0"/>
              </a:rPr>
              <a: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endParaRPr lang="en-US" sz="2000" dirty="0" smtClean="0">
              <a:solidFill>
                <a:schemeClr val="accent2">
                  <a:lumMod val="50000"/>
                </a:schemeClr>
              </a:solidFill>
              <a:latin typeface="Times New Roman" panose="02020603050405020304" pitchFamily="18" charset="0"/>
              <a:cs typeface="Times New Roman" panose="02020603050405020304" pitchFamily="18" charset="0"/>
            </a:endParaRPr>
          </a:p>
          <a:p>
            <a:pPr marL="1936750" indent="-339725" algn="just">
              <a:buClr>
                <a:schemeClr val="accent2">
                  <a:lumMod val="50000"/>
                </a:schemeClr>
              </a:buClr>
              <a:buFont typeface="Wingdings" panose="05000000000000000000" pitchFamily="2" charset="2"/>
              <a:buChar char="§"/>
            </a:pPr>
            <a:r>
              <a:rPr lang="en-US" sz="2000" i="1" dirty="0" smtClean="0">
                <a:latin typeface="Times New Roman" panose="02020603050405020304" pitchFamily="18" charset="0"/>
                <a:cs typeface="Times New Roman" panose="02020603050405020304" pitchFamily="18" charset="0"/>
              </a:rPr>
              <a:t>Certain </a:t>
            </a:r>
            <a:r>
              <a:rPr lang="en-US" sz="2000" i="1" dirty="0">
                <a:latin typeface="Times New Roman" panose="02020603050405020304" pitchFamily="18" charset="0"/>
                <a:cs typeface="Times New Roman" panose="02020603050405020304" pitchFamily="18" charset="0"/>
              </a:rPr>
              <a:t>pre-installed groups are required for the system to operate properly. </a:t>
            </a:r>
            <a:endParaRPr lang="en-US" sz="2000" i="1" dirty="0" smtClean="0">
              <a:latin typeface="Times New Roman" panose="02020603050405020304" pitchFamily="18" charset="0"/>
              <a:cs typeface="Times New Roman" panose="02020603050405020304" pitchFamily="18" charset="0"/>
            </a:endParaRPr>
          </a:p>
          <a:p>
            <a:pPr marL="1936750" indent="-339725" algn="just">
              <a:buClr>
                <a:schemeClr val="accent2">
                  <a:lumMod val="50000"/>
                </a:schemeClr>
              </a:buClr>
              <a:buFont typeface="Wingdings" panose="05000000000000000000" pitchFamily="2" charset="2"/>
              <a:buChar char="§"/>
            </a:pPr>
            <a:r>
              <a:rPr lang="en-US" sz="2000" i="1" dirty="0" smtClean="0">
                <a:latin typeface="Times New Roman" panose="02020603050405020304" pitchFamily="18" charset="0"/>
                <a:cs typeface="Times New Roman" panose="02020603050405020304" pitchFamily="18" charset="0"/>
              </a:rPr>
              <a:t>Do </a:t>
            </a:r>
            <a:r>
              <a:rPr lang="en-US" sz="2000" i="1" dirty="0">
                <a:latin typeface="Times New Roman" panose="02020603050405020304" pitchFamily="18" charset="0"/>
                <a:cs typeface="Times New Roman" panose="02020603050405020304" pitchFamily="18" charset="0"/>
              </a:rPr>
              <a:t>NOT remove a group from a system unless you are sure it is not </a:t>
            </a:r>
            <a:r>
              <a:rPr lang="en-US" sz="2000" i="1" dirty="0" smtClean="0">
                <a:latin typeface="Times New Roman" panose="02020603050405020304" pitchFamily="18" charset="0"/>
                <a:cs typeface="Times New Roman" panose="02020603050405020304" pitchFamily="18" charset="0"/>
              </a:rPr>
              <a:t>needed.</a:t>
            </a:r>
          </a:p>
          <a:p>
            <a:pPr marL="1146175" indent="-293688"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remove an existing group from your system, you will need to be logged in using a valid user account. </a:t>
            </a:r>
            <a:endParaRPr lang="en-US" sz="2000" dirty="0" smtClean="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endParaRPr lang="en-US" sz="1100" dirty="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Now </a:t>
            </a:r>
            <a:r>
              <a:rPr lang="en-US" sz="2000" dirty="0">
                <a:latin typeface="Times New Roman" panose="02020603050405020304" pitchFamily="18" charset="0"/>
                <a:cs typeface="Times New Roman" panose="02020603050405020304" pitchFamily="18" charset="0"/>
              </a:rPr>
              <a:t>that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logged in, we can remove the group with a Group Name of professors by entering the following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a:t>
            </a:r>
            <a:r>
              <a:rPr lang="en-US" sz="2000" dirty="0" smtClean="0">
                <a:latin typeface="Times New Roman" panose="02020603050405020304" pitchFamily="18" charset="0"/>
                <a:cs typeface="Times New Roman" panose="02020603050405020304" pitchFamily="18" charset="0"/>
              </a:rPr>
              <a:t>:</a:t>
            </a:r>
          </a:p>
          <a:p>
            <a:pPr marL="914400" indent="2463800" algn="just"/>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groupdel</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professors</a:t>
            </a:r>
          </a:p>
          <a:p>
            <a:pPr marL="914400" indent="2463800" algn="just"/>
            <a:endParaRPr lang="en-US" sz="1000" b="1" dirty="0">
              <a:latin typeface="Times New Roman" panose="02020603050405020304" pitchFamily="18" charset="0"/>
              <a:cs typeface="Times New Roman" panose="02020603050405020304" pitchFamily="18" charset="0"/>
            </a:endParaRPr>
          </a:p>
          <a:p>
            <a:pPr marL="511175" indent="171450" algn="just"/>
            <a:r>
              <a:rPr lang="en-US" sz="2000" i="1" dirty="0">
                <a:latin typeface="Times New Roman" panose="02020603050405020304" pitchFamily="18" charset="0"/>
                <a:cs typeface="Times New Roman" panose="02020603050405020304" pitchFamily="18" charset="0"/>
              </a:rPr>
              <a:t>This screenshot demonstrates what you will see</a:t>
            </a:r>
            <a:r>
              <a:rPr lang="en-US" sz="2000" i="1" dirty="0" smtClean="0">
                <a:latin typeface="Times New Roman" panose="02020603050405020304" pitchFamily="18" charset="0"/>
                <a:cs typeface="Times New Roman" panose="02020603050405020304" pitchFamily="18" charset="0"/>
              </a:rPr>
              <a:t>.</a:t>
            </a:r>
          </a:p>
          <a:p>
            <a:pPr marL="511175" indent="171450" algn="just"/>
            <a:endParaRPr lang="en-US" sz="2000" i="1" dirty="0">
              <a:latin typeface="Times New Roman" panose="02020603050405020304" pitchFamily="18" charset="0"/>
              <a:cs typeface="Times New Roman" panose="02020603050405020304" pitchFamily="18" charset="0"/>
            </a:endParaRPr>
          </a:p>
          <a:p>
            <a:pPr marL="511175" indent="171450" algn="just"/>
            <a:endParaRPr lang="en-US" sz="2000" i="1" dirty="0" smtClean="0">
              <a:latin typeface="Times New Roman" panose="02020603050405020304" pitchFamily="18" charset="0"/>
              <a:cs typeface="Times New Roman" panose="02020603050405020304" pitchFamily="18" charset="0"/>
            </a:endParaRPr>
          </a:p>
          <a:p>
            <a:pPr marL="511175" indent="171450" algn="just"/>
            <a:endParaRPr lang="en-US" sz="2000" i="1" dirty="0">
              <a:latin typeface="Times New Roman" panose="02020603050405020304" pitchFamily="18" charset="0"/>
              <a:cs typeface="Times New Roman" panose="02020603050405020304" pitchFamily="18" charset="0"/>
            </a:endParaRPr>
          </a:p>
          <a:p>
            <a:pPr marL="511175" indent="171450" algn="just"/>
            <a:endParaRPr lang="en-US" sz="2000" i="1" dirty="0" smtClean="0">
              <a:latin typeface="Times New Roman" panose="02020603050405020304" pitchFamily="18" charset="0"/>
              <a:cs typeface="Times New Roman" panose="02020603050405020304" pitchFamily="18" charset="0"/>
            </a:endParaRPr>
          </a:p>
          <a:p>
            <a:pPr marL="511175" indent="171450" algn="just"/>
            <a:r>
              <a:rPr lang="en-US" sz="2000" i="1" dirty="0" smtClean="0">
                <a:latin typeface="Times New Roman" panose="02020603050405020304" pitchFamily="18" charset="0"/>
                <a:cs typeface="Times New Roman" panose="02020603050405020304" pitchFamily="18" charset="0"/>
              </a:rPr>
              <a:t>When </a:t>
            </a:r>
            <a:r>
              <a:rPr lang="en-US" sz="2000" i="1" dirty="0">
                <a:latin typeface="Times New Roman" panose="02020603050405020304" pitchFamily="18" charset="0"/>
                <a:cs typeface="Times New Roman" panose="02020603050405020304" pitchFamily="18" charset="0"/>
              </a:rPr>
              <a:t>you have typed in the command, press the Enter key to execute the command</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pic>
        <p:nvPicPr>
          <p:cNvPr id="7" name="Picture 6" descr="Remove group"/>
          <p:cNvPicPr/>
          <p:nvPr/>
        </p:nvPicPr>
        <p:blipFill rotWithShape="1">
          <a:blip r:embed="rId2"/>
          <a:srcRect t="38679" b="44740"/>
          <a:stretch/>
        </p:blipFill>
        <p:spPr bwMode="auto">
          <a:xfrm>
            <a:off x="1521696" y="5094378"/>
            <a:ext cx="9144000" cy="9144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78213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6300" y="1174192"/>
            <a:ext cx="10852260" cy="5170646"/>
          </a:xfrm>
          <a:prstGeom prst="rect">
            <a:avLst/>
          </a:prstGeom>
        </p:spPr>
        <p:txBody>
          <a:bodyPr wrap="square">
            <a:spAutoFit/>
          </a:bodyPr>
          <a:lstStyle/>
          <a:p>
            <a:pPr marL="968375" indent="-457200" algn="just">
              <a:lnSpc>
                <a:spcPct val="150000"/>
              </a:lnSpc>
              <a:buClr>
                <a:schemeClr val="accent2">
                  <a:lumMod val="50000"/>
                </a:schemeClr>
              </a:buClr>
              <a:buFont typeface="+mj-lt"/>
              <a:buAutoNum type="arabicPeriod" startAt="3"/>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sudo</a:t>
            </a:r>
            <a:r>
              <a:rPr lang="en-US" sz="2000" dirty="0">
                <a:latin typeface="Times New Roman" panose="02020603050405020304" pitchFamily="18" charset="0"/>
                <a:cs typeface="Times New Roman" panose="02020603050405020304" pitchFamily="18" charset="0"/>
              </a:rPr>
              <a:t> command will now prompt you to enter the password for your administrator </a:t>
            </a:r>
            <a:r>
              <a:rPr lang="en-US" sz="2000" dirty="0" smtClean="0">
                <a:latin typeface="Times New Roman" panose="02020603050405020304" pitchFamily="18" charset="0"/>
                <a:cs typeface="Times New Roman" panose="02020603050405020304" pitchFamily="18" charset="0"/>
              </a:rPr>
              <a:t>account.</a:t>
            </a:r>
          </a:p>
          <a:p>
            <a:pPr marL="968375"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76313" algn="just">
              <a:lnSpc>
                <a:spcPct val="150000"/>
              </a:lnSpc>
            </a:pPr>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note that no characters will show as you type your password. This is normal and is important to preserve the security of your password</a:t>
            </a:r>
            <a:r>
              <a:rPr lang="en-US" sz="2000" i="1" dirty="0" smtClean="0">
                <a:latin typeface="Times New Roman" panose="02020603050405020304" pitchFamily="18" charset="0"/>
                <a:cs typeface="Times New Roman" panose="02020603050405020304" pitchFamily="18" charset="0"/>
              </a:rPr>
              <a:t>.</a:t>
            </a:r>
          </a:p>
          <a:p>
            <a:pPr marL="976313" algn="just">
              <a:lnSpc>
                <a:spcPct val="150000"/>
              </a:lnSpc>
            </a:pPr>
            <a:endParaRPr lang="en-US" sz="2000" i="1" dirty="0">
              <a:latin typeface="Times New Roman" panose="02020603050405020304" pitchFamily="18" charset="0"/>
              <a:cs typeface="Times New Roman" panose="02020603050405020304" pitchFamily="18" charset="0"/>
            </a:endParaRPr>
          </a:p>
          <a:p>
            <a:pPr marL="511175" indent="465138" algn="just">
              <a:lnSpc>
                <a:spcPct val="150000"/>
              </a:lnSpc>
            </a:pPr>
            <a:r>
              <a:rPr lang="en-US" sz="2000" dirty="0">
                <a:latin typeface="Times New Roman" panose="02020603050405020304" pitchFamily="18" charset="0"/>
                <a:cs typeface="Times New Roman" panose="02020603050405020304" pitchFamily="18" charset="0"/>
              </a:rPr>
              <a:t>After you </a:t>
            </a:r>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entered your password, press the Enter key to continue.</a:t>
            </a:r>
          </a:p>
          <a:p>
            <a:pPr marL="968375" indent="-457200" algn="just">
              <a:lnSpc>
                <a:spcPct val="150000"/>
              </a:lnSpc>
              <a:buAutoNum type="arabicPeriod" startAt="2"/>
            </a:pPr>
            <a:endParaRPr lang="en-US" sz="2000" dirty="0">
              <a:latin typeface="Times New Roman" panose="02020603050405020304" pitchFamily="18" charset="0"/>
              <a:cs typeface="Times New Roman" panose="02020603050405020304" pitchFamily="18" charset="0"/>
            </a:endParaRPr>
          </a:p>
        </p:txBody>
      </p:sp>
      <p:pic>
        <p:nvPicPr>
          <p:cNvPr id="10" name="Picture 9" descr="Enter sudo password"/>
          <p:cNvPicPr/>
          <p:nvPr/>
        </p:nvPicPr>
        <p:blipFill rotWithShape="1">
          <a:blip r:embed="rId3"/>
          <a:srcRect t="39907" b="36211"/>
          <a:stretch/>
        </p:blipFill>
        <p:spPr bwMode="auto">
          <a:xfrm>
            <a:off x="1535223" y="1980338"/>
            <a:ext cx="9144000" cy="155448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9231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9" name="Rectangle 8"/>
          <p:cNvSpPr/>
          <p:nvPr/>
        </p:nvSpPr>
        <p:spPr>
          <a:xfrm>
            <a:off x="486300" y="1174192"/>
            <a:ext cx="11211366" cy="3170099"/>
          </a:xfrm>
          <a:prstGeom prst="rect">
            <a:avLst/>
          </a:prstGeom>
        </p:spPr>
        <p:txBody>
          <a:bodyPr wrap="square">
            <a:spAutoFit/>
          </a:bodyPr>
          <a:lstStyle/>
          <a:p>
            <a:pPr marL="968375" indent="-457200" algn="just">
              <a:lnSpc>
                <a:spcPct val="150000"/>
              </a:lnSpc>
              <a:buClr>
                <a:schemeClr val="accent2">
                  <a:lumMod val="50000"/>
                </a:schemeClr>
              </a:buClr>
              <a:buFont typeface="+mj-lt"/>
              <a:buAutoNum type="arabicPeriod" startAt="4"/>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all goes well, you will see the system prompt appear again without any errors. This indicates that the group called professors has been successfully removed</a:t>
            </a:r>
            <a:r>
              <a:rPr lang="en-US" sz="2000" dirty="0" smtClean="0">
                <a:latin typeface="Times New Roman" panose="02020603050405020304" pitchFamily="18" charset="0"/>
                <a:cs typeface="Times New Roman" panose="02020603050405020304" pitchFamily="18" charset="0"/>
              </a:rPr>
              <a:t>.</a:t>
            </a: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p:txBody>
      </p:sp>
      <p:pic>
        <p:nvPicPr>
          <p:cNvPr id="6" name="Picture 5" descr="After group removed"/>
          <p:cNvPicPr/>
          <p:nvPr/>
        </p:nvPicPr>
        <p:blipFill rotWithShape="1">
          <a:blip r:embed="rId2"/>
          <a:srcRect t="40116" b="21110"/>
          <a:stretch/>
        </p:blipFill>
        <p:spPr bwMode="auto">
          <a:xfrm>
            <a:off x="1535223" y="2851425"/>
            <a:ext cx="9144000" cy="27432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7" name="Rectangle 6"/>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759099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9" name="Rectangle 8"/>
          <p:cNvSpPr/>
          <p:nvPr/>
        </p:nvSpPr>
        <p:spPr>
          <a:xfrm>
            <a:off x="284165" y="1096442"/>
            <a:ext cx="11523078" cy="5401479"/>
          </a:xfrm>
          <a:prstGeom prst="rect">
            <a:avLst/>
          </a:prstGeom>
        </p:spPr>
        <p:txBody>
          <a:bodyPr wrap="square">
            <a:spAutoFit/>
          </a:bodyPr>
          <a:lstStyle/>
          <a:p>
            <a:pPr marL="968375" indent="-457200" algn="just">
              <a:buClr>
                <a:schemeClr val="accent2">
                  <a:lumMod val="50000"/>
                </a:schemeClr>
              </a:buClr>
              <a:buFont typeface="+mj-lt"/>
              <a:buAutoNum type="arabicPeriod" startAt="5"/>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step and </a:t>
            </a:r>
            <a:r>
              <a:rPr lang="en-US" sz="2000" b="1" dirty="0">
                <a:latin typeface="Times New Roman" panose="02020603050405020304" pitchFamily="18" charset="0"/>
                <a:cs typeface="Times New Roman" panose="02020603050405020304" pitchFamily="18" charset="0"/>
              </a:rPr>
              <a:t>step #6</a:t>
            </a:r>
            <a:r>
              <a:rPr lang="en-US" sz="2000" dirty="0">
                <a:latin typeface="Times New Roman" panose="02020603050405020304" pitchFamily="18" charset="0"/>
                <a:cs typeface="Times New Roman" panose="02020603050405020304" pitchFamily="18" charset="0"/>
              </a:rPr>
              <a:t> are optional</a:t>
            </a:r>
            <a:r>
              <a:rPr lang="en-US" sz="2000" dirty="0" smtClean="0">
                <a:latin typeface="Times New Roman" panose="02020603050405020304" pitchFamily="18" charset="0"/>
                <a:cs typeface="Times New Roman" panose="02020603050405020304" pitchFamily="18" charset="0"/>
              </a:rPr>
              <a:t>.</a:t>
            </a:r>
          </a:p>
          <a:p>
            <a:pPr marL="968375" indent="-457200" algn="just">
              <a:buClr>
                <a:schemeClr val="accent2">
                  <a:lumMod val="50000"/>
                </a:schemeClr>
              </a:buClr>
              <a:buFont typeface="+mj-lt"/>
              <a:buAutoNum type="arabicPeriod" startAt="5"/>
            </a:pPr>
            <a:endParaRPr lang="en-US" sz="14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this step we will check to ensure that the group called professors was removed from the system by using the grep command to search the system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file for the professors group</a:t>
            </a:r>
            <a:r>
              <a:rPr lang="en-US" sz="2000" dirty="0" smtClean="0">
                <a:latin typeface="Times New Roman" panose="02020603050405020304" pitchFamily="18" charset="0"/>
                <a:cs typeface="Times New Roman" panose="02020603050405020304" pitchFamily="18" charset="0"/>
              </a:rPr>
              <a:t>.</a:t>
            </a:r>
          </a:p>
          <a:p>
            <a:pPr marL="1311275" indent="-342900" algn="just">
              <a:buClr>
                <a:schemeClr val="accent2">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professors group is not found then we have confirmed that the group has been removed.</a:t>
            </a:r>
          </a:p>
          <a:p>
            <a:pPr marL="1311275" indent="-342900" algn="just">
              <a:buClr>
                <a:schemeClr val="accent2">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Enter the following </a:t>
            </a:r>
            <a:r>
              <a:rPr lang="en-US" sz="2000" b="1" dirty="0">
                <a:latin typeface="Times New Roman" panose="02020603050405020304" pitchFamily="18" charset="0"/>
                <a:cs typeface="Times New Roman" panose="02020603050405020304" pitchFamily="18" charset="0"/>
              </a:rPr>
              <a:t>grep</a:t>
            </a:r>
            <a:r>
              <a:rPr lang="en-US" sz="2000" dirty="0">
                <a:latin typeface="Times New Roman" panose="02020603050405020304" pitchFamily="18" charset="0"/>
                <a:cs typeface="Times New Roman" panose="02020603050405020304" pitchFamily="18" charset="0"/>
              </a:rPr>
              <a:t> command after the system prompt to search the system group file:</a:t>
            </a:r>
          </a:p>
          <a:p>
            <a:pPr marL="96837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grep professors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p>
          <a:p>
            <a:pPr marL="968375" indent="7938" algn="just"/>
            <a:endParaRPr lang="en-US" sz="1400" dirty="0">
              <a:latin typeface="Times New Roman" panose="02020603050405020304" pitchFamily="18" charset="0"/>
              <a:cs typeface="Times New Roman" panose="02020603050405020304" pitchFamily="18" charset="0"/>
            </a:endParaRPr>
          </a:p>
          <a:p>
            <a:pPr marL="968375" indent="7938" algn="just"/>
            <a:r>
              <a:rPr lang="en-US" sz="2000" dirty="0">
                <a:latin typeface="Times New Roman" panose="02020603050405020304" pitchFamily="18" charset="0"/>
                <a:cs typeface="Times New Roman" panose="02020603050405020304" pitchFamily="18" charset="0"/>
              </a:rPr>
              <a:t>The following screenshot demonstrates what the command will look like after it is typed.</a:t>
            </a: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511175" indent="511175" algn="just"/>
            <a:endParaRPr lang="en-US" sz="2000" i="1" dirty="0" smtClean="0">
              <a:latin typeface="Times New Roman" panose="02020603050405020304" pitchFamily="18" charset="0"/>
              <a:cs typeface="Times New Roman" panose="02020603050405020304" pitchFamily="18" charset="0"/>
            </a:endParaRPr>
          </a:p>
          <a:p>
            <a:pPr marL="511175" indent="511175" algn="just"/>
            <a:endParaRPr lang="en-US" sz="2000" i="1" dirty="0" smtClean="0">
              <a:latin typeface="Times New Roman" panose="02020603050405020304" pitchFamily="18" charset="0"/>
              <a:cs typeface="Times New Roman" panose="02020603050405020304" pitchFamily="18" charset="0"/>
            </a:endParaRPr>
          </a:p>
          <a:p>
            <a:pPr marL="511175" indent="511175" algn="just"/>
            <a:r>
              <a:rPr lang="en-US" sz="2000" i="1" dirty="0" smtClean="0">
                <a:latin typeface="Times New Roman" panose="02020603050405020304" pitchFamily="18" charset="0"/>
                <a:cs typeface="Times New Roman" panose="02020603050405020304" pitchFamily="18" charset="0"/>
              </a:rPr>
              <a:t>When </a:t>
            </a:r>
            <a:r>
              <a:rPr lang="en-US" sz="2000" i="1" dirty="0">
                <a:latin typeface="Times New Roman" panose="02020603050405020304" pitchFamily="18" charset="0"/>
                <a:cs typeface="Times New Roman" panose="02020603050405020304" pitchFamily="18" charset="0"/>
              </a:rPr>
              <a:t>you have typed the command, press the Enter key to execute the command</a:t>
            </a:r>
            <a:r>
              <a:rPr lang="en-US" sz="2000" i="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7" name="Picture 6" descr="Grep group file"/>
          <p:cNvPicPr/>
          <p:nvPr/>
        </p:nvPicPr>
        <p:blipFill rotWithShape="1">
          <a:blip r:embed="rId2"/>
          <a:srcRect t="38709" b="41775"/>
          <a:stretch/>
        </p:blipFill>
        <p:spPr bwMode="auto">
          <a:xfrm>
            <a:off x="1511308" y="4522905"/>
            <a:ext cx="9234699" cy="1400309"/>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9402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5" name="Rectangle 4"/>
          <p:cNvSpPr/>
          <p:nvPr/>
        </p:nvSpPr>
        <p:spPr>
          <a:xfrm>
            <a:off x="484139" y="1073013"/>
            <a:ext cx="9559030" cy="1015663"/>
          </a:xfrm>
          <a:prstGeom prst="rect">
            <a:avLst/>
          </a:prstGeom>
        </p:spPr>
        <p:txBody>
          <a:bodyPr wrap="square">
            <a:spAutoFit/>
          </a:bodyPr>
          <a:lstStyle/>
          <a:p>
            <a:pPr marL="566738" indent="-342900" fontAlgn="base">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add multiple user accounts to your computer.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account </a:t>
            </a:r>
            <a:r>
              <a:rPr lang="en-US" sz="2000" dirty="0" smtClean="0">
                <a:latin typeface="Times New Roman" panose="02020603050405020304" pitchFamily="18" charset="0"/>
                <a:cs typeface="Times New Roman" panose="02020603050405020304" pitchFamily="18" charset="0"/>
              </a:rPr>
              <a:t>can be given to </a:t>
            </a:r>
            <a:r>
              <a:rPr lang="en-US" sz="2000" dirty="0">
                <a:latin typeface="Times New Roman" panose="02020603050405020304" pitchFamily="18" charset="0"/>
                <a:cs typeface="Times New Roman" panose="02020603050405020304" pitchFamily="18" charset="0"/>
              </a:rPr>
              <a:t>each person in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household or company.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Every </a:t>
            </a:r>
            <a:r>
              <a:rPr lang="en-US" sz="2000" dirty="0">
                <a:latin typeface="Times New Roman" panose="02020603050405020304" pitchFamily="18" charset="0"/>
                <a:cs typeface="Times New Roman" panose="02020603050405020304" pitchFamily="18" charset="0"/>
              </a:rPr>
              <a:t>user has their own home folder, documents, and settings.</a:t>
            </a:r>
            <a:endParaRPr lang="en-US" sz="20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a </a:t>
            </a:r>
            <a:r>
              <a:rPr lang="en-US" sz="2400" b="1" spc="-20" dirty="0">
                <a:latin typeface="Helvetica" panose="020B0604020202020204" pitchFamily="2" charset="0"/>
                <a:cs typeface="Arial" panose="020B0604020202020204" pitchFamily="34" charset="0"/>
              </a:rPr>
              <a:t>local user account</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0173" y="2028372"/>
            <a:ext cx="11232733" cy="4708981"/>
          </a:xfrm>
          <a:prstGeom prst="rect">
            <a:avLst/>
          </a:prstGeom>
        </p:spPr>
        <p:txBody>
          <a:bodyPr wrap="square">
            <a:spAutoFit/>
          </a:bodyPr>
          <a:lstStyle/>
          <a:p>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You need administrator privileges to add user accounts.</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the Activities overview and start typing Users.</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on Users to open the panel.</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Unlock in the top right corner and type in your password when prompted.</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the + button, below the list of accounts on the left, to add a new user account.</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If you want the new user to have administrative access to the computer, select Administrator for the account type.</a:t>
            </a:r>
          </a:p>
          <a:p>
            <a:pPr marL="793750" lvl="2"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Administrators can do things like add and delete users, install software and drivers, and change the date and time.</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Enter the new user’s full name. The username will be filled in automatically based on the full name. If you do not like the proposed username, you can change it.</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You can choose to set a password for the new user, or let them set it themselves on their first login.</a:t>
            </a:r>
          </a:p>
          <a:p>
            <a:pPr marL="793750" lvl="2"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If you choose to set the password now, you can press the icon to automatically generate a random password.</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Add.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60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9" name="Rectangle 8"/>
          <p:cNvSpPr/>
          <p:nvPr/>
        </p:nvSpPr>
        <p:spPr>
          <a:xfrm>
            <a:off x="284165" y="1096442"/>
            <a:ext cx="11523078" cy="1173013"/>
          </a:xfrm>
          <a:prstGeom prst="rect">
            <a:avLst/>
          </a:prstGeom>
        </p:spPr>
        <p:txBody>
          <a:bodyPr wrap="square">
            <a:spAutoFit/>
          </a:bodyPr>
          <a:lstStyle/>
          <a:p>
            <a:pPr marL="1146175" indent="-293688"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968375" indent="-457200" algn="just">
              <a:lnSpc>
                <a:spcPct val="150000"/>
              </a:lnSpc>
              <a:buClr>
                <a:schemeClr val="accent2">
                  <a:lumMod val="50000"/>
                </a:schemeClr>
              </a:buClr>
              <a:buFont typeface="+mj-lt"/>
              <a:buAutoNum type="arabicPeriod" startAt="6"/>
            </a:pPr>
            <a:r>
              <a:rPr lang="en-US" sz="2100" dirty="0" smtClean="0">
                <a:latin typeface="Times New Roman" panose="02020603050405020304" pitchFamily="18" charset="0"/>
                <a:cs typeface="Times New Roman" panose="02020603050405020304" pitchFamily="18" charset="0"/>
              </a:rPr>
              <a:t>As </a:t>
            </a:r>
            <a:r>
              <a:rPr lang="en-US" sz="2100" dirty="0">
                <a:latin typeface="Times New Roman" panose="02020603050405020304" pitchFamily="18" charset="0"/>
                <a:cs typeface="Times New Roman" panose="02020603050405020304" pitchFamily="18" charset="0"/>
              </a:rPr>
              <a:t>seen in the screenshot below, the professors group was not found by the </a:t>
            </a:r>
            <a:r>
              <a:rPr lang="en-US" sz="2100" b="1" dirty="0">
                <a:latin typeface="Times New Roman" panose="02020603050405020304" pitchFamily="18" charset="0"/>
                <a:cs typeface="Times New Roman" panose="02020603050405020304" pitchFamily="18" charset="0"/>
              </a:rPr>
              <a:t>grep</a:t>
            </a:r>
            <a:r>
              <a:rPr lang="en-US" sz="2100" dirty="0">
                <a:latin typeface="Times New Roman" panose="02020603050405020304" pitchFamily="18" charset="0"/>
                <a:cs typeface="Times New Roman" panose="02020603050405020304" pitchFamily="18" charset="0"/>
              </a:rPr>
              <a:t> command confirming that we have removed the professors group from the </a:t>
            </a:r>
            <a:r>
              <a:rPr lang="en-US" sz="2100" dirty="0" smtClean="0">
                <a:latin typeface="Times New Roman" panose="02020603050405020304" pitchFamily="18" charset="0"/>
                <a:cs typeface="Times New Roman" panose="02020603050405020304" pitchFamily="18" charset="0"/>
              </a:rPr>
              <a:t>system.</a:t>
            </a:r>
            <a:endParaRPr lang="en-US" sz="1400" dirty="0" smtClean="0">
              <a:latin typeface="Times New Roman" panose="02020603050405020304" pitchFamily="18" charset="0"/>
              <a:cs typeface="Times New Roman" panose="02020603050405020304" pitchFamily="18" charset="0"/>
            </a:endParaRPr>
          </a:p>
        </p:txBody>
      </p:sp>
      <p:pic>
        <p:nvPicPr>
          <p:cNvPr id="6" name="Picture 5" descr="Confirm group removed"/>
          <p:cNvPicPr/>
          <p:nvPr/>
        </p:nvPicPr>
        <p:blipFill rotWithShape="1">
          <a:blip r:embed="rId2"/>
          <a:srcRect t="38552" b="23536"/>
          <a:stretch/>
        </p:blipFill>
        <p:spPr bwMode="auto">
          <a:xfrm>
            <a:off x="1528390" y="2783513"/>
            <a:ext cx="9144000" cy="292608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770084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8" name="Rectangle 7"/>
          <p:cNvSpPr/>
          <p:nvPr/>
        </p:nvSpPr>
        <p:spPr>
          <a:xfrm>
            <a:off x="484932" y="393712"/>
            <a:ext cx="10248181" cy="461665"/>
          </a:xfrm>
          <a:prstGeom prst="rect">
            <a:avLst/>
          </a:prstGeom>
        </p:spPr>
        <p:txBody>
          <a:bodyPr wrap="square">
            <a:spAutoFit/>
          </a:bodyPr>
          <a:lstStyle/>
          <a:p>
            <a:pPr marL="12700" fontAlgn="auto">
              <a:spcBef>
                <a:spcPts val="0"/>
              </a:spcBef>
              <a:spcAft>
                <a:spcPts val="0"/>
              </a:spcAft>
              <a:defRPr/>
            </a:pPr>
            <a:r>
              <a:rPr lang="en-US" sz="2400" b="1" dirty="0">
                <a:latin typeface="Helvetica" panose="020B0604020202020204" pitchFamily="34" charset="0"/>
              </a:rPr>
              <a:t>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Group</a:t>
            </a:r>
            <a:endParaRPr lang="en-US" sz="2400" b="1" i="1" spc="-20" dirty="0">
              <a:latin typeface="Helvetica" panose="020B0604020202020204" pitchFamily="34" charset="0"/>
              <a:cs typeface="Arial" panose="020B0604020202020204" pitchFamily="34" charset="0"/>
            </a:endParaRPr>
          </a:p>
        </p:txBody>
      </p:sp>
      <p:sp>
        <p:nvSpPr>
          <p:cNvPr id="9" name="Rectangle 8"/>
          <p:cNvSpPr/>
          <p:nvPr/>
        </p:nvSpPr>
        <p:spPr>
          <a:xfrm>
            <a:off x="406085" y="1172642"/>
            <a:ext cx="11306821" cy="5693866"/>
          </a:xfrm>
          <a:prstGeom prst="rect">
            <a:avLst/>
          </a:prstGeom>
        </p:spPr>
        <p:txBody>
          <a:bodyPr wrap="square">
            <a:spAutoFit/>
          </a:bodyPr>
          <a:lstStyle/>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concept of owner and groups for files is fundamental to Linux. Every file is associated with an owner and a group. </a:t>
            </a:r>
            <a:endParaRPr lang="en-US" sz="2000" dirty="0" smtClean="0">
              <a:latin typeface="Times New Roman" panose="02020603050405020304" pitchFamily="18" charset="0"/>
              <a:cs typeface="Times New Roman" panose="02020603050405020304" pitchFamily="18" charset="0"/>
            </a:endParaRPr>
          </a:p>
          <a:p>
            <a:pPr marL="1203325" lvl="1" indent="-396875" algn="just">
              <a:buClr>
                <a:schemeClr val="accent1">
                  <a:lumMod val="50000"/>
                </a:schemeClr>
              </a:buClr>
              <a:buFont typeface="Wingdings" panose="05000000000000000000" pitchFamily="2" charset="2"/>
              <a:buChar char="§"/>
            </a:pPr>
            <a:endParaRPr lang="en-US" sz="1400" dirty="0" smtClean="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a:t>
            </a:r>
            <a:r>
              <a:rPr lang="en-US" sz="2000" b="1"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commands to change the owner or the group of a particular file or directory</a:t>
            </a:r>
            <a:r>
              <a:rPr lang="en-US" sz="2000" dirty="0" smtClean="0">
                <a:latin typeface="Times New Roman" panose="02020603050405020304" pitchFamily="18" charset="0"/>
                <a:cs typeface="Times New Roman" panose="02020603050405020304" pitchFamily="18" charset="0"/>
              </a:rPr>
              <a:t>.</a:t>
            </a:r>
          </a:p>
          <a:p>
            <a:pPr marL="1203325" lvl="1" indent="-396875" algn="just">
              <a:buClr>
                <a:schemeClr val="accent1">
                  <a:lumMod val="50000"/>
                </a:schemeClr>
              </a:buClr>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Now, we </a:t>
            </a:r>
            <a:r>
              <a:rPr lang="en-US" sz="2000" dirty="0">
                <a:latin typeface="Times New Roman" panose="02020603050405020304" pitchFamily="18" charset="0"/>
                <a:cs typeface="Times New Roman" panose="02020603050405020304" pitchFamily="18" charset="0"/>
              </a:rPr>
              <a:t>will discuss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as it covers most part of the ‘</a:t>
            </a:r>
            <a:r>
              <a:rPr lang="en-US" sz="2000"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 also</a:t>
            </a:r>
            <a:r>
              <a:rPr lang="en-US" sz="2000" dirty="0" smtClean="0">
                <a:latin typeface="Times New Roman" panose="02020603050405020304" pitchFamily="18" charset="0"/>
                <a:cs typeface="Times New Roman" panose="02020603050405020304" pitchFamily="18" charset="0"/>
              </a:rPr>
              <a:t>.</a:t>
            </a:r>
          </a:p>
          <a:p>
            <a:pPr marL="1203325" lvl="1" indent="-396875" algn="just">
              <a:buClr>
                <a:schemeClr val="accent1">
                  <a:lumMod val="50000"/>
                </a:schemeClr>
              </a:buClr>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Even if you already know this command, probably one of the examples mentioned below might be new to </a:t>
            </a:r>
            <a:r>
              <a:rPr lang="en-US" sz="2000" dirty="0" smtClean="0">
                <a:latin typeface="Times New Roman" panose="02020603050405020304" pitchFamily="18" charset="0"/>
                <a:cs typeface="Times New Roman" panose="02020603050405020304" pitchFamily="18" charset="0"/>
              </a:rPr>
              <a:t>you</a:t>
            </a:r>
          </a:p>
          <a:p>
            <a:pPr marL="746125" indent="-396875"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806450" indent="-457200" algn="just">
              <a:buFont typeface="+mj-lt"/>
              <a:buAutoNum type="arabicPeriod"/>
            </a:pPr>
            <a:r>
              <a:rPr lang="en-US" sz="2400" b="1" dirty="0">
                <a:solidFill>
                  <a:schemeClr val="accent1">
                    <a:lumMod val="50000"/>
                  </a:schemeClr>
                </a:solidFill>
                <a:latin typeface="Times New Roman" panose="02020603050405020304" pitchFamily="18" charset="0"/>
                <a:cs typeface="Times New Roman" panose="02020603050405020304" pitchFamily="18" charset="0"/>
              </a:rPr>
              <a:t>Change the owner of a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file</a:t>
            </a:r>
          </a:p>
          <a:p>
            <a:pPr marL="806450" indent="-457200" algn="just">
              <a:buFont typeface="+mj-lt"/>
              <a:buAutoNum type="arabicPeriod"/>
            </a:pPr>
            <a:endParaRPr lang="en-US" sz="1100" b="1" dirty="0">
              <a:solidFill>
                <a:schemeClr val="accent1">
                  <a:lumMod val="50000"/>
                </a:schemeClr>
              </a:solidFill>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 ls -</a:t>
            </a:r>
            <a:r>
              <a:rPr lang="en-US" sz="2000" dirty="0" err="1">
                <a:latin typeface="Times New Roman" panose="02020603050405020304" pitchFamily="18" charset="0"/>
                <a:cs typeface="Times New Roman" panose="02020603050405020304" pitchFamily="18" charset="0"/>
              </a:rPr>
              <a:t>lart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root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root family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349250" indent="1082675" algn="just"/>
            <a:endParaRPr lang="en-US" sz="11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So we see that the owner of the file was changed from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to ‘root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001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8" name="Rectangle 7"/>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
        <p:nvSpPr>
          <p:cNvPr id="9" name="Rectangle 8"/>
          <p:cNvSpPr/>
          <p:nvPr/>
        </p:nvSpPr>
        <p:spPr>
          <a:xfrm>
            <a:off x="485182" y="1216758"/>
            <a:ext cx="11306821" cy="4616648"/>
          </a:xfrm>
          <a:prstGeom prst="rect">
            <a:avLst/>
          </a:prstGeom>
        </p:spPr>
        <p:txBody>
          <a:bodyPr wrap="square">
            <a:spAutoFit/>
          </a:bodyPr>
          <a:lstStyle/>
          <a:p>
            <a:pPr marL="806450" indent="-457200" algn="just">
              <a:buFont typeface="+mj-lt"/>
              <a:buAutoNum type="arabicPeriod" startAt="2"/>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Change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the group of a file</a:t>
            </a:r>
          </a:p>
          <a:p>
            <a:pPr marL="801688" algn="just">
              <a:lnSpc>
                <a:spcPct val="150000"/>
              </a:lnSpc>
            </a:pPr>
            <a:r>
              <a:rPr lang="en-US" sz="2000" dirty="0">
                <a:latin typeface="Times New Roman" panose="02020603050405020304" pitchFamily="18" charset="0"/>
                <a:cs typeface="Times New Roman" panose="02020603050405020304" pitchFamily="18" charset="0"/>
              </a:rPr>
              <a:t>Through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the group (that a file belongs to) can also be changed.</a:t>
            </a: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 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:friends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friends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801688" algn="just">
              <a:lnSpc>
                <a:spcPct val="150000"/>
              </a:lnSpc>
            </a:pPr>
            <a:endParaRPr lang="en-US" sz="2000" dirty="0">
              <a:latin typeface="Times New Roman" panose="02020603050405020304" pitchFamily="18" charset="0"/>
              <a:cs typeface="Times New Roman" panose="02020603050405020304" pitchFamily="18" charset="0"/>
            </a:endParaRPr>
          </a:p>
          <a:p>
            <a:pPr marL="801688" algn="just">
              <a:lnSpc>
                <a:spcPct val="150000"/>
              </a:lnSpc>
            </a:pPr>
            <a:r>
              <a:rPr lang="en-US" sz="2000" dirty="0">
                <a:latin typeface="Times New Roman" panose="02020603050405020304" pitchFamily="18" charset="0"/>
                <a:cs typeface="Times New Roman" panose="02020603050405020304" pitchFamily="18" charset="0"/>
              </a:rPr>
              <a:t>If you observe closely, the group of the file changed from ‘family’ to ‘friends’. So we see that by just adding a ‘:’ followed by the new group name, the group of the file can be changed.</a:t>
            </a:r>
          </a:p>
        </p:txBody>
      </p:sp>
    </p:spTree>
    <p:extLst>
      <p:ext uri="{BB962C8B-B14F-4D97-AF65-F5344CB8AC3E}">
        <p14:creationId xmlns:p14="http://schemas.microsoft.com/office/powerpoint/2010/main" val="4210366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9" name="Rectangle 8"/>
          <p:cNvSpPr/>
          <p:nvPr/>
        </p:nvSpPr>
        <p:spPr>
          <a:xfrm>
            <a:off x="485182" y="1216758"/>
            <a:ext cx="11090564" cy="4154984"/>
          </a:xfrm>
          <a:prstGeom prst="rect">
            <a:avLst/>
          </a:prstGeom>
        </p:spPr>
        <p:txBody>
          <a:bodyPr wrap="square">
            <a:spAutoFit/>
          </a:bodyPr>
          <a:lstStyle/>
          <a:p>
            <a:pPr marL="349250"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3. Change both owner and the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group</a:t>
            </a: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root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himanshu:friends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friends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349250" algn="just">
              <a:lnSpc>
                <a:spcPct val="150000"/>
              </a:lnSpc>
            </a:pPr>
            <a:endParaRPr lang="en-US" sz="2000" dirty="0">
              <a:latin typeface="Times New Roman" panose="02020603050405020304" pitchFamily="18" charset="0"/>
              <a:cs typeface="Times New Roman" panose="02020603050405020304" pitchFamily="18" charset="0"/>
            </a:endParaRPr>
          </a:p>
          <a:p>
            <a:pPr marL="349250" algn="just">
              <a:lnSpc>
                <a:spcPct val="150000"/>
              </a:lnSpc>
            </a:pPr>
            <a:r>
              <a:rPr lang="en-US" sz="2000" dirty="0">
                <a:latin typeface="Times New Roman" panose="02020603050405020304" pitchFamily="18" charset="0"/>
                <a:cs typeface="Times New Roman" panose="02020603050405020304" pitchFamily="18" charset="0"/>
              </a:rPr>
              <a:t>So we see that using the syntax ‘&lt;</a:t>
            </a:r>
            <a:r>
              <a:rPr lang="en-US" sz="2000" dirty="0" err="1">
                <a:latin typeface="Times New Roman" panose="02020603050405020304" pitchFamily="18" charset="0"/>
                <a:cs typeface="Times New Roman" panose="02020603050405020304" pitchFamily="18" charset="0"/>
              </a:rPr>
              <a:t>newOwner</a:t>
            </a:r>
            <a:r>
              <a:rPr lang="en-US" sz="2000" dirty="0">
                <a:latin typeface="Times New Roman" panose="02020603050405020304" pitchFamily="18" charset="0"/>
                <a:cs typeface="Times New Roman" panose="02020603050405020304" pitchFamily="18" charset="0"/>
              </a:rPr>
              <a:t>&gt;:&lt;</a:t>
            </a:r>
            <a:r>
              <a:rPr lang="en-US" sz="2000" dirty="0" err="1">
                <a:latin typeface="Times New Roman" panose="02020603050405020304" pitchFamily="18" charset="0"/>
                <a:cs typeface="Times New Roman" panose="02020603050405020304" pitchFamily="18" charset="0"/>
              </a:rPr>
              <a:t>newGroup</a:t>
            </a:r>
            <a:r>
              <a:rPr lang="en-US" sz="2000" dirty="0">
                <a:latin typeface="Times New Roman" panose="02020603050405020304" pitchFamily="18" charset="0"/>
                <a:cs typeface="Times New Roman" panose="02020603050405020304" pitchFamily="18" charset="0"/>
              </a:rPr>
              <a:t>&gt;’, the owner as well as group can be changed in one go.</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90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9" name="Rectangle 8"/>
          <p:cNvSpPr/>
          <p:nvPr/>
        </p:nvSpPr>
        <p:spPr>
          <a:xfrm>
            <a:off x="482776" y="1219968"/>
            <a:ext cx="11138690" cy="5755422"/>
          </a:xfrm>
          <a:prstGeom prst="rect">
            <a:avLst/>
          </a:prstGeom>
        </p:spPr>
        <p:txBody>
          <a:bodyPr wrap="square">
            <a:spAutoFit/>
          </a:bodyPr>
          <a:lstStyle/>
          <a:p>
            <a:pPr marL="349250"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4.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on symbolic link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file</a:t>
            </a:r>
          </a:p>
          <a:p>
            <a:pPr marL="349250" algn="just"/>
            <a:endParaRPr lang="en-US" sz="1200" b="1" dirty="0">
              <a:solidFill>
                <a:schemeClr val="accent1">
                  <a:lumMod val="50000"/>
                </a:schemeClr>
              </a:solidFill>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Here is a symbolic link :</a:t>
            </a:r>
          </a:p>
          <a:p>
            <a:pPr marL="349250" indent="966788" algn="just"/>
            <a:r>
              <a:rPr lang="en-US" sz="2000" b="1" dirty="0">
                <a:latin typeface="Times New Roman" panose="02020603050405020304" pitchFamily="18" charset="0"/>
                <a:cs typeface="Times New Roman" panose="02020603050405020304" pitchFamily="18" charset="0"/>
              </a:rPr>
              <a:t># ls -l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7 2012-05-22 20:03 </a:t>
            </a:r>
            <a:r>
              <a:rPr lang="en-US" sz="2000" b="1" dirty="0" err="1">
                <a:latin typeface="Times New Roman" panose="02020603050405020304" pitchFamily="18" charset="0"/>
                <a:cs typeface="Times New Roman" panose="02020603050405020304" pitchFamily="18" charset="0"/>
              </a:rPr>
              <a:t>tmpfile_symlnk</a:t>
            </a:r>
            <a:r>
              <a:rPr lang="en-US" sz="2000" b="1" dirty="0">
                <a:latin typeface="Times New Roman" panose="02020603050405020304" pitchFamily="18" charset="0"/>
                <a:cs typeface="Times New Roman" panose="02020603050405020304" pitchFamily="18" charset="0"/>
              </a:rPr>
              <a:t> -&gt;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349250" indent="966788" algn="just"/>
            <a:endParaRPr lang="en-US" sz="2000" b="1" dirty="0">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So we see that the symbolic link ‘</a:t>
            </a:r>
            <a:r>
              <a:rPr lang="en-US" sz="2000" dirty="0" err="1">
                <a:latin typeface="Times New Roman" panose="02020603050405020304" pitchFamily="18" charset="0"/>
                <a:cs typeface="Times New Roman" panose="02020603050405020304" pitchFamily="18" charset="0"/>
              </a:rPr>
              <a:t>tmpfile_symlink</a:t>
            </a:r>
            <a:r>
              <a:rPr lang="en-US" sz="2000" dirty="0">
                <a:latin typeface="Times New Roman" panose="02020603050405020304" pitchFamily="18" charset="0"/>
                <a:cs typeface="Times New Roman" panose="02020603050405020304" pitchFamily="18" charset="0"/>
              </a:rPr>
              <a:t>’ links to the file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a:t>
            </a:r>
          </a:p>
          <a:p>
            <a:pPr marL="349250" algn="just"/>
            <a:r>
              <a:rPr lang="en-US" sz="2000" dirty="0">
                <a:latin typeface="Times New Roman" panose="02020603050405020304" pitchFamily="18" charset="0"/>
                <a:cs typeface="Times New Roman" panose="02020603050405020304" pitchFamily="18" charset="0"/>
              </a:rPr>
              <a:t>Lets see what happens if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is issued on a symbolic link</a:t>
            </a:r>
            <a:r>
              <a:rPr lang="en-US" sz="2000" dirty="0" smtClean="0">
                <a:latin typeface="Times New Roman" panose="02020603050405020304" pitchFamily="18" charset="0"/>
                <a:cs typeface="Times New Roman" panose="02020603050405020304" pitchFamily="18" charset="0"/>
              </a:rPr>
              <a:t>:</a:t>
            </a:r>
          </a:p>
          <a:p>
            <a:pPr marL="349250" algn="just"/>
            <a:endParaRPr lang="en-US" sz="2000" dirty="0">
              <a:latin typeface="Times New Roman" panose="02020603050405020304" pitchFamily="18" charset="0"/>
              <a:cs typeface="Times New Roman" panose="02020603050405020304" pitchFamily="18" charset="0"/>
            </a:endParaRPr>
          </a:p>
          <a:p>
            <a:pPr marL="349250" indent="966788"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root:friends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7 2012-05-22 20:03 </a:t>
            </a:r>
            <a:r>
              <a:rPr lang="en-US" sz="2000" b="1" dirty="0" err="1">
                <a:latin typeface="Times New Roman" panose="02020603050405020304" pitchFamily="18" charset="0"/>
                <a:cs typeface="Times New Roman" panose="02020603050405020304" pitchFamily="18" charset="0"/>
              </a:rPr>
              <a:t>tmpfile_symlnk</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root friends 0 2012-05-22 20:03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349250" indent="966788" algn="just"/>
            <a:endParaRPr lang="en-US" sz="2000" b="1" dirty="0">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When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was issued on symbolic link to change the owner as well as the group then its the referent of the symbolic link </a:t>
            </a:r>
            <a:r>
              <a:rPr lang="en-US" sz="2000" dirty="0" err="1">
                <a:latin typeface="Times New Roman" panose="02020603050405020304" pitchFamily="18" charset="0"/>
                <a:cs typeface="Times New Roman" panose="02020603050405020304" pitchFamily="18" charset="0"/>
              </a:rPr>
              <a:t>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whose owner and group got changed. This is the default behavior of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Also, there exists a flag ‘–dereference’ for the same.</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061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9" name="Rectangle 8"/>
          <p:cNvSpPr/>
          <p:nvPr/>
        </p:nvSpPr>
        <p:spPr>
          <a:xfrm>
            <a:off x="482034" y="1113286"/>
            <a:ext cx="11508089" cy="3924151"/>
          </a:xfrm>
          <a:prstGeom prst="rect">
            <a:avLst/>
          </a:prstGeom>
        </p:spPr>
        <p:txBody>
          <a:bodyPr wrap="square">
            <a:spAutoFit/>
          </a:bodyPr>
          <a:lstStyle/>
          <a:p>
            <a:pPr marL="3492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5.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to forcefully change the owner/group of symbolic file</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p>
          <a:p>
            <a:pPr marL="349250" algn="just">
              <a:lnSpc>
                <a:spcPct val="150000"/>
              </a:lnSpc>
            </a:pPr>
            <a:endParaRPr lang="en-US" sz="1100" b="1" dirty="0">
              <a:solidFill>
                <a:schemeClr val="accent1">
                  <a:lumMod val="50000"/>
                </a:schemeClr>
              </a:solidFill>
              <a:latin typeface="Times New Roman" panose="02020603050405020304" pitchFamily="18" charset="0"/>
              <a:cs typeface="Times New Roman" panose="02020603050405020304" pitchFamily="18" charset="0"/>
            </a:endParaRPr>
          </a:p>
          <a:p>
            <a:pPr marL="349250" algn="just">
              <a:lnSpc>
                <a:spcPct val="150000"/>
              </a:lnSpc>
            </a:pPr>
            <a:r>
              <a:rPr lang="en-US" sz="2100" dirty="0">
                <a:latin typeface="Times New Roman" panose="02020603050405020304" pitchFamily="18" charset="0"/>
                <a:cs typeface="Times New Roman" panose="02020603050405020304" pitchFamily="18" charset="0"/>
              </a:rPr>
              <a:t>Using flag ‘-h’, you can forcefully change the owner or group of a symbolic link as shown below.</a:t>
            </a:r>
          </a:p>
          <a:p>
            <a:pPr marL="349250" indent="788988" algn="just">
              <a:lnSpc>
                <a:spcPct val="150000"/>
              </a:lnSpc>
            </a:pPr>
            <a:r>
              <a:rPr lang="en-US" sz="2100" b="1" dirty="0">
                <a:latin typeface="Times New Roman" panose="02020603050405020304" pitchFamily="18" charset="0"/>
                <a:cs typeface="Times New Roman" panose="02020603050405020304" pitchFamily="18" charset="0"/>
              </a:rPr>
              <a:t># ls -l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err="1">
                <a:latin typeface="Times New Roman" panose="02020603050405020304" pitchFamily="18" charset="0"/>
                <a:cs typeface="Times New Roman" panose="02020603050405020304" pitchFamily="18" charset="0"/>
              </a:rPr>
              <a:t>lrwxrwxrwx</a:t>
            </a:r>
            <a:r>
              <a:rPr lang="en-US" sz="2100" b="1" dirty="0">
                <a:latin typeface="Times New Roman" panose="02020603050405020304" pitchFamily="18" charset="0"/>
                <a:cs typeface="Times New Roman" panose="02020603050405020304" pitchFamily="18" charset="0"/>
              </a:rPr>
              <a:t> 1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family 7 2012-05-22 20:03 </a:t>
            </a:r>
            <a:r>
              <a:rPr lang="en-US" sz="2100" b="1" dirty="0" err="1">
                <a:latin typeface="Times New Roman" panose="02020603050405020304" pitchFamily="18" charset="0"/>
                <a:cs typeface="Times New Roman" panose="02020603050405020304" pitchFamily="18" charset="0"/>
              </a:rPr>
              <a:t>tmpfile_symlnk</a:t>
            </a:r>
            <a:r>
              <a:rPr lang="en-US" sz="2100" b="1" dirty="0">
                <a:latin typeface="Times New Roman" panose="02020603050405020304" pitchFamily="18" charset="0"/>
                <a:cs typeface="Times New Roman" panose="02020603050405020304" pitchFamily="18" charset="0"/>
              </a:rPr>
              <a:t> -&gt;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-h </a:t>
            </a:r>
            <a:r>
              <a:rPr lang="en-US" sz="2100" b="1" dirty="0" err="1">
                <a:latin typeface="Times New Roman" panose="02020603050405020304" pitchFamily="18" charset="0"/>
                <a:cs typeface="Times New Roman" panose="02020603050405020304" pitchFamily="18" charset="0"/>
              </a:rPr>
              <a:t>root:friends</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err="1">
                <a:latin typeface="Times New Roman" panose="02020603050405020304" pitchFamily="18" charset="0"/>
                <a:cs typeface="Times New Roman" panose="02020603050405020304" pitchFamily="18" charset="0"/>
              </a:rPr>
              <a:t>lrwxrwxrwx</a:t>
            </a:r>
            <a:r>
              <a:rPr lang="en-US" sz="2100" b="1" dirty="0">
                <a:latin typeface="Times New Roman" panose="02020603050405020304" pitchFamily="18" charset="0"/>
                <a:cs typeface="Times New Roman" panose="02020603050405020304" pitchFamily="18" charset="0"/>
              </a:rPr>
              <a:t> 1 root friends 7 2012-05-22 20:03 </a:t>
            </a:r>
            <a:r>
              <a:rPr lang="en-US" sz="2100" b="1" dirty="0" err="1">
                <a:latin typeface="Times New Roman" panose="02020603050405020304" pitchFamily="18" charset="0"/>
                <a:cs typeface="Times New Roman" panose="02020603050405020304" pitchFamily="18" charset="0"/>
              </a:rPr>
              <a:t>tmpfile_symlnk</a:t>
            </a:r>
            <a:r>
              <a:rPr lang="en-US" sz="2100" b="1" dirty="0">
                <a:latin typeface="Times New Roman" panose="02020603050405020304" pitchFamily="18" charset="0"/>
                <a:cs typeface="Times New Roman" panose="02020603050405020304" pitchFamily="18" charset="0"/>
              </a:rPr>
              <a:t> -&gt;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759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sp>
        <p:nvSpPr>
          <p:cNvPr id="9" name="Rectangle 8"/>
          <p:cNvSpPr/>
          <p:nvPr/>
        </p:nvSpPr>
        <p:spPr>
          <a:xfrm>
            <a:off x="484932" y="1095410"/>
            <a:ext cx="10841346" cy="5493812"/>
          </a:xfrm>
          <a:prstGeom prst="rect">
            <a:avLst/>
          </a:prstGeom>
        </p:spPr>
        <p:txBody>
          <a:bodyPr wrap="square">
            <a:spAutoFit/>
          </a:bodyPr>
          <a:lstStyle/>
          <a:p>
            <a:pPr marL="3492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6. Change owner only if a file is owned by a particular user</a:t>
            </a:r>
          </a:p>
          <a:p>
            <a:pPr marL="349250" algn="just">
              <a:lnSpc>
                <a:spcPct val="150000"/>
              </a:lnSpc>
            </a:pPr>
            <a:r>
              <a:rPr lang="en-US" sz="2100" dirty="0">
                <a:latin typeface="Times New Roman" panose="02020603050405020304" pitchFamily="18" charset="0"/>
                <a:cs typeface="Times New Roman" panose="02020603050405020304" pitchFamily="18" charset="0"/>
              </a:rPr>
              <a:t>Using </a:t>
            </a:r>
            <a:r>
              <a:rPr lang="en-US" sz="2100" dirty="0" err="1">
                <a:latin typeface="Times New Roman" panose="02020603050405020304" pitchFamily="18" charset="0"/>
                <a:cs typeface="Times New Roman" panose="02020603050405020304" pitchFamily="18" charset="0"/>
              </a:rPr>
              <a:t>chown</a:t>
            </a:r>
            <a:r>
              <a:rPr lang="en-US" sz="2100" dirty="0">
                <a:latin typeface="Times New Roman" panose="02020603050405020304" pitchFamily="18" charset="0"/>
                <a:cs typeface="Times New Roman" panose="02020603050405020304" pitchFamily="18" charset="0"/>
              </a:rPr>
              <a:t> “–from” flag, you can change the owner of a file, only if that file is already owned by a particular owner.</a:t>
            </a: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 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root friends 0 2012-05-22 20:03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--from=guest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root friends 0 2012-05-22 20:03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--from=root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friends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556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9" name="Rectangle 8"/>
          <p:cNvSpPr/>
          <p:nvPr/>
        </p:nvSpPr>
        <p:spPr>
          <a:xfrm>
            <a:off x="484931" y="1102628"/>
            <a:ext cx="11259493" cy="5055230"/>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6.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(Continued) Change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owner only if a file is owned by a particular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user</a:t>
            </a:r>
          </a:p>
          <a:p>
            <a:pPr marL="284162" indent="-171450" algn="just">
              <a:lnSpc>
                <a:spcPct val="150000"/>
              </a:lnSpc>
              <a:buClr>
                <a:schemeClr val="accent1">
                  <a:lumMod val="50000"/>
                </a:schemeClr>
              </a:buClr>
              <a:buFont typeface="Wingdings" panose="05000000000000000000" pitchFamily="2" charset="2"/>
              <a:buChar char="Ø"/>
            </a:pPr>
            <a:endParaRPr lang="en-US" sz="1100" b="1" i="1" dirty="0">
              <a:latin typeface="Times New Roman" panose="02020603050405020304" pitchFamily="18" charset="0"/>
              <a:cs typeface="Times New Roman" panose="02020603050405020304" pitchFamily="18" charset="0"/>
            </a:endParaRP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example above, we verified that the original owner/group of the file ‘</a:t>
            </a:r>
            <a:r>
              <a:rPr lang="en-US" sz="2000" b="1"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was root/friends.</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Next </a:t>
            </a:r>
            <a:r>
              <a:rPr lang="en-US" sz="2000" dirty="0">
                <a:latin typeface="Times New Roman" panose="02020603050405020304" pitchFamily="18" charset="0"/>
                <a:cs typeface="Times New Roman" panose="02020603050405020304" pitchFamily="18" charset="0"/>
              </a:rPr>
              <a:t>we used the ‘–from’ flag to change the owner to ‘</a:t>
            </a:r>
            <a:r>
              <a:rPr lang="en-US" sz="2000" b="1"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but only if the existing owner is ‘guest’.</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Now</a:t>
            </a:r>
            <a:r>
              <a:rPr lang="en-US" sz="2000" dirty="0">
                <a:latin typeface="Times New Roman" panose="02020603050405020304" pitchFamily="18" charset="0"/>
                <a:cs typeface="Times New Roman" panose="02020603050405020304" pitchFamily="18" charset="0"/>
              </a:rPr>
              <a:t>, as the existing owner was not ‘guest’. So, the command failed to change the owner of the file.</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Next </a:t>
            </a:r>
            <a:r>
              <a:rPr lang="en-US" sz="2000" dirty="0">
                <a:latin typeface="Times New Roman" panose="02020603050405020304" pitchFamily="18" charset="0"/>
                <a:cs typeface="Times New Roman" panose="02020603050405020304" pitchFamily="18" charset="0"/>
              </a:rPr>
              <a:t>we tried to change the owner if the existing owner is ‘root’ (which was true) and this time command was successful and the owner was changed to ‘</a:t>
            </a:r>
            <a:r>
              <a:rPr lang="en-US" sz="2000" b="1"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a:t>
            </a:r>
          </a:p>
          <a:p>
            <a:pPr marL="85566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On a related note, if you want to change the permission of a file, you should use </a:t>
            </a:r>
            <a:r>
              <a:rPr lang="en-US" sz="2000" b="1" dirty="0" err="1">
                <a:latin typeface="Times New Roman" panose="02020603050405020304" pitchFamily="18" charset="0"/>
                <a:cs typeface="Times New Roman" panose="02020603050405020304" pitchFamily="18" charset="0"/>
              </a:rPr>
              <a:t>chmod</a:t>
            </a:r>
            <a:r>
              <a:rPr lang="en-US" sz="2000" dirty="0">
                <a:latin typeface="Times New Roman" panose="02020603050405020304" pitchFamily="18" charset="0"/>
                <a:cs typeface="Times New Roman" panose="02020603050405020304" pitchFamily="18" charset="0"/>
              </a:rPr>
              <a:t> command.</a:t>
            </a:r>
          </a:p>
          <a:p>
            <a:pPr marL="85566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you are a beginner, you should start by reading the basics of file permissions.</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168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9" name="Rectangle 8"/>
          <p:cNvSpPr/>
          <p:nvPr/>
        </p:nvSpPr>
        <p:spPr>
          <a:xfrm>
            <a:off x="483327" y="1099734"/>
            <a:ext cx="11508089" cy="5493812"/>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7. Change group only if a file already belongs to a certain group</a:t>
            </a:r>
          </a:p>
          <a:p>
            <a:pPr marL="455612"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Here also the flag ‘–from’ is used but in the following way:</a:t>
            </a: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ls -l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a:t>
            </a:r>
            <a:r>
              <a:rPr lang="en-US" sz="2100" b="1" dirty="0" err="1" smtClean="0">
                <a:latin typeface="Times New Roman" panose="02020603050405020304" pitchFamily="18" charset="0"/>
                <a:cs typeface="Times New Roman" panose="02020603050405020304" pitchFamily="18" charset="0"/>
              </a:rPr>
              <a:t>rw</a:t>
            </a:r>
            <a:r>
              <a:rPr lang="en-US" sz="2100" b="1" dirty="0" smtClean="0">
                <a:latin typeface="Times New Roman" panose="02020603050405020304" pitchFamily="18" charset="0"/>
                <a:cs typeface="Times New Roman" panose="02020603050405020304" pitchFamily="18" charset="0"/>
              </a:rPr>
              <a:t>-r--r-- 1 </a:t>
            </a:r>
            <a:r>
              <a:rPr lang="en-US" sz="2100" b="1" dirty="0" err="1" smtClean="0">
                <a:latin typeface="Times New Roman" panose="02020603050405020304" pitchFamily="18" charset="0"/>
                <a:cs typeface="Times New Roman" panose="02020603050405020304" pitchFamily="18" charset="0"/>
              </a:rPr>
              <a:t>himanshu</a:t>
            </a:r>
            <a:r>
              <a:rPr lang="en-US" sz="2100" b="1" dirty="0" smtClean="0">
                <a:latin typeface="Times New Roman" panose="02020603050405020304" pitchFamily="18" charset="0"/>
                <a:cs typeface="Times New Roman" panose="02020603050405020304" pitchFamily="18" charset="0"/>
              </a:rPr>
              <a:t> friends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chown</a:t>
            </a:r>
            <a:r>
              <a:rPr lang="en-US" sz="2100" b="1" dirty="0" smtClean="0">
                <a:latin typeface="Times New Roman" panose="02020603050405020304" pitchFamily="18" charset="0"/>
                <a:cs typeface="Times New Roman" panose="02020603050405020304" pitchFamily="18" charset="0"/>
              </a:rPr>
              <a:t> --from=:friends :family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ls -l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a:t>
            </a:r>
            <a:r>
              <a:rPr lang="en-US" sz="2100" b="1" dirty="0" err="1" smtClean="0">
                <a:latin typeface="Times New Roman" panose="02020603050405020304" pitchFamily="18" charset="0"/>
                <a:cs typeface="Times New Roman" panose="02020603050405020304" pitchFamily="18" charset="0"/>
              </a:rPr>
              <a:t>rw</a:t>
            </a:r>
            <a:r>
              <a:rPr lang="en-US" sz="2100" b="1" dirty="0" smtClean="0">
                <a:latin typeface="Times New Roman" panose="02020603050405020304" pitchFamily="18" charset="0"/>
                <a:cs typeface="Times New Roman" panose="02020603050405020304" pitchFamily="18" charset="0"/>
              </a:rPr>
              <a:t>-r--r-- 1 </a:t>
            </a:r>
            <a:r>
              <a:rPr lang="en-US" sz="2100" b="1" dirty="0" err="1" smtClean="0">
                <a:latin typeface="Times New Roman" panose="02020603050405020304" pitchFamily="18" charset="0"/>
                <a:cs typeface="Times New Roman" panose="02020603050405020304" pitchFamily="18" charset="0"/>
              </a:rPr>
              <a:t>himanshu</a:t>
            </a:r>
            <a:r>
              <a:rPr lang="en-US" sz="2100" b="1" dirty="0" smtClean="0">
                <a:latin typeface="Times New Roman" panose="02020603050405020304" pitchFamily="18" charset="0"/>
                <a:cs typeface="Times New Roman" panose="02020603050405020304" pitchFamily="18" charset="0"/>
              </a:rPr>
              <a:t> family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465138" indent="-354013"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Since the file ‘</a:t>
            </a:r>
            <a:r>
              <a:rPr lang="en-US" sz="2100" dirty="0" err="1" smtClean="0">
                <a:latin typeface="Times New Roman" panose="02020603050405020304" pitchFamily="18" charset="0"/>
                <a:cs typeface="Times New Roman" panose="02020603050405020304" pitchFamily="18" charset="0"/>
              </a:rPr>
              <a:t>tmpfile</a:t>
            </a:r>
            <a:r>
              <a:rPr lang="en-US" sz="2100" dirty="0" smtClean="0">
                <a:latin typeface="Times New Roman" panose="02020603050405020304" pitchFamily="18" charset="0"/>
                <a:cs typeface="Times New Roman" panose="02020603050405020304" pitchFamily="18" charset="0"/>
              </a:rPr>
              <a:t>’ actually belonged to group ‘friends’ so the condition was correct and the command was successful.</a:t>
            </a:r>
          </a:p>
          <a:p>
            <a:pPr marL="465138" indent="-354013"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So we see that by using the flag ‘–from=:&lt;conditional-group-name&gt;’ we can change the group under a particular condition.</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64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9" name="Rectangle 8"/>
          <p:cNvSpPr/>
          <p:nvPr/>
        </p:nvSpPr>
        <p:spPr>
          <a:xfrm>
            <a:off x="494097" y="1096526"/>
            <a:ext cx="11895164" cy="5493812"/>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8. Copy the owner/group settings from one file to another</a:t>
            </a:r>
          </a:p>
          <a:p>
            <a:pPr marL="45561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is possible by using the ‘–reference’ flag.</a:t>
            </a: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file</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8968 2012-04-09 07:10 file</a:t>
            </a: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root friends 0 2012-05-22 20:03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--reference=file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0 2012-05-22 20:03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282575" indent="-171450" algn="just">
              <a:buClr>
                <a:schemeClr val="accent1">
                  <a:lumMod val="50000"/>
                </a:schemeClr>
              </a:buClr>
              <a:buFont typeface="Wingdings" panose="05000000000000000000" pitchFamily="2" charset="2"/>
              <a:buChar char="Ø"/>
            </a:pPr>
            <a:endParaRPr lang="en-US" sz="1100" b="1" dirty="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above example, we first checked the owner/group of the reference-file ‘file’ and then checked the owner/group of the target-file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Both were different.  </a:t>
            </a:r>
            <a:endParaRPr lang="en-US" sz="20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Then </a:t>
            </a:r>
            <a:r>
              <a:rPr lang="en-US" sz="2000" dirty="0">
                <a:latin typeface="Times New Roman" panose="02020603050405020304" pitchFamily="18" charset="0"/>
                <a:cs typeface="Times New Roman" panose="02020603050405020304" pitchFamily="18" charset="0"/>
              </a:rPr>
              <a:t>we used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with the ‘–reference’ option to apply the owner/group settings from the reference file to the target file. </a:t>
            </a:r>
            <a:endParaRPr lang="en-US" sz="20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command was successful and the owner/group settings of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were made similar to the ‘file’.</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5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8" name="Rectangle 7"/>
          <p:cNvSpPr/>
          <p:nvPr/>
        </p:nvSpPr>
        <p:spPr>
          <a:xfrm>
            <a:off x="481724"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a:t>
            </a:r>
            <a:r>
              <a:rPr lang="en-US" sz="2400" b="1" spc="-20" dirty="0">
                <a:latin typeface="Helvetica" panose="020B0604020202020204" pitchFamily="2" charset="0"/>
                <a:cs typeface="Arial" panose="020B0604020202020204" pitchFamily="34" charset="0"/>
              </a:rPr>
              <a:t>local user </a:t>
            </a:r>
            <a:r>
              <a:rPr lang="en-US" sz="2400" b="1" spc="-20" dirty="0" smtClean="0">
                <a:latin typeface="Helvetica" panose="020B0604020202020204" pitchFamily="2" charset="0"/>
                <a:cs typeface="Arial" panose="020B0604020202020204" pitchFamily="34" charset="0"/>
              </a:rPr>
              <a:t>account </a:t>
            </a:r>
            <a:endParaRPr lang="en-US" sz="2400" b="1" i="1" spc="-20" dirty="0">
              <a:latin typeface="Helvetica" panose="020B0604020202020204" pitchFamily="2" charset="0"/>
              <a:cs typeface="Arial" panose="020B0604020202020204" pitchFamily="34" charset="0"/>
            </a:endParaRPr>
          </a:p>
        </p:txBody>
      </p:sp>
      <p:pic>
        <p:nvPicPr>
          <p:cNvPr id="6" name="Image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t="3464" b="4502"/>
          <a:stretch>
            <a:fillRect/>
          </a:stretch>
        </p:blipFill>
        <p:spPr bwMode="auto">
          <a:xfrm>
            <a:off x="1021080" y="1179086"/>
            <a:ext cx="10415902" cy="5526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728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9" name="Rectangle 8"/>
          <p:cNvSpPr/>
          <p:nvPr/>
        </p:nvSpPr>
        <p:spPr>
          <a:xfrm>
            <a:off x="494097" y="910438"/>
            <a:ext cx="10985777" cy="5909310"/>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9. Change the owner/group of the files by traveling the directories recursively</a:t>
            </a:r>
          </a:p>
          <a:p>
            <a:pPr marL="855662" indent="-342900" algn="just">
              <a:buClr>
                <a:schemeClr val="accent1">
                  <a:lumMod val="50000"/>
                </a:schemeClr>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This is made possible by the ‘-R’ option.</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 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chown</a:t>
            </a:r>
            <a:r>
              <a:rPr lang="en-US" sz="1900" b="1" dirty="0">
                <a:latin typeface="Times New Roman" panose="02020603050405020304" pitchFamily="18" charset="0"/>
                <a:cs typeface="Times New Roman" panose="02020603050405020304" pitchFamily="18" charset="0"/>
              </a:rPr>
              <a:t> -R </a:t>
            </a:r>
            <a:r>
              <a:rPr lang="en-US" sz="1900" b="1" dirty="0" err="1">
                <a:latin typeface="Times New Roman" panose="02020603050405020304" pitchFamily="18" charset="0"/>
                <a:cs typeface="Times New Roman" panose="02020603050405020304" pitchFamily="18" charset="0"/>
              </a:rPr>
              <a:t>himanshu:family</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So we see that after checking the owner/group of all the files in the directory ‘</a:t>
            </a:r>
            <a:r>
              <a:rPr lang="en-US" sz="1900" dirty="0" err="1">
                <a:latin typeface="Times New Roman" panose="02020603050405020304" pitchFamily="18" charset="0"/>
                <a:cs typeface="Times New Roman" panose="02020603050405020304" pitchFamily="18" charset="0"/>
              </a:rPr>
              <a:t>linux</a:t>
            </a:r>
            <a:r>
              <a:rPr lang="en-US" sz="1900" dirty="0">
                <a:latin typeface="Times New Roman" panose="02020603050405020304" pitchFamily="18" charset="0"/>
                <a:cs typeface="Times New Roman" panose="02020603050405020304" pitchFamily="18" charset="0"/>
              </a:rPr>
              <a:t>’ and its two sub-directories ‘</a:t>
            </a:r>
            <a:r>
              <a:rPr lang="en-US" sz="1900" dirty="0" err="1">
                <a:latin typeface="Times New Roman" panose="02020603050405020304" pitchFamily="18" charset="0"/>
                <a:cs typeface="Times New Roman" panose="02020603050405020304" pitchFamily="18" charset="0"/>
              </a:rPr>
              <a:t>ubuntu</a:t>
            </a:r>
            <a:r>
              <a:rPr lang="en-US" sz="1900" dirty="0">
                <a:latin typeface="Times New Roman" panose="02020603050405020304" pitchFamily="18" charset="0"/>
                <a:cs typeface="Times New Roman" panose="02020603050405020304" pitchFamily="18" charset="0"/>
              </a:rPr>
              <a:t>’ and ‘</a:t>
            </a:r>
            <a:r>
              <a:rPr lang="en-US" sz="1900" dirty="0" err="1">
                <a:latin typeface="Times New Roman" panose="02020603050405020304" pitchFamily="18" charset="0"/>
                <a:cs typeface="Times New Roman" panose="02020603050405020304" pitchFamily="18" charset="0"/>
              </a:rPr>
              <a:t>redhat</a:t>
            </a:r>
            <a:r>
              <a:rPr lang="en-US" sz="1900" dirty="0">
                <a:latin typeface="Times New Roman" panose="02020603050405020304" pitchFamily="18" charset="0"/>
                <a:cs typeface="Times New Roman" panose="02020603050405020304" pitchFamily="18" charset="0"/>
              </a:rPr>
              <a:t>’.  </a:t>
            </a:r>
            <a:endParaRPr lang="en-US" sz="1900" dirty="0" smtClean="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We </a:t>
            </a:r>
            <a:r>
              <a:rPr lang="en-US" sz="1900" dirty="0">
                <a:latin typeface="Times New Roman" panose="02020603050405020304" pitchFamily="18" charset="0"/>
                <a:cs typeface="Times New Roman" panose="02020603050405020304" pitchFamily="18" charset="0"/>
              </a:rPr>
              <a:t>issued the </a:t>
            </a:r>
            <a:r>
              <a:rPr lang="en-US" sz="1900" dirty="0" err="1">
                <a:latin typeface="Times New Roman" panose="02020603050405020304" pitchFamily="18" charset="0"/>
                <a:cs typeface="Times New Roman" panose="02020603050405020304" pitchFamily="18" charset="0"/>
              </a:rPr>
              <a:t>chown</a:t>
            </a:r>
            <a:r>
              <a:rPr lang="en-US" sz="1900" dirty="0">
                <a:latin typeface="Times New Roman" panose="02020603050405020304" pitchFamily="18" charset="0"/>
                <a:cs typeface="Times New Roman" panose="02020603050405020304" pitchFamily="18" charset="0"/>
              </a:rPr>
              <a:t> command with the ‘-R’ option to change both the owner and group. </a:t>
            </a:r>
            <a:endParaRPr lang="en-US" sz="1900" dirty="0" smtClean="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command was successful and owner/group of all the files was changed successfully.</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8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31</a:t>
            </a:fld>
            <a:endParaRPr lang="en-IN" dirty="0"/>
          </a:p>
        </p:txBody>
      </p:sp>
      <p:sp>
        <p:nvSpPr>
          <p:cNvPr id="9" name="Rectangle 8"/>
          <p:cNvSpPr/>
          <p:nvPr/>
        </p:nvSpPr>
        <p:spPr>
          <a:xfrm>
            <a:off x="280737" y="925678"/>
            <a:ext cx="11432169" cy="5816977"/>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10.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on a symbolic link directory</a:t>
            </a:r>
          </a:p>
          <a:p>
            <a:pPr marL="855663"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Lets see what happens if we issue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to recursively change the owner/group of files in a directory that is a symbolic link to some other directory</a:t>
            </a:r>
            <a:r>
              <a:rPr lang="en-US" sz="2000" dirty="0" smtClean="0">
                <a:latin typeface="Times New Roman" panose="02020603050405020304" pitchFamily="18" charset="0"/>
                <a:cs typeface="Times New Roman" panose="02020603050405020304" pitchFamily="18" charset="0"/>
              </a:rPr>
              <a:t>.</a:t>
            </a:r>
          </a:p>
          <a:p>
            <a:pPr marL="855663" indent="-342900" algn="just">
              <a:buClr>
                <a:schemeClr val="accent1">
                  <a:lumMod val="50000"/>
                </a:schemeClr>
              </a:buClr>
              <a:buFont typeface="Wingdings" panose="05000000000000000000" pitchFamily="2" charset="2"/>
              <a:buChar char="Ø"/>
            </a:pPr>
            <a:endParaRPr lang="en-US" sz="1200" dirty="0">
              <a:latin typeface="Times New Roman" panose="02020603050405020304" pitchFamily="18" charset="0"/>
              <a:cs typeface="Times New Roman" panose="02020603050405020304" pitchFamily="18" charset="0"/>
            </a:endParaRPr>
          </a:p>
          <a:p>
            <a:pPr marL="855663"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Here is a symbolic link directory ‘</a:t>
            </a:r>
            <a:r>
              <a:rPr lang="en-US" sz="2000" dirty="0" err="1">
                <a:latin typeface="Times New Roman" panose="02020603050405020304" pitchFamily="18" charset="0"/>
                <a:cs typeface="Times New Roman" panose="02020603050405020304" pitchFamily="18" charset="0"/>
              </a:rPr>
              <a:t>linux_symlnk</a:t>
            </a:r>
            <a:r>
              <a:rPr lang="en-US" sz="2000" dirty="0">
                <a:latin typeface="Times New Roman" panose="02020603050405020304" pitchFamily="18" charset="0"/>
                <a:cs typeface="Times New Roman" panose="02020603050405020304" pitchFamily="18" charset="0"/>
              </a:rPr>
              <a:t>’ that links to the directory ‘</a:t>
            </a:r>
            <a:r>
              <a:rPr lang="en-US" sz="2000" dirty="0" err="1">
                <a:latin typeface="Times New Roman" panose="02020603050405020304" pitchFamily="18" charset="0"/>
                <a:cs typeface="Times New Roman" panose="02020603050405020304" pitchFamily="18" charset="0"/>
              </a:rPr>
              <a:t>linux</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 ls -l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6 2012-05-22 22:02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Now, lets change the owner (from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to root) of this symbolic link directory recursively :</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 </a:t>
            </a:r>
            <a:r>
              <a:rPr lang="en-US" sz="2000" b="1" dirty="0" err="1">
                <a:latin typeface="Times New Roman" panose="02020603050405020304" pitchFamily="18" charset="0"/>
                <a:cs typeface="Times New Roman" panose="02020603050405020304" pitchFamily="18" charset="0"/>
              </a:rPr>
              <a:t>root:friends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0 2012-05-22 21:52 </a:t>
            </a:r>
            <a:r>
              <a:rPr lang="en-US" sz="2000" b="1" dirty="0" err="1">
                <a:latin typeface="Times New Roman" panose="02020603050405020304" pitchFamily="18" charset="0"/>
                <a:cs typeface="Times New Roman" panose="02020603050405020304" pitchFamily="18" charset="0"/>
              </a:rPr>
              <a:t>linuxKernel</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4096 2012-05-22 21:52 </a:t>
            </a:r>
            <a:r>
              <a:rPr lang="en-US" sz="2000" b="1" dirty="0" err="1">
                <a:latin typeface="Times New Roman" panose="02020603050405020304" pitchFamily="18" charset="0"/>
                <a:cs typeface="Times New Roman" panose="02020603050405020304" pitchFamily="18" charset="0"/>
              </a:rPr>
              <a:t>redhat</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4096 2012-05-22 21:52 </a:t>
            </a:r>
            <a:r>
              <a:rPr lang="en-US" sz="2000" b="1" dirty="0" smtClean="0">
                <a:latin typeface="Times New Roman" panose="02020603050405020304" pitchFamily="18" charset="0"/>
                <a:cs typeface="Times New Roman" panose="02020603050405020304" pitchFamily="18" charset="0"/>
              </a:rPr>
              <a:t>Ubuntu</a:t>
            </a:r>
          </a:p>
          <a:p>
            <a:pPr marL="454025" indent="-342900" algn="just">
              <a:buClr>
                <a:schemeClr val="accent1">
                  <a:lumMod val="50000"/>
                </a:schemeClr>
              </a:buClr>
              <a:buFont typeface="Wingdings" panose="05000000000000000000" pitchFamily="2" charset="2"/>
              <a:buChar char="Ø"/>
            </a:pPr>
            <a:endParaRPr lang="en-US" sz="1200" b="1" dirty="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a:t>
            </a:r>
            <a:r>
              <a:rPr lang="en-US" sz="2000" dirty="0" smtClean="0">
                <a:latin typeface="Times New Roman" panose="02020603050405020304" pitchFamily="18" charset="0"/>
                <a:cs typeface="Times New Roman" panose="02020603050405020304" pitchFamily="18" charset="0"/>
              </a:rPr>
              <a:t>output </a:t>
            </a:r>
            <a:r>
              <a:rPr lang="en-US" sz="2000" dirty="0">
                <a:latin typeface="Times New Roman" panose="02020603050405020304" pitchFamily="18" charset="0"/>
                <a:cs typeface="Times New Roman" panose="02020603050405020304" pitchFamily="18" charset="0"/>
              </a:rPr>
              <a:t>above we see that the owner of the files and directories was not changed.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because by default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cannot traverse a symbolic link. </a:t>
            </a:r>
            <a:endParaRPr lang="en-US" sz="2000" dirty="0" smtClean="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endParaRPr lang="en-US" sz="1200" dirty="0" smtClean="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the default behavior but there is also a flag ‘-P’ for this.</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77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32</a:t>
            </a:fld>
            <a:endParaRPr lang="en-IN" dirty="0"/>
          </a:p>
        </p:txBody>
      </p:sp>
      <p:sp>
        <p:nvSpPr>
          <p:cNvPr id="9" name="Rectangle 8"/>
          <p:cNvSpPr/>
          <p:nvPr/>
        </p:nvSpPr>
        <p:spPr>
          <a:xfrm>
            <a:off x="494900" y="1067290"/>
            <a:ext cx="10985777" cy="5216813"/>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11.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to forcefully change the owner/group of a symbolic link directory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recursively</a:t>
            </a:r>
          </a:p>
          <a:p>
            <a:pPr marL="112712" algn="just">
              <a:lnSpc>
                <a:spcPct val="150000"/>
              </a:lnSpc>
            </a:pPr>
            <a:endParaRPr lang="en-US" sz="1200" b="1" dirty="0">
              <a:solidFill>
                <a:schemeClr val="accent1">
                  <a:lumMod val="50000"/>
                </a:schemeClr>
              </a:solidFill>
              <a:latin typeface="Times New Roman" panose="02020603050405020304" pitchFamily="18" charset="0"/>
              <a:cs typeface="Times New Roman" panose="02020603050405020304" pitchFamily="18" charset="0"/>
            </a:endParaRPr>
          </a:p>
          <a:p>
            <a:pPr marL="796925"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can be achieved by using the flag -H</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 -H </a:t>
            </a:r>
            <a:r>
              <a:rPr lang="en-US" sz="2000" b="1" dirty="0" err="1">
                <a:latin typeface="Times New Roman" panose="02020603050405020304" pitchFamily="18" charset="0"/>
                <a:cs typeface="Times New Roman" panose="02020603050405020304" pitchFamily="18" charset="0"/>
              </a:rPr>
              <a:t>guest:family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total 8</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guest family    0 2012-05-22 21:52 </a:t>
            </a:r>
            <a:r>
              <a:rPr lang="en-US" sz="2000" b="1" dirty="0" err="1">
                <a:latin typeface="Times New Roman" panose="02020603050405020304" pitchFamily="18" charset="0"/>
                <a:cs typeface="Times New Roman" panose="02020603050405020304" pitchFamily="18" charset="0"/>
              </a:rPr>
              <a:t>linuxKernel</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guest family 4096 2012-05-22 21:52 </a:t>
            </a:r>
            <a:r>
              <a:rPr lang="en-US" sz="2000" b="1" dirty="0" err="1">
                <a:latin typeface="Times New Roman" panose="02020603050405020304" pitchFamily="18" charset="0"/>
                <a:cs typeface="Times New Roman" panose="02020603050405020304" pitchFamily="18" charset="0"/>
              </a:rPr>
              <a:t>redhat</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guest family 4096 2012-05-22 21:52 </a:t>
            </a:r>
            <a:r>
              <a:rPr lang="en-US" sz="2000" b="1" dirty="0" smtClean="0">
                <a:latin typeface="Times New Roman" panose="02020603050405020304" pitchFamily="18" charset="0"/>
                <a:cs typeface="Times New Roman" panose="02020603050405020304" pitchFamily="18" charset="0"/>
              </a:rPr>
              <a:t>Ubuntu</a:t>
            </a:r>
          </a:p>
          <a:p>
            <a:pPr marL="796925"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So </a:t>
            </a:r>
            <a:r>
              <a:rPr lang="en-US" sz="2000" dirty="0">
                <a:latin typeface="Times New Roman" panose="02020603050405020304" pitchFamily="18" charset="0"/>
                <a:cs typeface="Times New Roman" panose="02020603050405020304" pitchFamily="18" charset="0"/>
              </a:rPr>
              <a:t>we see that by using the -H flag, the owner/group of all the files/folder were changed.</a:t>
            </a:r>
          </a:p>
        </p:txBody>
      </p:sp>
      <p:sp>
        <p:nvSpPr>
          <p:cNvPr id="7" name="Rectangle 6"/>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535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33</a:t>
            </a:fld>
            <a:endParaRPr lang="en-IN" dirty="0"/>
          </a:p>
        </p:txBody>
      </p:sp>
      <p:sp>
        <p:nvSpPr>
          <p:cNvPr id="9" name="Rectangle 8"/>
          <p:cNvSpPr/>
          <p:nvPr/>
        </p:nvSpPr>
        <p:spPr>
          <a:xfrm>
            <a:off x="494900" y="1096495"/>
            <a:ext cx="10817278" cy="4616648"/>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12. List all the changes made by the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a:t>
            </a:r>
          </a:p>
          <a:p>
            <a:pPr marL="112712" algn="just">
              <a:lnSpc>
                <a:spcPct val="150000"/>
              </a:lnSpc>
              <a:buClr>
                <a:schemeClr val="accent1">
                  <a:lumMod val="50000"/>
                </a:schemeClr>
              </a:buClr>
            </a:pPr>
            <a:r>
              <a:rPr lang="en-US" sz="1200" b="1" i="1" dirty="0">
                <a:latin typeface="Times New Roman" panose="02020603050405020304" pitchFamily="18" charset="0"/>
                <a:cs typeface="Times New Roman" panose="02020603050405020304" pitchFamily="18" charset="0"/>
              </a:rPr>
              <a:t>	</a:t>
            </a:r>
            <a:endParaRPr lang="en-US" sz="1100" b="1" i="1" dirty="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Use the verbose option -v, which will display whether the ownership of the file was changed or retained as shown below</a:t>
            </a:r>
            <a:r>
              <a:rPr lang="en-US" sz="2000" dirty="0" smtClean="0">
                <a:latin typeface="Times New Roman" panose="02020603050405020304" pitchFamily="18" charset="0"/>
                <a:cs typeface="Times New Roman" panose="02020603050405020304" pitchFamily="18" charset="0"/>
              </a:rPr>
              <a:t>.</a:t>
            </a:r>
          </a:p>
          <a:p>
            <a:pPr marL="801688" indent="-336550"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-v -R </a:t>
            </a:r>
            <a:r>
              <a:rPr lang="en-US" sz="2000" b="1" dirty="0" err="1">
                <a:latin typeface="Times New Roman" panose="02020603050405020304" pitchFamily="18" charset="0"/>
                <a:cs typeface="Times New Roman" panose="02020603050405020304" pitchFamily="18" charset="0"/>
              </a:rPr>
              <a:t>guest:friends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a:t>
            </a:r>
            <a:r>
              <a:rPr lang="en-US" sz="2000" b="1" dirty="0">
                <a:latin typeface="Times New Roman" panose="02020603050405020304" pitchFamily="18" charset="0"/>
                <a:cs typeface="Times New Roman" panose="02020603050405020304" pitchFamily="18" charset="0"/>
              </a:rPr>
              <a:t>/rh7'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a:t>
            </a:r>
            <a:r>
              <a:rPr lang="en-US" sz="2000" b="1" dirty="0">
                <a:latin typeface="Times New Roman" panose="02020603050405020304" pitchFamily="18" charset="0"/>
                <a:cs typeface="Times New Roman" panose="02020603050405020304" pitchFamily="18" charset="0"/>
              </a:rPr>
              <a:t>' retained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redhat_sym</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ubuntu_sym</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linuxKernel</a:t>
            </a:r>
            <a:r>
              <a:rPr lang="en-US" sz="2000" b="1" dirty="0">
                <a:latin typeface="Times New Roman" panose="02020603050405020304" pitchFamily="18" charset="0"/>
                <a:cs typeface="Times New Roman" panose="02020603050405020304" pitchFamily="18" charset="0"/>
              </a:rPr>
              <a:t>'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a:t>
            </a:r>
            <a:r>
              <a:rPr lang="en-US" sz="2000" b="1" dirty="0">
                <a:latin typeface="Times New Roman" panose="02020603050405020304" pitchFamily="18" charset="0"/>
                <a:cs typeface="Times New Roman" panose="02020603050405020304" pitchFamily="18" charset="0"/>
              </a:rPr>
              <a:t>/ub10'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98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34</a:t>
            </a:fld>
            <a:endParaRPr lang="en-IN" dirty="0"/>
          </a:p>
        </p:txBody>
      </p:sp>
      <p:sp>
        <p:nvSpPr>
          <p:cNvPr id="8" name="Rectangle 7"/>
          <p:cNvSpPr/>
          <p:nvPr/>
        </p:nvSpPr>
        <p:spPr>
          <a:xfrm>
            <a:off x="50017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Changing the Group Ownership of a File Using </a:t>
            </a:r>
            <a:r>
              <a:rPr lang="en-US" sz="2400" b="1" spc="-20" dirty="0" err="1">
                <a:latin typeface="Helvetica" panose="020B0604020202020204" pitchFamily="2" charset="0"/>
                <a:cs typeface="Arial" panose="020B0604020202020204" pitchFamily="34" charset="0"/>
              </a:rPr>
              <a:t>chgrp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792480" y="1176312"/>
            <a:ext cx="10260673" cy="4339650"/>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users on the system belong to at least one group. You can find out which groups you belong to using the following command:</a:t>
            </a:r>
          </a:p>
          <a:p>
            <a:pPr indent="1784350">
              <a:lnSpc>
                <a:spcPct val="150000"/>
              </a:lnSpc>
            </a:pPr>
            <a:r>
              <a:rPr lang="en-US" sz="2000" b="1" dirty="0" smtClean="0">
                <a:latin typeface="Times New Roman" panose="02020603050405020304" pitchFamily="18" charset="0"/>
                <a:cs typeface="Times New Roman" panose="02020603050405020304" pitchFamily="18" charset="0"/>
              </a:rPr>
              <a:t>groups username</a:t>
            </a:r>
          </a:p>
          <a:p>
            <a:pPr>
              <a:lnSpc>
                <a:spcPct val="150000"/>
              </a:lnSpc>
            </a:pPr>
            <a:endParaRPr lang="en-US" sz="12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then change the group ownership of a specific file using the </a:t>
            </a:r>
            <a:r>
              <a:rPr lang="en-US" sz="2000" b="1"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a:t>
            </a:r>
          </a:p>
          <a:p>
            <a:pPr indent="1784350">
              <a:lnSpc>
                <a:spcPct val="15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chgrp</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webdev</a:t>
            </a:r>
            <a:r>
              <a:rPr lang="en-US" sz="2000" b="1" dirty="0">
                <a:latin typeface="Times New Roman" panose="02020603050405020304" pitchFamily="18" charset="0"/>
                <a:cs typeface="Times New Roman" panose="02020603050405020304" pitchFamily="18" charset="0"/>
              </a:rPr>
              <a:t> file.txt</a:t>
            </a:r>
          </a:p>
          <a:p>
            <a:pPr indent="1784350">
              <a:lnSpc>
                <a:spcPct val="150000"/>
              </a:lnSpc>
            </a:pPr>
            <a:r>
              <a:rPr lang="en-US" sz="2000" b="1" dirty="0" smtClean="0">
                <a:latin typeface="Times New Roman" panose="02020603050405020304" pitchFamily="18" charset="0"/>
                <a:cs typeface="Times New Roman" panose="02020603050405020304" pitchFamily="18" charset="0"/>
              </a:rPr>
              <a:t> s </a:t>
            </a:r>
            <a:r>
              <a:rPr lang="en-US" sz="2000" b="1" dirty="0">
                <a:latin typeface="Times New Roman" panose="02020603050405020304" pitchFamily="18" charset="0"/>
                <a:cs typeface="Times New Roman" panose="02020603050405020304" pitchFamily="18" charset="0"/>
              </a:rPr>
              <a:t>-l file.txt</a:t>
            </a:r>
          </a:p>
          <a:p>
            <a:pPr indent="1784350">
              <a:lnSpc>
                <a:spcPct val="150000"/>
              </a:lnSpc>
            </a:pP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rw</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rw</a:t>
            </a:r>
            <a:r>
              <a:rPr lang="en-US" sz="2000" b="1" dirty="0" smtClean="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robert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webdev</a:t>
            </a:r>
            <a:r>
              <a:rPr lang="en-US" sz="2000" b="1" dirty="0">
                <a:latin typeface="Times New Roman" panose="02020603050405020304" pitchFamily="18" charset="0"/>
                <a:cs typeface="Times New Roman" panose="02020603050405020304" pitchFamily="18" charset="0"/>
              </a:rPr>
              <a:t> 0 Feb 25 15:51 file.txt</a:t>
            </a:r>
          </a:p>
          <a:p>
            <a:pPr>
              <a:lnSpc>
                <a:spcPct val="150000"/>
              </a:lnSpc>
            </a:pPr>
            <a:endParaRPr lang="en-US" sz="12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file </a:t>
            </a:r>
            <a:r>
              <a:rPr lang="en-US" sz="2000" b="1" dirty="0">
                <a:latin typeface="Times New Roman" panose="02020603050405020304" pitchFamily="18" charset="0"/>
                <a:cs typeface="Times New Roman" panose="02020603050405020304" pitchFamily="18" charset="0"/>
              </a:rPr>
              <a:t>file.txt</a:t>
            </a:r>
            <a:r>
              <a:rPr lang="en-US" sz="2000" dirty="0">
                <a:latin typeface="Times New Roman" panose="02020603050405020304" pitchFamily="18" charset="0"/>
                <a:cs typeface="Times New Roman" panose="02020603050405020304" pitchFamily="18" charset="0"/>
              </a:rPr>
              <a:t> now belongs to the </a:t>
            </a:r>
            <a:r>
              <a:rPr lang="en-US" sz="2000" b="1" dirty="0" err="1">
                <a:latin typeface="Times New Roman" panose="02020603050405020304" pitchFamily="18" charset="0"/>
                <a:cs typeface="Times New Roman" panose="02020603050405020304" pitchFamily="18" charset="0"/>
              </a:rPr>
              <a:t>webdev</a:t>
            </a:r>
            <a:r>
              <a:rPr lang="en-US" sz="2000" dirty="0">
                <a:latin typeface="Times New Roman" panose="02020603050405020304" pitchFamily="18" charset="0"/>
                <a:cs typeface="Times New Roman" panose="02020603050405020304" pitchFamily="18" charset="0"/>
              </a:rPr>
              <a:t> group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01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35</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4560" y="1226039"/>
            <a:ext cx="10831680" cy="48001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6"/>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default </a:t>
            </a:r>
            <a:r>
              <a:rPr lang="en-IN" sz="2000" b="0" strike="noStrike" spc="-1" dirty="0">
                <a:solidFill>
                  <a:srgbClr val="000000"/>
                </a:solidFill>
                <a:uFill>
                  <a:solidFill>
                    <a:srgbClr val="FFFFFF"/>
                  </a:solidFill>
                </a:uFill>
                <a:latin typeface="Times New Roman"/>
              </a:rPr>
              <a:t>account is used for administrative task</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Root</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Sysadmin</a:t>
            </a:r>
            <a:r>
              <a:rPr lang="en-IN" sz="2000" b="0" strike="noStrike" spc="-1" dirty="0" smtClean="0">
                <a:solidFill>
                  <a:srgbClr val="000000"/>
                </a:solidFill>
                <a:uFill>
                  <a:solidFill>
                    <a:srgbClr val="FFFFFF"/>
                  </a:solidFill>
                </a:uFill>
                <a:latin typeface="Times New Roman"/>
              </a:rPr>
              <a:t> </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Admin </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None of the above </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351"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1558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36</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5476" y="1223211"/>
            <a:ext cx="11226240" cy="52394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7"/>
            </a:pPr>
            <a:r>
              <a:rPr lang="en-IN" sz="2000" b="0" strike="noStrike" spc="-1" dirty="0" smtClean="0">
                <a:solidFill>
                  <a:srgbClr val="000000"/>
                </a:solidFill>
                <a:uFill>
                  <a:solidFill>
                    <a:srgbClr val="FFFFFF"/>
                  </a:solidFill>
                </a:uFill>
                <a:latin typeface="Times New Roman"/>
              </a:rPr>
              <a:t>____________ </a:t>
            </a:r>
            <a:r>
              <a:rPr lang="en-IN" sz="2000" spc="-1" dirty="0" smtClean="0">
                <a:solidFill>
                  <a:srgbClr val="000000"/>
                </a:solidFill>
                <a:uFill>
                  <a:solidFill>
                    <a:srgbClr val="FFFFFF"/>
                  </a:solidFill>
                </a:uFill>
                <a:latin typeface="Times New Roman"/>
              </a:rPr>
              <a:t>command is used for changing the file ownership.</a:t>
            </a:r>
            <a:br>
              <a:rPr lang="en-IN" sz="2000" spc="-1" dirty="0" smtClean="0">
                <a:solidFill>
                  <a:srgbClr val="000000"/>
                </a:solidFill>
                <a:uFill>
                  <a:solidFill>
                    <a:srgbClr val="FFFFFF"/>
                  </a:solidFill>
                </a:uFill>
                <a:latin typeface="Times New Roman"/>
              </a:rPr>
            </a:b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changeown</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marL="1177200">
              <a:lnSpc>
                <a:spcPct val="150000"/>
              </a:lnSpc>
            </a:pPr>
            <a:endParaRPr lang="en-IN" sz="2000" b="1" strike="noStrike" spc="-1" dirty="0" smtClean="0">
              <a:solidFill>
                <a:srgbClr val="000000"/>
              </a:solidFill>
              <a:uFill>
                <a:solidFill>
                  <a:srgbClr val="FFFFFF"/>
                </a:solidFill>
              </a:uFill>
              <a:latin typeface="Times New Roman"/>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pc="-1" dirty="0" err="1" smtClean="0">
                <a:solidFill>
                  <a:srgbClr val="000000"/>
                </a:solidFill>
                <a:uFill>
                  <a:solidFill>
                    <a:srgbClr val="FFFFFF"/>
                  </a:solidFill>
                </a:uFill>
                <a:latin typeface="Times New Roman"/>
              </a:rPr>
              <a:t>chown</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155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37</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6240" y="1226040"/>
            <a:ext cx="11077213"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8"/>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a:t>
            </a:r>
            <a:r>
              <a:rPr lang="en-IN" sz="2000" spc="-1" dirty="0" smtClean="0">
                <a:solidFill>
                  <a:srgbClr val="000000"/>
                </a:solidFill>
                <a:uFill>
                  <a:solidFill>
                    <a:srgbClr val="FFFFFF"/>
                  </a:solidFill>
                </a:uFill>
                <a:latin typeface="Times New Roman"/>
              </a:rPr>
              <a:t>command is used for changing the group</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changegrp</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chgrp</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4604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38</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2501" y="1241820"/>
            <a:ext cx="1137636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9"/>
            </a:pPr>
            <a:r>
              <a:rPr lang="en-IN" sz="2000" b="0" strike="noStrike" spc="-1" dirty="0" smtClean="0">
                <a:solidFill>
                  <a:srgbClr val="000000"/>
                </a:solidFill>
                <a:uFill>
                  <a:solidFill>
                    <a:srgbClr val="FFFFFF"/>
                  </a:solidFill>
                </a:uFill>
                <a:latin typeface="Times New Roman"/>
              </a:rPr>
              <a:t>_________ </a:t>
            </a:r>
            <a:r>
              <a:rPr lang="en-IN" sz="2000" spc="-1" dirty="0" smtClean="0">
                <a:solidFill>
                  <a:srgbClr val="000000"/>
                </a:solidFill>
                <a:uFill>
                  <a:solidFill>
                    <a:srgbClr val="FFFFFF"/>
                  </a:solidFill>
                </a:uFill>
                <a:latin typeface="Times New Roman"/>
              </a:rPr>
              <a:t>user account can change the file ownership.</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root</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administartor</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adminadmin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554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39</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6240" y="1226039"/>
            <a:ext cx="11226240" cy="51049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0"/>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a:t>
            </a:r>
            <a:r>
              <a:rPr lang="en-IN" sz="2000" spc="-1" dirty="0" smtClean="0">
                <a:solidFill>
                  <a:srgbClr val="000000"/>
                </a:solidFill>
                <a:uFill>
                  <a:solidFill>
                    <a:srgbClr val="FFFFFF"/>
                  </a:solidFill>
                </a:uFill>
                <a:latin typeface="Times New Roman"/>
              </a:rPr>
              <a:t>user account is enabled by default in a single user mode</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root</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administrator</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adminadmin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1790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484932" y="1156252"/>
            <a:ext cx="9984711" cy="707886"/>
          </a:xfrm>
          <a:prstGeom prst="rect">
            <a:avLst/>
          </a:prstGeom>
        </p:spPr>
        <p:txBody>
          <a:bodyPr wrap="square">
            <a:spAutoFit/>
          </a:bodyPr>
          <a:lstStyle/>
          <a:p>
            <a:pPr marL="566738" indent="-342900" fontAlgn="base">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add multiple user accounts to your computer.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somebody is no longer using your computer, you can delete that user’s account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4932" y="406544"/>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Deleting a local user </a:t>
            </a:r>
            <a:r>
              <a:rPr lang="en-US" sz="2400" b="1" spc="-20" dirty="0" smtClean="0">
                <a:latin typeface="Helvetica" panose="020B0604020202020204" pitchFamily="2" charset="0"/>
                <a:cs typeface="Arial" panose="020B0604020202020204" pitchFamily="34" charset="0"/>
              </a:rPr>
              <a:t>account</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3635" y="1912596"/>
            <a:ext cx="11107352" cy="4708981"/>
          </a:xfrm>
          <a:prstGeom prst="rect">
            <a:avLst/>
          </a:prstGeom>
        </p:spPr>
        <p:txBody>
          <a:bodyPr wrap="square">
            <a:spAutoFit/>
          </a:bodyPr>
          <a:lstStyle/>
          <a:p>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You </a:t>
            </a:r>
            <a:r>
              <a:rPr lang="en-US" sz="2000" b="1" dirty="0">
                <a:solidFill>
                  <a:schemeClr val="accent2">
                    <a:lumMod val="50000"/>
                  </a:schemeClr>
                </a:solidFill>
                <a:latin typeface="Times New Roman" panose="02020603050405020304" pitchFamily="18" charset="0"/>
                <a:cs typeface="Times New Roman" panose="02020603050405020304" pitchFamily="18" charset="0"/>
              </a:rPr>
              <a:t>need administrator privileges to delete user accounts</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a:t>
            </a:r>
          </a:p>
          <a:p>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a:t>
            </a:r>
            <a:r>
              <a:rPr lang="en-US" sz="2000" dirty="0">
                <a:latin typeface="Times New Roman" panose="02020603050405020304" pitchFamily="18" charset="0"/>
                <a:cs typeface="Times New Roman" panose="02020603050405020304" pitchFamily="18" charset="0"/>
              </a:rPr>
              <a:t>the Activities overview and start typing Users</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Users to open the panel</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a:t>
            </a:r>
            <a:r>
              <a:rPr lang="en-US" sz="2000" dirty="0">
                <a:latin typeface="Times New Roman" panose="02020603050405020304" pitchFamily="18" charset="0"/>
                <a:cs typeface="Times New Roman" panose="02020603050405020304" pitchFamily="18" charset="0"/>
              </a:rPr>
              <a:t>Unlock in the top right corner and type in your password when prompted</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Select </a:t>
            </a:r>
            <a:r>
              <a:rPr lang="en-US" sz="2000" dirty="0">
                <a:latin typeface="Times New Roman" panose="02020603050405020304" pitchFamily="18" charset="0"/>
                <a:cs typeface="Times New Roman" panose="02020603050405020304" pitchFamily="18" charset="0"/>
              </a:rPr>
              <a:t>the user that you want to delete and press the - button, below the list of accounts on the left, to delete that user account</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user has their own home folder for their files and settings. You can choose to keep or delete the user’s home folder. Click Delete Files if you are sure </a:t>
            </a:r>
            <a:r>
              <a:rPr lang="en-US" sz="2000" dirty="0" smtClean="0">
                <a:latin typeface="Times New Roman" panose="02020603050405020304" pitchFamily="18" charset="0"/>
                <a:cs typeface="Times New Roman" panose="02020603050405020304" pitchFamily="18" charset="0"/>
              </a:rPr>
              <a:t>that they </a:t>
            </a:r>
            <a:r>
              <a:rPr lang="en-US" sz="2000" dirty="0">
                <a:latin typeface="Times New Roman" panose="02020603050405020304" pitchFamily="18" charset="0"/>
                <a:cs typeface="Times New Roman" panose="02020603050405020304" pitchFamily="18" charset="0"/>
              </a:rPr>
              <a:t>will not be used anymore and you need to free up disk space. These files are permanently deleted. They cannot be recovered. You may want to back up the files to an external storage device before deleting them.</a:t>
            </a:r>
          </a:p>
        </p:txBody>
      </p:sp>
    </p:spTree>
    <p:extLst>
      <p:ext uri="{BB962C8B-B14F-4D97-AF65-F5344CB8AC3E}">
        <p14:creationId xmlns:p14="http://schemas.microsoft.com/office/powerpoint/2010/main" val="2773093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 name="TextShape 1"/>
          <p:cNvSpPr txBox="1"/>
          <p:nvPr/>
        </p:nvSpPr>
        <p:spPr>
          <a:xfrm>
            <a:off x="11590920" y="6356520"/>
            <a:ext cx="432000" cy="364680"/>
          </a:xfrm>
          <a:prstGeom prst="rect">
            <a:avLst/>
          </a:prstGeom>
          <a:noFill/>
          <a:ln>
            <a:noFill/>
          </a:ln>
        </p:spPr>
        <p:txBody>
          <a:bodyPr anchor="ctr"/>
          <a:lstStyle/>
          <a:p>
            <a:pPr algn="r">
              <a:lnSpc>
                <a:spcPct val="100000"/>
              </a:lnSpc>
            </a:pPr>
            <a:fld id="{042B9D2A-0ECC-4149-8779-204335427E35}" type="slidenum">
              <a:rPr lang="en-IN" sz="1200" b="0" strike="noStrike" spc="-1">
                <a:solidFill>
                  <a:srgbClr val="D28B8B"/>
                </a:solidFill>
                <a:uFill>
                  <a:solidFill>
                    <a:srgbClr val="FFFFFF"/>
                  </a:solidFill>
                </a:uFill>
                <a:latin typeface="Calibri"/>
              </a:rPr>
              <a:t>40</a:t>
            </a:fld>
            <a:endParaRPr lang="en-IN" sz="1200" b="0" strike="noStrike" spc="-1">
              <a:solidFill>
                <a:srgbClr val="000000"/>
              </a:solidFill>
              <a:uFill>
                <a:solidFill>
                  <a:srgbClr val="FFFFFF"/>
                </a:solidFill>
              </a:uFill>
              <a:latin typeface="Times New Roman"/>
            </a:endParaRPr>
          </a:p>
        </p:txBody>
      </p:sp>
      <p:sp>
        <p:nvSpPr>
          <p:cNvPr id="353" name="CustomShape 2"/>
          <p:cNvSpPr/>
          <p:nvPr/>
        </p:nvSpPr>
        <p:spPr>
          <a:xfrm>
            <a:off x="484472" y="1226039"/>
            <a:ext cx="11045128" cy="51531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1"/>
            </a:pPr>
            <a:r>
              <a:rPr lang="en-IN" sz="2000" b="0" strike="noStrike" spc="-1" dirty="0" smtClean="0">
                <a:solidFill>
                  <a:srgbClr val="000000"/>
                </a:solidFill>
                <a:uFill>
                  <a:solidFill>
                    <a:srgbClr val="FFFFFF"/>
                  </a:solidFill>
                </a:uFill>
                <a:latin typeface="Times New Roman"/>
              </a:rPr>
              <a:t>____________ </a:t>
            </a:r>
            <a:r>
              <a:rPr lang="en-IN" sz="2000" b="0" strike="noStrike" spc="-1" dirty="0">
                <a:solidFill>
                  <a:srgbClr val="000000"/>
                </a:solidFill>
                <a:uFill>
                  <a:solidFill>
                    <a:srgbClr val="FFFFFF"/>
                  </a:solidFill>
                </a:uFill>
                <a:latin typeface="Times New Roman"/>
              </a:rPr>
              <a:t>command is used for user </a:t>
            </a:r>
            <a:r>
              <a:rPr lang="en-IN" sz="2000" b="0" strike="noStrike" spc="-1" dirty="0" smtClean="0">
                <a:solidFill>
                  <a:srgbClr val="000000"/>
                </a:solidFill>
                <a:uFill>
                  <a:solidFill>
                    <a:srgbClr val="FFFFFF"/>
                  </a:solidFill>
                </a:uFill>
                <a:latin typeface="Times New Roman"/>
              </a:rPr>
              <a:t>creation.</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adduser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useraddition</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createuser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trike="noStrike" spc="-1" dirty="0" smtClean="0">
                <a:solidFill>
                  <a:schemeClr val="accent5"/>
                </a:solidFill>
                <a:uFill>
                  <a:solidFill>
                    <a:srgbClr val="FFFFFF"/>
                  </a:solidFill>
                </a:uFill>
                <a:latin typeface="Times New Roman"/>
              </a:rPr>
              <a:t> </a:t>
            </a:r>
            <a:r>
              <a:rPr lang="en-IN" sz="2000" b="1" spc="-1" dirty="0" err="1" smtClean="0">
                <a:solidFill>
                  <a:srgbClr val="000000"/>
                </a:solidFill>
                <a:uFill>
                  <a:solidFill>
                    <a:srgbClr val="FFFFFF"/>
                  </a:solidFill>
                </a:uFill>
                <a:latin typeface="Times New Roman"/>
              </a:rPr>
              <a:t>adduser</a:t>
            </a:r>
            <a:endParaRPr lang="en-IN" sz="2000" b="1" spc="-1" dirty="0">
              <a:solidFill>
                <a:srgbClr val="000000"/>
              </a:solidFill>
              <a:uFill>
                <a:solidFill>
                  <a:srgbClr val="FFFFFF"/>
                </a:solidFill>
              </a:uFill>
              <a:latin typeface="Arial"/>
            </a:endParaRPr>
          </a:p>
        </p:txBody>
      </p:sp>
      <p:sp>
        <p:nvSpPr>
          <p:cNvPr id="35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0509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 name="TextShape 1"/>
          <p:cNvSpPr txBox="1"/>
          <p:nvPr/>
        </p:nvSpPr>
        <p:spPr>
          <a:xfrm>
            <a:off x="11590920" y="6356520"/>
            <a:ext cx="432000" cy="364680"/>
          </a:xfrm>
          <a:prstGeom prst="rect">
            <a:avLst/>
          </a:prstGeom>
          <a:noFill/>
          <a:ln>
            <a:noFill/>
          </a:ln>
        </p:spPr>
        <p:txBody>
          <a:bodyPr anchor="ctr"/>
          <a:lstStyle/>
          <a:p>
            <a:pPr algn="r">
              <a:lnSpc>
                <a:spcPct val="100000"/>
              </a:lnSpc>
            </a:pPr>
            <a:fld id="{CE3D8696-279E-4BFB-A31F-1C5E35F2E1C4}" type="slidenum">
              <a:rPr lang="en-IN" sz="1200" b="0" strike="noStrike" spc="-1">
                <a:solidFill>
                  <a:srgbClr val="D28B8B"/>
                </a:solidFill>
                <a:uFill>
                  <a:solidFill>
                    <a:srgbClr val="FFFFFF"/>
                  </a:solidFill>
                </a:uFill>
                <a:latin typeface="Calibri"/>
              </a:rPr>
              <a:t>41</a:t>
            </a:fld>
            <a:endParaRPr lang="en-IN" sz="1200" b="0" strike="noStrike" spc="-1">
              <a:solidFill>
                <a:srgbClr val="000000"/>
              </a:solidFill>
              <a:uFill>
                <a:solidFill>
                  <a:srgbClr val="FFFFFF"/>
                </a:solidFill>
              </a:uFill>
              <a:latin typeface="Times New Roman"/>
            </a:endParaRPr>
          </a:p>
        </p:txBody>
      </p:sp>
      <p:sp>
        <p:nvSpPr>
          <p:cNvPr id="358"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2"/>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for creating groups</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groupadd</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grpadd</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addgrp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groupadd</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5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6240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 name="TextShape 1"/>
          <p:cNvSpPr txBox="1"/>
          <p:nvPr/>
        </p:nvSpPr>
        <p:spPr>
          <a:xfrm>
            <a:off x="11590920" y="6356520"/>
            <a:ext cx="432000" cy="364680"/>
          </a:xfrm>
          <a:prstGeom prst="rect">
            <a:avLst/>
          </a:prstGeom>
          <a:noFill/>
          <a:ln>
            <a:noFill/>
          </a:ln>
        </p:spPr>
        <p:txBody>
          <a:bodyPr anchor="ctr"/>
          <a:lstStyle/>
          <a:p>
            <a:pPr algn="r">
              <a:lnSpc>
                <a:spcPct val="100000"/>
              </a:lnSpc>
            </a:pPr>
            <a:fld id="{56B4B746-7A12-417F-A540-5E2185DF2105}" type="slidenum">
              <a:rPr lang="en-IN" sz="1200" b="0" strike="noStrike" spc="-1">
                <a:solidFill>
                  <a:srgbClr val="D28B8B"/>
                </a:solidFill>
                <a:uFill>
                  <a:solidFill>
                    <a:srgbClr val="FFFFFF"/>
                  </a:solidFill>
                </a:uFill>
                <a:latin typeface="Calibri"/>
              </a:rPr>
              <a:t>42</a:t>
            </a:fld>
            <a:endParaRPr lang="en-IN" sz="1200" b="0" strike="noStrike" spc="-1">
              <a:solidFill>
                <a:srgbClr val="000000"/>
              </a:solidFill>
              <a:uFill>
                <a:solidFill>
                  <a:srgbClr val="FFFFFF"/>
                </a:solidFill>
              </a:uFill>
              <a:latin typeface="Times New Roman"/>
            </a:endParaRPr>
          </a:p>
        </p:txBody>
      </p:sp>
      <p:sp>
        <p:nvSpPr>
          <p:cNvPr id="363" name="CustomShape 2"/>
          <p:cNvSpPr/>
          <p:nvPr/>
        </p:nvSpPr>
        <p:spPr>
          <a:xfrm>
            <a:off x="484560" y="1210800"/>
            <a:ext cx="1083168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3"/>
            </a:pPr>
            <a:r>
              <a:rPr lang="en-IN" sz="2000" spc="-1" dirty="0" smtClean="0">
                <a:solidFill>
                  <a:srgbClr val="000000"/>
                </a:solidFill>
                <a:uFill>
                  <a:solidFill>
                    <a:srgbClr val="FFFFFF"/>
                  </a:solidFill>
                </a:uFill>
                <a:latin typeface="Times New Roman"/>
              </a:rPr>
              <a:t>__________</a:t>
            </a:r>
            <a:r>
              <a:rPr lang="en-IN" sz="2000" b="0" strike="noStrike" spc="-1" dirty="0" smtClean="0">
                <a:solidFill>
                  <a:srgbClr val="000000"/>
                </a:solidFill>
                <a:uFill>
                  <a:solidFill>
                    <a:srgbClr val="FFFFFF"/>
                  </a:solidFill>
                </a:uFill>
                <a:latin typeface="Times New Roman"/>
              </a:rPr>
              <a:t> </a:t>
            </a:r>
            <a:r>
              <a:rPr lang="en-IN" sz="2000" b="0" strike="noStrike" spc="-1" dirty="0">
                <a:solidFill>
                  <a:srgbClr val="000000"/>
                </a:solidFill>
                <a:uFill>
                  <a:solidFill>
                    <a:srgbClr val="FFFFFF"/>
                  </a:solidFill>
                </a:uFill>
                <a:latin typeface="Times New Roman"/>
              </a:rPr>
              <a:t>command is used for deleting user </a:t>
            </a:r>
            <a:r>
              <a:rPr lang="en-IN" sz="2000" b="0" strike="noStrike" spc="-1" dirty="0" smtClean="0">
                <a:solidFill>
                  <a:srgbClr val="000000"/>
                </a:solidFill>
                <a:uFill>
                  <a:solidFill>
                    <a:srgbClr val="FFFFFF"/>
                  </a:solidFill>
                </a:uFill>
                <a:latin typeface="Times New Roman"/>
              </a:rPr>
              <a:t>accounts.</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userdel</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deltree</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sue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userdel</a:t>
            </a:r>
            <a:endParaRPr lang="en-IN" sz="2000" b="1" spc="-1" dirty="0">
              <a:solidFill>
                <a:srgbClr val="000000"/>
              </a:solidFill>
              <a:uFill>
                <a:solidFill>
                  <a:srgbClr val="FFFFFF"/>
                </a:solidFill>
              </a:uFill>
              <a:latin typeface="Arial"/>
            </a:endParaRPr>
          </a:p>
        </p:txBody>
      </p:sp>
      <p:sp>
        <p:nvSpPr>
          <p:cNvPr id="36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8464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 name="TextShape 1"/>
          <p:cNvSpPr txBox="1"/>
          <p:nvPr/>
        </p:nvSpPr>
        <p:spPr>
          <a:xfrm>
            <a:off x="11590920" y="6356520"/>
            <a:ext cx="432000" cy="364680"/>
          </a:xfrm>
          <a:prstGeom prst="rect">
            <a:avLst/>
          </a:prstGeom>
          <a:noFill/>
          <a:ln>
            <a:noFill/>
          </a:ln>
        </p:spPr>
        <p:txBody>
          <a:bodyPr anchor="ctr"/>
          <a:lstStyle/>
          <a:p>
            <a:pPr algn="r">
              <a:lnSpc>
                <a:spcPct val="100000"/>
              </a:lnSpc>
            </a:pPr>
            <a:fld id="{A5B3B256-89E6-4FDF-B91A-2BE214E3CA66}" type="slidenum">
              <a:rPr lang="en-IN" sz="1200" b="0" strike="noStrike" spc="-1">
                <a:solidFill>
                  <a:srgbClr val="D28B8B"/>
                </a:solidFill>
                <a:uFill>
                  <a:solidFill>
                    <a:srgbClr val="FFFFFF"/>
                  </a:solidFill>
                </a:uFill>
                <a:latin typeface="Calibri"/>
              </a:rPr>
              <a:t>43</a:t>
            </a:fld>
            <a:endParaRPr lang="en-IN" sz="1200" b="0" strike="noStrike" spc="-1">
              <a:solidFill>
                <a:srgbClr val="000000"/>
              </a:solidFill>
              <a:uFill>
                <a:solidFill>
                  <a:srgbClr val="FFFFFF"/>
                </a:solidFill>
              </a:uFill>
              <a:latin typeface="Times New Roman"/>
            </a:endParaRPr>
          </a:p>
        </p:txBody>
      </p:sp>
      <p:sp>
        <p:nvSpPr>
          <p:cNvPr id="368" name="CustomShape 2"/>
          <p:cNvSpPr/>
          <p:nvPr/>
        </p:nvSpPr>
        <p:spPr>
          <a:xfrm>
            <a:off x="489373" y="1221865"/>
            <a:ext cx="10831680" cy="5088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720360" lvl="6">
              <a:lnSpc>
                <a:spcPct val="150000"/>
              </a:lnSpc>
              <a:buClr>
                <a:srgbClr val="000000"/>
              </a:buClr>
            </a:pPr>
            <a:endParaRPr lang="en-IN" sz="2000" b="0" strike="noStrike" spc="-1" dirty="0" smtClean="0">
              <a:solidFill>
                <a:srgbClr val="000000"/>
              </a:solidFill>
              <a:uFill>
                <a:solidFill>
                  <a:srgbClr val="FFFFFF"/>
                </a:solidFill>
              </a:uFill>
              <a:latin typeface="Times New Roman"/>
            </a:endParaRPr>
          </a:p>
          <a:p>
            <a:pPr marL="1177560" lvl="6" indent="-457200">
              <a:lnSpc>
                <a:spcPct val="150000"/>
              </a:lnSpc>
              <a:buClr>
                <a:srgbClr val="000000"/>
              </a:buClr>
              <a:buFont typeface="+mj-lt"/>
              <a:buAutoNum type="arabicPeriod" startAt="24"/>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default location for user accounts? </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/home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/root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a:t>
            </a:r>
            <a:r>
              <a:rPr lang="en-IN" sz="2000" b="0" strike="noStrike" spc="-1" dirty="0" err="1">
                <a:solidFill>
                  <a:srgbClr val="000000"/>
                </a:solidFill>
                <a:uFill>
                  <a:solidFill>
                    <a:srgbClr val="FFFFFF"/>
                  </a:solidFill>
                </a:uFill>
                <a:latin typeface="Times New Roman"/>
              </a:rPr>
              <a:t>sbin</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chemeClr val="accent5"/>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/home</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6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 name="TextShape 1"/>
          <p:cNvSpPr txBox="1"/>
          <p:nvPr/>
        </p:nvSpPr>
        <p:spPr>
          <a:xfrm>
            <a:off x="11590920" y="6356520"/>
            <a:ext cx="432000" cy="364680"/>
          </a:xfrm>
          <a:prstGeom prst="rect">
            <a:avLst/>
          </a:prstGeom>
          <a:noFill/>
          <a:ln>
            <a:noFill/>
          </a:ln>
        </p:spPr>
        <p:txBody>
          <a:bodyPr anchor="ctr"/>
          <a:lstStyle/>
          <a:p>
            <a:pPr algn="r">
              <a:lnSpc>
                <a:spcPct val="100000"/>
              </a:lnSpc>
            </a:pPr>
            <a:fld id="{D932FFC5-656A-4338-BEE2-705B24001B6F}" type="slidenum">
              <a:rPr lang="en-IN" sz="1200" b="0" strike="noStrike" spc="-1">
                <a:solidFill>
                  <a:srgbClr val="D28B8B"/>
                </a:solidFill>
                <a:uFill>
                  <a:solidFill>
                    <a:srgbClr val="FFFFFF"/>
                  </a:solidFill>
                </a:uFill>
                <a:latin typeface="Calibri"/>
              </a:rPr>
              <a:t>44</a:t>
            </a:fld>
            <a:endParaRPr lang="en-IN" sz="1200" b="0" strike="noStrike" spc="-1">
              <a:solidFill>
                <a:srgbClr val="000000"/>
              </a:solidFill>
              <a:uFill>
                <a:solidFill>
                  <a:srgbClr val="FFFFFF"/>
                </a:solidFill>
              </a:uFill>
              <a:latin typeface="Times New Roman"/>
            </a:endParaRPr>
          </a:p>
        </p:txBody>
      </p:sp>
      <p:sp>
        <p:nvSpPr>
          <p:cNvPr id="373" name="CustomShape 2"/>
          <p:cNvSpPr/>
          <p:nvPr/>
        </p:nvSpPr>
        <p:spPr>
          <a:xfrm>
            <a:off x="486240" y="1226039"/>
            <a:ext cx="11226240" cy="5088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5"/>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starting </a:t>
            </a:r>
            <a:r>
              <a:rPr lang="en-IN" sz="2000" b="0" strike="noStrike" spc="-1" dirty="0" smtClean="0">
                <a:solidFill>
                  <a:srgbClr val="000000"/>
                </a:solidFill>
                <a:uFill>
                  <a:solidFill>
                    <a:srgbClr val="FFFFFF"/>
                  </a:solidFill>
                </a:uFill>
                <a:latin typeface="Times New Roman"/>
              </a:rPr>
              <a:t>UID for normal user account?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500</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550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600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pc="-1" dirty="0" smtClean="0">
                <a:solidFill>
                  <a:srgbClr val="000000"/>
                </a:solidFill>
                <a:uFill>
                  <a:solidFill>
                    <a:srgbClr val="FFFFFF"/>
                  </a:solidFill>
                </a:uFill>
                <a:latin typeface="Times New Roman"/>
              </a:rPr>
              <a:t>500</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4793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 name="TextShape 1"/>
          <p:cNvSpPr txBox="1"/>
          <p:nvPr/>
        </p:nvSpPr>
        <p:spPr>
          <a:xfrm>
            <a:off x="11590920" y="6356520"/>
            <a:ext cx="432000" cy="364680"/>
          </a:xfrm>
          <a:prstGeom prst="rect">
            <a:avLst/>
          </a:prstGeom>
          <a:noFill/>
          <a:ln>
            <a:noFill/>
          </a:ln>
        </p:spPr>
        <p:txBody>
          <a:bodyPr anchor="ctr"/>
          <a:lstStyle/>
          <a:p>
            <a:pPr algn="r">
              <a:lnSpc>
                <a:spcPct val="100000"/>
              </a:lnSpc>
            </a:pPr>
            <a:fld id="{D932FFC5-656A-4338-BEE2-705B24001B6F}" type="slidenum">
              <a:rPr lang="en-IN" sz="1200" b="0" strike="noStrike" spc="-1">
                <a:solidFill>
                  <a:srgbClr val="D28B8B"/>
                </a:solidFill>
                <a:uFill>
                  <a:solidFill>
                    <a:srgbClr val="FFFFFF"/>
                  </a:solidFill>
                </a:uFill>
                <a:latin typeface="Calibri"/>
              </a:rPr>
              <a:t>45</a:t>
            </a:fld>
            <a:endParaRPr lang="en-IN" sz="1200" b="0" strike="noStrike" spc="-1">
              <a:solidFill>
                <a:srgbClr val="000000"/>
              </a:solidFill>
              <a:uFill>
                <a:solidFill>
                  <a:srgbClr val="FFFFFF"/>
                </a:solidFill>
              </a:uFill>
              <a:latin typeface="Times New Roman"/>
            </a:endParaRPr>
          </a:p>
        </p:txBody>
      </p:sp>
      <p:sp>
        <p:nvSpPr>
          <p:cNvPr id="373"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6"/>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starting </a:t>
            </a:r>
            <a:r>
              <a:rPr lang="en-IN" sz="2000" b="0" strike="noStrike" spc="-1" dirty="0" smtClean="0">
                <a:solidFill>
                  <a:srgbClr val="000000"/>
                </a:solidFill>
                <a:uFill>
                  <a:solidFill>
                    <a:srgbClr val="FFFFFF"/>
                  </a:solidFill>
                </a:uFill>
                <a:latin typeface="Times New Roman"/>
              </a:rPr>
              <a:t>GID? </a:t>
            </a:r>
          </a:p>
          <a:p>
            <a:pPr marL="72036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10</a:t>
            </a:r>
            <a:r>
              <a:rPr lang="en-IN" sz="2000" b="0" strike="noStrike" spc="-1" dirty="0" smtClean="0">
                <a:solidFill>
                  <a:srgbClr val="000000"/>
                </a:solidFill>
                <a:uFill>
                  <a:solidFill>
                    <a:srgbClr val="FFFFFF"/>
                  </a:solidFill>
                </a:uFill>
                <a:latin typeface="Times New Roman"/>
              </a:rPr>
              <a:t>00</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5500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600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1000</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205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46</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7"/>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a:t>
            </a:r>
            <a:r>
              <a:rPr lang="en-IN" sz="2000" b="0" strike="noStrike" spc="-1" dirty="0" smtClean="0">
                <a:solidFill>
                  <a:srgbClr val="000000"/>
                </a:solidFill>
                <a:uFill>
                  <a:solidFill>
                    <a:srgbClr val="FFFFFF"/>
                  </a:solidFill>
                </a:uFill>
                <a:latin typeface="Times New Roman"/>
              </a:rPr>
              <a:t>for deleting user home directory?</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a:solidFill>
                  <a:srgbClr val="000000"/>
                </a:solidFill>
                <a:uFill>
                  <a:solidFill>
                    <a:srgbClr val="FFFFFF"/>
                  </a:solidFill>
                </a:uFill>
                <a:latin typeface="Times New Roman"/>
              </a:rPr>
              <a:t>u</a:t>
            </a:r>
            <a:r>
              <a:rPr lang="en-IN" sz="2000" spc="-1" dirty="0" err="1" smtClean="0">
                <a:solidFill>
                  <a:srgbClr val="000000"/>
                </a:solidFill>
                <a:uFill>
                  <a:solidFill>
                    <a:srgbClr val="FFFFFF"/>
                  </a:solidFill>
                </a:uFill>
                <a:latin typeface="Times New Roman"/>
              </a:rPr>
              <a:t>serdel</a:t>
            </a:r>
            <a:r>
              <a:rPr lang="en-IN" sz="2000" spc="-1" dirty="0" smtClean="0">
                <a:solidFill>
                  <a:srgbClr val="000000"/>
                </a:solidFill>
                <a:uFill>
                  <a:solidFill>
                    <a:srgbClr val="FFFFFF"/>
                  </a:solidFill>
                </a:uFill>
                <a:latin typeface="Times New Roman"/>
              </a:rPr>
              <a:t> –R </a:t>
            </a:r>
            <a:r>
              <a:rPr lang="en-IN" sz="2000"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Userdeltree</a:t>
            </a:r>
            <a:r>
              <a:rPr lang="en-IN" sz="2000" spc="-1" dirty="0" smtClean="0">
                <a:solidFill>
                  <a:srgbClr val="000000"/>
                </a:solidFill>
                <a:uFill>
                  <a:solidFill>
                    <a:srgbClr val="FFFFFF"/>
                  </a:solidFill>
                </a:uFill>
                <a:latin typeface="Times New Roman"/>
              </a:rPr>
              <a:t> </a:t>
            </a:r>
            <a:r>
              <a:rPr lang="en-IN" sz="2000"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Chown</a:t>
            </a:r>
            <a:r>
              <a:rPr lang="en-IN" sz="2000" b="0" strike="noStrike" spc="-1" dirty="0" smtClean="0">
                <a:solidFill>
                  <a:srgbClr val="000000"/>
                </a:solidFill>
                <a:uFill>
                  <a:solidFill>
                    <a:srgbClr val="FFFFFF"/>
                  </a:solidFill>
                </a:uFill>
                <a:latin typeface="Times New Roman"/>
              </a:rPr>
              <a:t> </a:t>
            </a:r>
            <a:r>
              <a:rPr lang="en-IN" sz="2000" b="0" strike="noStrike"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userdel</a:t>
            </a:r>
            <a:r>
              <a:rPr lang="en-IN" sz="2000" b="1" spc="-1" dirty="0" smtClean="0">
                <a:solidFill>
                  <a:srgbClr val="000000"/>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–R </a:t>
            </a:r>
            <a:r>
              <a:rPr lang="en-IN" sz="2000" b="1" spc="-1" dirty="0" err="1">
                <a:solidFill>
                  <a:srgbClr val="000000"/>
                </a:solidFill>
                <a:uFill>
                  <a:solidFill>
                    <a:srgbClr val="FFFFFF"/>
                  </a:solidFill>
                </a:uFill>
                <a:latin typeface="Times New Roman"/>
              </a:rPr>
              <a:t>user_name</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40494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47</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91779" y="1226040"/>
            <a:ext cx="10831680" cy="51049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8"/>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for </a:t>
            </a:r>
            <a:r>
              <a:rPr lang="en-IN" sz="2000" spc="-1" dirty="0" smtClean="0">
                <a:solidFill>
                  <a:srgbClr val="000000"/>
                </a:solidFill>
                <a:uFill>
                  <a:solidFill>
                    <a:srgbClr val="FFFFFF"/>
                  </a:solidFill>
                </a:uFill>
                <a:latin typeface="Times New Roman"/>
              </a:rPr>
              <a:t>modifying the </a:t>
            </a:r>
            <a:r>
              <a:rPr lang="en-IN" sz="2000" b="0" strike="noStrike" spc="-1" dirty="0" smtClean="0">
                <a:solidFill>
                  <a:srgbClr val="000000"/>
                </a:solidFill>
                <a:uFill>
                  <a:solidFill>
                    <a:srgbClr val="FFFFFF"/>
                  </a:solidFill>
                </a:uFill>
                <a:latin typeface="Times New Roman"/>
              </a:rPr>
              <a:t>User account?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chmod</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moduser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chown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chemeClr val="accent5"/>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chmod</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4934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48</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40"/>
            <a:ext cx="1083168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9"/>
            </a:pPr>
            <a:r>
              <a:rPr lang="en-IN" sz="2000" spc="-1" dirty="0" smtClean="0">
                <a:solidFill>
                  <a:srgbClr val="000000"/>
                </a:solidFill>
                <a:uFill>
                  <a:solidFill>
                    <a:srgbClr val="FFFFFF"/>
                  </a:solidFill>
                </a:uFill>
                <a:latin typeface="Times New Roman"/>
              </a:rPr>
              <a:t>____________ command is used for setting the UID during the user creation</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setuser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adduser</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00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49</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39"/>
            <a:ext cx="10831680" cy="48162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30"/>
            </a:pPr>
            <a:r>
              <a:rPr lang="en-IN" sz="2000" b="0" strike="noStrike" spc="-1" dirty="0" smtClean="0">
                <a:solidFill>
                  <a:srgbClr val="000000"/>
                </a:solidFill>
                <a:uFill>
                  <a:solidFill>
                    <a:srgbClr val="FFFFFF"/>
                  </a:solidFill>
                </a:uFill>
                <a:latin typeface="Times New Roman"/>
              </a:rPr>
              <a:t>________ is used to set the group manually for user creation</a:t>
            </a:r>
            <a:r>
              <a:rPr lang="en-IN" sz="2000" spc="-1" dirty="0">
                <a:solidFill>
                  <a:srgbClr val="000000"/>
                </a:solidFill>
                <a:uFill>
                  <a:solidFill>
                    <a:srgbClr val="FFFFFF"/>
                  </a:solidFill>
                </a:uFill>
                <a:latin typeface="Times New Roman"/>
              </a:rPr>
              <a:t>.</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adduser</a:t>
            </a:r>
            <a:r>
              <a:rPr lang="en-IN" sz="2000" spc="-1" dirty="0" smtClean="0">
                <a:solidFill>
                  <a:srgbClr val="000000"/>
                </a:solidFill>
                <a:uFill>
                  <a:solidFill>
                    <a:srgbClr val="FFFFFF"/>
                  </a:solidFill>
                </a:uFill>
                <a:latin typeface="Times New Roman"/>
              </a:rPr>
              <a:t> -G</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Setuser</a:t>
            </a:r>
            <a:r>
              <a:rPr lang="en-IN" sz="2000" spc="-1" dirty="0" smtClean="0">
                <a:solidFill>
                  <a:srgbClr val="000000"/>
                </a:solidFill>
                <a:uFill>
                  <a:solidFill>
                    <a:srgbClr val="FFFFFF"/>
                  </a:solidFill>
                </a:uFill>
                <a:latin typeface="Times New Roman"/>
              </a:rPr>
              <a:t> -r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chemeClr val="accent5"/>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adduser</a:t>
            </a:r>
            <a:r>
              <a:rPr lang="en-IN" sz="2000" b="1" spc="-1" dirty="0" smtClean="0">
                <a:solidFill>
                  <a:srgbClr val="000000"/>
                </a:solidFill>
                <a:uFill>
                  <a:solidFill>
                    <a:srgbClr val="FFFFFF"/>
                  </a:solidFill>
                </a:uFill>
                <a:latin typeface="Times New Roman"/>
              </a:rPr>
              <a:t> -G</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7297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Deleting a </a:t>
            </a:r>
            <a:r>
              <a:rPr lang="en-US" sz="2400" b="1" spc="-20" dirty="0">
                <a:latin typeface="Helvetica" panose="020B0604020202020204" pitchFamily="2" charset="0"/>
                <a:cs typeface="Arial" panose="020B0604020202020204" pitchFamily="34" charset="0"/>
              </a:rPr>
              <a:t>local user </a:t>
            </a:r>
            <a:r>
              <a:rPr lang="en-US" sz="2400" b="1" spc="-20" dirty="0" smtClean="0">
                <a:latin typeface="Helvetica" panose="020B0604020202020204" pitchFamily="2" charset="0"/>
                <a:cs typeface="Arial" panose="020B0604020202020204" pitchFamily="34" charset="0"/>
              </a:rPr>
              <a:t>account</a:t>
            </a:r>
            <a:endParaRPr lang="en-US" sz="2400" b="1" i="1" spc="-20" dirty="0">
              <a:latin typeface="Helvetica" panose="020B0604020202020204" pitchFamily="2" charset="0"/>
              <a:cs typeface="Arial" panose="020B0604020202020204" pitchFamily="34" charset="0"/>
            </a:endParaRPr>
          </a:p>
        </p:txBody>
      </p:sp>
      <p:pic>
        <p:nvPicPr>
          <p:cNvPr id="5" name="Image2"/>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4286" b="5019"/>
          <a:stretch>
            <a:fillRect/>
          </a:stretch>
        </p:blipFill>
        <p:spPr bwMode="auto">
          <a:xfrm>
            <a:off x="782854" y="1189645"/>
            <a:ext cx="10800349" cy="548547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099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 name="TextShape 1"/>
          <p:cNvSpPr txBox="1"/>
          <p:nvPr/>
        </p:nvSpPr>
        <p:spPr>
          <a:xfrm>
            <a:off x="11590920" y="6356520"/>
            <a:ext cx="432000" cy="364680"/>
          </a:xfrm>
          <a:prstGeom prst="rect">
            <a:avLst/>
          </a:prstGeom>
          <a:noFill/>
          <a:ln>
            <a:noFill/>
          </a:ln>
        </p:spPr>
        <p:txBody>
          <a:bodyPr anchor="ctr"/>
          <a:lstStyle/>
          <a:p>
            <a:pPr algn="r">
              <a:lnSpc>
                <a:spcPct val="100000"/>
              </a:lnSpc>
            </a:pPr>
            <a:fld id="{58A925A9-5EA1-4171-88D5-7FB06BB2051F}" type="slidenum">
              <a:rPr lang="en-IN" sz="1200" b="0" strike="noStrike" spc="-1">
                <a:solidFill>
                  <a:srgbClr val="D28B8B"/>
                </a:solidFill>
                <a:uFill>
                  <a:solidFill>
                    <a:srgbClr val="FFFFFF"/>
                  </a:solidFill>
                </a:uFill>
                <a:latin typeface="Calibri"/>
              </a:rPr>
              <a:t>50</a:t>
            </a:fld>
            <a:endParaRPr lang="en-IN" sz="1200" b="0" strike="noStrike" spc="-1">
              <a:solidFill>
                <a:srgbClr val="000000"/>
              </a:solidFill>
              <a:uFill>
                <a:solidFill>
                  <a:srgbClr val="FFFFFF"/>
                </a:solidFill>
              </a:uFill>
              <a:latin typeface="Times New Roman"/>
            </a:endParaRPr>
          </a:p>
        </p:txBody>
      </p:sp>
      <p:sp>
        <p:nvSpPr>
          <p:cNvPr id="383" name="CustomShape 2"/>
          <p:cNvSpPr/>
          <p:nvPr/>
        </p:nvSpPr>
        <p:spPr>
          <a:xfrm>
            <a:off x="207000" y="1121040"/>
            <a:ext cx="11835000" cy="560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rgbClr val="E04F5F"/>
                </a:solidFill>
                <a:uFill>
                  <a:solidFill>
                    <a:srgbClr val="FFFFFF"/>
                  </a:solidFill>
                </a:uFill>
                <a:latin typeface="Times New Roman"/>
              </a:rPr>
              <a:t>Assignment</a:t>
            </a:r>
            <a:endParaRPr lang="en-IN" sz="2400" b="0" strike="noStrike" spc="-1" dirty="0">
              <a:solidFill>
                <a:srgbClr val="E04F5F"/>
              </a:solidFill>
              <a:uFill>
                <a:solidFill>
                  <a:srgbClr val="FFFFFF"/>
                </a:solidFill>
              </a:uFill>
              <a:latin typeface="Arial"/>
            </a:endParaRPr>
          </a:p>
          <a:p>
            <a:endParaRPr lang="en-US" sz="1600" b="1" dirty="0" smtClean="0"/>
          </a:p>
          <a:p>
            <a:pPr lvl="1"/>
            <a:r>
              <a:rPr lang="en-US" sz="2000" b="1" dirty="0" smtClean="0">
                <a:latin typeface="Times New Roman" panose="02020603050405020304" pitchFamily="18" charset="0"/>
                <a:cs typeface="Times New Roman" panose="02020603050405020304" pitchFamily="18" charset="0"/>
              </a:rPr>
              <a:t>General </a:t>
            </a:r>
            <a:r>
              <a:rPr lang="en-US" sz="2000" b="1" dirty="0">
                <a:latin typeface="Times New Roman" panose="02020603050405020304" pitchFamily="18" charset="0"/>
                <a:cs typeface="Times New Roman" panose="02020603050405020304" pitchFamily="18" charset="0"/>
              </a:rPr>
              <a:t>Instructions: </a:t>
            </a:r>
            <a:endParaRPr lang="en-US" sz="2000" dirty="0">
              <a:latin typeface="Times New Roman" panose="02020603050405020304" pitchFamily="18" charset="0"/>
              <a:cs typeface="Times New Roman" panose="02020603050405020304" pitchFamily="18" charset="0"/>
            </a:endParaRPr>
          </a:p>
          <a:p>
            <a:pPr lvl="1"/>
            <a:r>
              <a:rPr lang="en-US" sz="2000" i="1" dirty="0">
                <a:latin typeface="Times New Roman" panose="02020603050405020304" pitchFamily="18" charset="0"/>
                <a:cs typeface="Times New Roman" panose="02020603050405020304" pitchFamily="18" charset="0"/>
              </a:rPr>
              <a:t>Please answer the below set of questions. These set of questions are meant for testing unit </a:t>
            </a:r>
            <a:r>
              <a:rPr lang="en-US" sz="2000" i="1"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 answers should be clear, legible and well presented.</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Illustrate your answers with suitable examples wherever necessary.</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Please quote sources (if any) of data, images, facts etc. </a:t>
            </a:r>
            <a:endParaRPr lang="en-US" sz="2000" dirty="0">
              <a:latin typeface="Times New Roman" panose="02020603050405020304" pitchFamily="18" charset="0"/>
              <a:cs typeface="Times New Roman" panose="02020603050405020304" pitchFamily="18" charset="0"/>
            </a:endParaRPr>
          </a:p>
          <a:p>
            <a:pPr marL="360000"/>
            <a:endParaRPr lang="en-IN" sz="1600" b="0" strike="noStrike" spc="-1" dirty="0">
              <a:solidFill>
                <a:srgbClr val="000000"/>
              </a:solidFill>
              <a:uFill>
                <a:solidFill>
                  <a:srgbClr val="FFFFFF"/>
                </a:solidFill>
              </a:uFill>
              <a:latin typeface="Arial"/>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file maintains the user accounts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RHEL?</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different methods for creating user accounts. </a:t>
            </a: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How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can we delete user accounts. </a:t>
            </a: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format of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etc</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/shadow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file.</a:t>
            </a:r>
            <a:endParaRPr lang="en-IN" sz="2000" dirty="0" smtClean="0">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format for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etc</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passwd</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file.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different archive format available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RHEL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rpm</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the repository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Linux.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different functionalities of yum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command.</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p:txBody>
      </p:sp>
      <p:sp>
        <p:nvSpPr>
          <p:cNvPr id="5"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Tree>
    <p:extLst>
      <p:ext uri="{BB962C8B-B14F-4D97-AF65-F5344CB8AC3E}">
        <p14:creationId xmlns:p14="http://schemas.microsoft.com/office/powerpoint/2010/main" val="38663887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51</a:t>
            </a:fld>
            <a:endParaRPr lang="en-IN" sz="1200" b="0" strike="noStrike" spc="-1">
              <a:solidFill>
                <a:srgbClr val="000000"/>
              </a:solidFill>
              <a:uFill>
                <a:solidFill>
                  <a:srgbClr val="FFFFFF"/>
                </a:solidFill>
              </a:uFill>
              <a:latin typeface="Times New Roman"/>
            </a:endParaRPr>
          </a:p>
        </p:txBody>
      </p:sp>
      <p:sp>
        <p:nvSpPr>
          <p:cNvPr id="5"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6" name="Rectangle 5"/>
          <p:cNvSpPr/>
          <p:nvPr/>
        </p:nvSpPr>
        <p:spPr>
          <a:xfrm>
            <a:off x="113908"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7" name="Diagram 6"/>
          <p:cNvGraphicFramePr/>
          <p:nvPr>
            <p:extLst>
              <p:ext uri="{D42A27DB-BD31-4B8C-83A1-F6EECF244321}">
                <p14:modId xmlns:p14="http://schemas.microsoft.com/office/powerpoint/2010/main" val="1492314979"/>
              </p:ext>
            </p:extLst>
          </p:nvPr>
        </p:nvGraphicFramePr>
        <p:xfrm>
          <a:off x="27851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511165341"/>
              </p:ext>
            </p:extLst>
          </p:nvPr>
        </p:nvGraphicFramePr>
        <p:xfrm>
          <a:off x="19438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22204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52</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053101624"/>
              </p:ext>
            </p:extLst>
          </p:nvPr>
        </p:nvGraphicFramePr>
        <p:xfrm>
          <a:off x="486240" y="2047716"/>
          <a:ext cx="11242372" cy="4376167"/>
        </p:xfrm>
        <a:graphic>
          <a:graphicData uri="http://schemas.openxmlformats.org/drawingml/2006/table">
            <a:tbl>
              <a:tblPr firstRow="1" bandRow="1">
                <a:tableStyleId>{72833802-FEF1-4C79-8D5D-14CF1EAF98D9}</a:tableStyleId>
              </a:tblPr>
              <a:tblGrid>
                <a:gridCol w="2687063">
                  <a:extLst>
                    <a:ext uri="{9D8B030D-6E8A-4147-A177-3AD203B41FA5}">
                      <a16:colId xmlns="" xmlns:a16="http://schemas.microsoft.com/office/drawing/2014/main" val="20000"/>
                    </a:ext>
                  </a:extLst>
                </a:gridCol>
                <a:gridCol w="3668980">
                  <a:extLst>
                    <a:ext uri="{9D8B030D-6E8A-4147-A177-3AD203B41FA5}">
                      <a16:colId xmlns="" xmlns:a16="http://schemas.microsoft.com/office/drawing/2014/main" val="20001"/>
                    </a:ext>
                  </a:extLst>
                </a:gridCol>
                <a:gridCol w="4886329">
                  <a:extLst>
                    <a:ext uri="{9D8B030D-6E8A-4147-A177-3AD203B41FA5}">
                      <a16:colId xmlns="" xmlns:a16="http://schemas.microsoft.com/office/drawing/2014/main" val="20002"/>
                    </a:ext>
                  </a:extLst>
                </a:gridCol>
              </a:tblGrid>
              <a:tr h="494679">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Notes</a:t>
                      </a:r>
                      <a:endParaRPr lang="en-US"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08337">
                <a:tc>
                  <a:txBody>
                    <a:bodyPr/>
                    <a:lstStyle/>
                    <a:p>
                      <a:pPr marL="72000" algn="l" fontAlgn="b">
                        <a:lnSpc>
                          <a:spcPct val="100000"/>
                        </a:lnSpc>
                      </a:pPr>
                      <a:r>
                        <a:rPr lang="en-GB" sz="1800" u="none" strike="noStrike" dirty="0" smtClean="0">
                          <a:effectLst/>
                          <a:latin typeface="+mn-lt"/>
                          <a:cs typeface="Times New Roman" panose="02020603050405020304" pitchFamily="18" charset="0"/>
                        </a:rPr>
                        <a:t>RPM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3"/>
                        </a:rPr>
                        <a:t>http://rpm.org/</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a:effectLst/>
                          <a:latin typeface="+mn-lt"/>
                          <a:cs typeface="Times New Roman" panose="02020603050405020304" pitchFamily="18" charset="0"/>
                        </a:rPr>
                        <a:t>This link </a:t>
                      </a:r>
                      <a:r>
                        <a:rPr lang="en-US" sz="1800" u="none" strike="noStrike" dirty="0" smtClean="0">
                          <a:effectLst/>
                          <a:latin typeface="+mn-lt"/>
                          <a:cs typeface="Times New Roman" panose="02020603050405020304" pitchFamily="18" charset="0"/>
                        </a:rPr>
                        <a:t>presents</a:t>
                      </a:r>
                      <a:r>
                        <a:rPr lang="en-US" sz="1800" u="none" strike="noStrike" baseline="0" dirty="0" smtClean="0">
                          <a:effectLst/>
                          <a:latin typeface="+mn-lt"/>
                          <a:cs typeface="Times New Roman" panose="02020603050405020304" pitchFamily="18" charset="0"/>
                        </a:rPr>
                        <a:t> description about the RPM packages.</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83173">
                <a:tc>
                  <a:txBody>
                    <a:bodyPr/>
                    <a:lstStyle/>
                    <a:p>
                      <a:pPr marL="72000" algn="l" fontAlgn="b">
                        <a:lnSpc>
                          <a:spcPct val="100000"/>
                        </a:lnSpc>
                      </a:pPr>
                      <a:r>
                        <a:rPr lang="en-GB" sz="1800" u="none" strike="noStrike" dirty="0" smtClean="0">
                          <a:effectLst/>
                          <a:latin typeface="+mn-lt"/>
                          <a:cs typeface="Times New Roman" panose="02020603050405020304" pitchFamily="18" charset="0"/>
                        </a:rPr>
                        <a:t>RPM &amp; YUM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4"/>
                        </a:rPr>
                        <a:t>https://www.ibm.com/developerworks/library/l-lpic1-102-5/index.html</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cs typeface="Times New Roman" panose="02020603050405020304" pitchFamily="18" charset="0"/>
                        </a:rPr>
                        <a:t>This link presents</a:t>
                      </a:r>
                      <a:r>
                        <a:rPr lang="en-US" sz="1800" u="none" strike="noStrike" baseline="0" dirty="0" smtClean="0">
                          <a:effectLst/>
                          <a:latin typeface="+mn-lt"/>
                          <a:cs typeface="Times New Roman" panose="02020603050405020304" pitchFamily="18" charset="0"/>
                        </a:rPr>
                        <a:t> description about the RPM and YUM packages.</a:t>
                      </a:r>
                      <a:endParaRPr lang="en-US" sz="1800" u="none" strike="noStrike" dirty="0" smtClean="0">
                        <a:effectLst/>
                        <a:latin typeface="+mn-lt"/>
                        <a:cs typeface="Times New Roman" panose="02020603050405020304" pitchFamily="18" charset="0"/>
                      </a:endParaRP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83173">
                <a:tc>
                  <a:txBody>
                    <a:bodyPr/>
                    <a:lstStyle/>
                    <a:p>
                      <a:pPr marL="72000" algn="l" fontAlgn="b">
                        <a:lnSpc>
                          <a:spcPct val="100000"/>
                        </a:lnSpc>
                      </a:pPr>
                      <a:r>
                        <a:rPr lang="en-GB" sz="1800" u="none" strike="noStrike" kern="1200" dirty="0" smtClean="0">
                          <a:effectLst/>
                          <a:latin typeface="+mn-lt"/>
                          <a:cs typeface="Times New Roman" panose="02020603050405020304" pitchFamily="18" charset="0"/>
                        </a:rPr>
                        <a:t>Create, delete &amp; modify local user accounts</a:t>
                      </a:r>
                      <a:endParaRPr lang="en-GB" sz="1800" b="0" i="0" u="none" strike="noStrike" kern="1200" dirty="0">
                        <a:solidFill>
                          <a:srgbClr val="000000"/>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5"/>
                        </a:rPr>
                        <a:t>https://www.thegeekdiary.com/rhel-7-rhcsa-notes-create-delete-and-modify-local-user-accounts/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IN" sz="1800" dirty="0" smtClean="0">
                          <a:latin typeface="+mn-lt"/>
                          <a:cs typeface="Times New Roman" panose="02020603050405020304" pitchFamily="18" charset="0"/>
                        </a:rPr>
                        <a:t>This</a:t>
                      </a:r>
                      <a:r>
                        <a:rPr lang="en-IN" sz="1800" baseline="0" dirty="0" smtClean="0">
                          <a:latin typeface="+mn-lt"/>
                          <a:cs typeface="Times New Roman" panose="02020603050405020304" pitchFamily="18" charset="0"/>
                        </a:rPr>
                        <a:t> link explains the c</a:t>
                      </a:r>
                      <a:r>
                        <a:rPr lang="en-IN" sz="1800" dirty="0" smtClean="0">
                          <a:latin typeface="+mn-lt"/>
                          <a:cs typeface="Times New Roman" panose="02020603050405020304" pitchFamily="18" charset="0"/>
                        </a:rPr>
                        <a:t>reating, deleting &amp; modification of local user accounts and local user groups.</a:t>
                      </a: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83173">
                <a:tc>
                  <a:txBody>
                    <a:bodyPr/>
                    <a:lstStyle/>
                    <a:p>
                      <a:pPr marL="72000" algn="l" fontAlgn="b">
                        <a:lnSpc>
                          <a:spcPct val="100000"/>
                        </a:lnSpc>
                      </a:pPr>
                      <a:r>
                        <a:rPr lang="en-US" sz="1800" u="none" strike="noStrike" kern="1200" dirty="0" smtClean="0">
                          <a:effectLst/>
                          <a:latin typeface="+mn-lt"/>
                          <a:cs typeface="Times New Roman" panose="02020603050405020304" pitchFamily="18" charset="0"/>
                        </a:rPr>
                        <a:t>Linux </a:t>
                      </a:r>
                      <a:r>
                        <a:rPr lang="en-US" sz="1800" u="none" strike="noStrike" kern="1200" dirty="0" err="1" smtClean="0">
                          <a:effectLst/>
                          <a:latin typeface="+mn-lt"/>
                          <a:cs typeface="Times New Roman" panose="02020603050405020304" pitchFamily="18" charset="0"/>
                        </a:rPr>
                        <a:t>chown</a:t>
                      </a:r>
                      <a:r>
                        <a:rPr lang="en-US" sz="1800" u="none" strike="noStrike" kern="1200" dirty="0" smtClean="0">
                          <a:effectLst/>
                          <a:latin typeface="+mn-lt"/>
                          <a:cs typeface="Times New Roman" panose="02020603050405020304" pitchFamily="18" charset="0"/>
                        </a:rPr>
                        <a:t> Command to Change Owner and Group</a:t>
                      </a:r>
                    </a:p>
                    <a:p>
                      <a:pPr marL="72000" algn="l" fontAlgn="b">
                        <a:lnSpc>
                          <a:spcPct val="100000"/>
                        </a:lnSpc>
                      </a:pPr>
                      <a:endParaRPr lang="en-GB" sz="1800" b="0" i="0" u="none" strike="noStrike" kern="1200" dirty="0">
                        <a:solidFill>
                          <a:srgbClr val="000000"/>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US" sz="1800" u="sng" strike="noStrike" kern="1200" dirty="0" smtClean="0">
                          <a:effectLst/>
                          <a:latin typeface="+mn-lt"/>
                          <a:cs typeface="Times New Roman" panose="02020603050405020304" pitchFamily="18" charset="0"/>
                          <a:hlinkClick r:id="rId6"/>
                        </a:rPr>
                        <a:t>https://www.thegeekstuff.com/2012/06/chown-examples/</a:t>
                      </a:r>
                      <a:endParaRPr lang="en-US" sz="1800" b="0" i="0" u="sng" strike="noStrike" kern="1200" dirty="0" smtClean="0">
                        <a:solidFill>
                          <a:srgbClr val="0000FF"/>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kern="1200" baseline="0" dirty="0" smtClean="0">
                          <a:latin typeface="+mn-lt"/>
                          <a:cs typeface="Times New Roman" panose="02020603050405020304" pitchFamily="18" charset="0"/>
                        </a:rPr>
                        <a:t>This link provide the Linux </a:t>
                      </a:r>
                      <a:r>
                        <a:rPr lang="en-US" sz="1800" kern="1200" baseline="0" dirty="0" err="1" smtClean="0">
                          <a:latin typeface="+mn-lt"/>
                          <a:cs typeface="Times New Roman" panose="02020603050405020304" pitchFamily="18" charset="0"/>
                        </a:rPr>
                        <a:t>chown</a:t>
                      </a:r>
                      <a:r>
                        <a:rPr lang="en-US" sz="1800" kern="1200" baseline="0" dirty="0" smtClean="0">
                          <a:latin typeface="+mn-lt"/>
                          <a:cs typeface="Times New Roman" panose="02020603050405020304" pitchFamily="18" charset="0"/>
                        </a:rPr>
                        <a:t> Command to Change Owner and Group</a:t>
                      </a: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8"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2" name="Picture Placeholder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Tree>
    <p:extLst>
      <p:ext uri="{BB962C8B-B14F-4D97-AF65-F5344CB8AC3E}">
        <p14:creationId xmlns:p14="http://schemas.microsoft.com/office/powerpoint/2010/main" val="1040467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53</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2148634186"/>
              </p:ext>
            </p:extLst>
          </p:nvPr>
        </p:nvGraphicFramePr>
        <p:xfrm>
          <a:off x="477954" y="2682595"/>
          <a:ext cx="11027421" cy="2513124"/>
        </p:xfrm>
        <a:graphic>
          <a:graphicData uri="http://schemas.openxmlformats.org/drawingml/2006/table">
            <a:tbl>
              <a:tblPr firstRow="1" bandRow="1">
                <a:tableStyleId>{72833802-FEF1-4C79-8D5D-14CF1EAF98D9}</a:tableStyleId>
              </a:tblPr>
              <a:tblGrid>
                <a:gridCol w="1707617">
                  <a:extLst>
                    <a:ext uri="{9D8B030D-6E8A-4147-A177-3AD203B41FA5}">
                      <a16:colId xmlns="" xmlns:a16="http://schemas.microsoft.com/office/drawing/2014/main" val="20000"/>
                    </a:ext>
                  </a:extLst>
                </a:gridCol>
                <a:gridCol w="4279397">
                  <a:extLst>
                    <a:ext uri="{9D8B030D-6E8A-4147-A177-3AD203B41FA5}">
                      <a16:colId xmlns="" xmlns:a16="http://schemas.microsoft.com/office/drawing/2014/main" val="20001"/>
                    </a:ext>
                  </a:extLst>
                </a:gridCol>
                <a:gridCol w="5040407">
                  <a:extLst>
                    <a:ext uri="{9D8B030D-6E8A-4147-A177-3AD203B41FA5}">
                      <a16:colId xmlns="" xmlns:a16="http://schemas.microsoft.com/office/drawing/2014/main" val="20002"/>
                    </a:ext>
                  </a:extLst>
                </a:gridCol>
              </a:tblGrid>
              <a:tr h="564309">
                <a:tc>
                  <a:txBody>
                    <a:bodyPr/>
                    <a:lstStyle/>
                    <a:p>
                      <a:pPr marL="72000" algn="l" fontAlgn="b"/>
                      <a:r>
                        <a:rPr lang="en-US" sz="1800" u="none" strike="noStrike" dirty="0" smtClean="0">
                          <a:effectLst/>
                        </a:rPr>
                        <a:t>Topics</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URL</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Notes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extLst>
                  <a:ext uri="{0D108BD9-81ED-4DB2-BD59-A6C34878D82A}">
                    <a16:rowId xmlns="" xmlns:a16="http://schemas.microsoft.com/office/drawing/2014/main" val="10003"/>
                  </a:ext>
                </a:extLst>
              </a:tr>
              <a:tr h="564309">
                <a:tc>
                  <a:txBody>
                    <a:bodyPr/>
                    <a:lstStyle/>
                    <a:p>
                      <a:pPr marL="72000" algn="l" fontAlgn="b"/>
                      <a:r>
                        <a:rPr lang="en-GB" sz="1800" u="none" strike="noStrike" dirty="0" err="1" smtClean="0">
                          <a:effectLst/>
                        </a:rPr>
                        <a:t>rpm,yum</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3"/>
                        </a:rPr>
                        <a:t>https://www.youtube.com/watch?v=6ItI793zBgY</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kern="1200" dirty="0" smtClean="0">
                          <a:effectLst/>
                        </a:rPr>
                        <a:t>This video gives a quick overview of using RPM, YUM and DNF for installing software packages in RPM-based Linux distributions.</a:t>
                      </a:r>
                      <a:r>
                        <a:rPr lang="en-US" sz="1800" u="none" strike="noStrike" dirty="0" smtClean="0">
                          <a:effectLst/>
                        </a:rPr>
                        <a: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25857">
                <a:tc>
                  <a:txBody>
                    <a:bodyPr/>
                    <a:lstStyle/>
                    <a:p>
                      <a:pPr marL="72000" algn="l" fontAlgn="b"/>
                      <a:r>
                        <a:rPr lang="en-GB" sz="1800" u="none" strike="noStrike" dirty="0" smtClean="0">
                          <a:effectLst/>
                        </a:rPr>
                        <a:t>Repository</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4"/>
                        </a:rPr>
                        <a:t>https://www.youtube.com/watch?v=hw2xRj-lkmg</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kern="1200" dirty="0" smtClean="0">
                          <a:effectLst/>
                        </a:rPr>
                        <a:t>This video will show you how to configure Yum server on Linux.</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71506">
                <a:tc>
                  <a:txBody>
                    <a:bodyPr/>
                    <a:lstStyle/>
                    <a:p>
                      <a:pPr marL="72000" algn="l" fontAlgn="b"/>
                      <a:r>
                        <a:rPr lang="en-GB" sz="1800" u="none" strike="noStrike" dirty="0" smtClean="0">
                          <a:effectLst/>
                        </a:rPr>
                        <a:t>Local</a:t>
                      </a:r>
                      <a:r>
                        <a:rPr lang="en-GB" sz="1800" u="none" strike="noStrike" baseline="0" dirty="0" smtClean="0">
                          <a:effectLst/>
                        </a:rPr>
                        <a:t> Repository</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5"/>
                        </a:rPr>
                        <a:t>https://www.youtube.com/watch?v=S_P6NLGGhbk</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u="none" strike="noStrike" dirty="0">
                          <a:effectLst/>
                        </a:rPr>
                        <a:t>This video will </a:t>
                      </a:r>
                      <a:r>
                        <a:rPr lang="en-US" sz="1800" u="none" strike="noStrike" dirty="0" smtClean="0">
                          <a:effectLst/>
                        </a:rPr>
                        <a:t>show</a:t>
                      </a:r>
                      <a:r>
                        <a:rPr lang="en-US" sz="1800" u="none" strike="noStrike" baseline="0" dirty="0" smtClean="0">
                          <a:effectLst/>
                        </a:rPr>
                        <a:t> how to configure local repository in RHEL 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19870466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54</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850688414"/>
              </p:ext>
            </p:extLst>
          </p:nvPr>
        </p:nvGraphicFramePr>
        <p:xfrm>
          <a:off x="685800" y="2131083"/>
          <a:ext cx="10801351" cy="3026709"/>
        </p:xfrm>
        <a:graphic>
          <a:graphicData uri="http://schemas.openxmlformats.org/drawingml/2006/table">
            <a:tbl>
              <a:tblPr firstRow="1" bandRow="1">
                <a:tableStyleId>{72833802-FEF1-4C79-8D5D-14CF1EAF98D9}</a:tableStyleId>
              </a:tblPr>
              <a:tblGrid>
                <a:gridCol w="3671888">
                  <a:extLst>
                    <a:ext uri="{9D8B030D-6E8A-4147-A177-3AD203B41FA5}">
                      <a16:colId xmlns="" xmlns:a16="http://schemas.microsoft.com/office/drawing/2014/main" val="20000"/>
                    </a:ext>
                  </a:extLst>
                </a:gridCol>
                <a:gridCol w="7129463">
                  <a:extLst>
                    <a:ext uri="{9D8B030D-6E8A-4147-A177-3AD203B41FA5}">
                      <a16:colId xmlns="" xmlns:a16="http://schemas.microsoft.com/office/drawing/2014/main" val="20001"/>
                    </a:ext>
                  </a:extLst>
                </a:gridCol>
              </a:tblGrid>
              <a:tr h="558257">
                <a:tc>
                  <a:txBody>
                    <a:bodyPr/>
                    <a:lstStyle/>
                    <a:p>
                      <a:pPr marL="144000" algn="l" fontAlgn="b"/>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AE1"/>
                    </a:solidFill>
                  </a:tcPr>
                </a:tc>
                <a:tc>
                  <a:txBody>
                    <a:bodyPr/>
                    <a:lstStyle/>
                    <a:p>
                      <a:pPr algn="l" fontAlgn="b"/>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AE1"/>
                    </a:solidFill>
                  </a:tcPr>
                </a:tc>
                <a:extLst>
                  <a:ext uri="{0D108BD9-81ED-4DB2-BD59-A6C34878D82A}">
                    <a16:rowId xmlns="" xmlns:a16="http://schemas.microsoft.com/office/drawing/2014/main" val="10001"/>
                  </a:ext>
                </a:extLst>
              </a:tr>
              <a:tr h="1253496">
                <a:tc>
                  <a:txBody>
                    <a:bodyPr/>
                    <a:lstStyle/>
                    <a:p>
                      <a:pPr marL="144000" algn="l" fontAlgn="b">
                        <a:lnSpc>
                          <a:spcPct val="150000"/>
                        </a:lnSpc>
                      </a:pPr>
                      <a:r>
                        <a:rPr lang="en-GB" sz="1800" u="none" strike="noStrike" dirty="0" smtClean="0">
                          <a:effectLst/>
                          <a:latin typeface="+mn-lt"/>
                          <a:cs typeface="Times New Roman" panose="02020603050405020304" pitchFamily="18" charset="0"/>
                        </a:rPr>
                        <a:t>Red Hat Enterprise Linux 7</a:t>
                      </a:r>
                    </a:p>
                    <a:p>
                      <a:pPr marL="144000" algn="l" fontAlgn="b">
                        <a:lnSpc>
                          <a:spcPct val="150000"/>
                        </a:lnSpc>
                      </a:pPr>
                      <a:r>
                        <a:rPr lang="en-GB" sz="1800" u="none" strike="noStrike" dirty="0" smtClean="0">
                          <a:effectLst/>
                          <a:latin typeface="+mn-lt"/>
                          <a:cs typeface="Times New Roman" panose="02020603050405020304" pitchFamily="18" charset="0"/>
                        </a:rPr>
                        <a:t>System Administrator's Guide</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latin typeface="+mn-lt"/>
                          <a:cs typeface="Times New Roman" panose="02020603050405020304" pitchFamily="18" charset="0"/>
                          <a:hlinkClick r:id="rId2"/>
                        </a:rPr>
                        <a:t>https://access.redhat.com/documentation/en-us/red_hat_enterprise_linux/7/pdf/system_administrators_guide/Red_Hat_Enterprise_Linux-7-System_Administrators_Guide-en-US.pdf</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214956">
                <a:tc>
                  <a:txBody>
                    <a:bodyPr/>
                    <a:lstStyle/>
                    <a:p>
                      <a:pPr marL="144000" algn="l" fontAlgn="b">
                        <a:lnSpc>
                          <a:spcPct val="150000"/>
                        </a:lnSpc>
                      </a:pPr>
                      <a:r>
                        <a:rPr lang="en-GB" sz="1800" u="none" strike="noStrike" dirty="0" smtClean="0">
                          <a:effectLst/>
                          <a:latin typeface="+mn-lt"/>
                          <a:cs typeface="Times New Roman" panose="02020603050405020304" pitchFamily="18" charset="0"/>
                        </a:rPr>
                        <a:t>Red Hat Linux Networking and System Administration</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latin typeface="+mn-lt"/>
                          <a:cs typeface="Times New Roman" panose="02020603050405020304" pitchFamily="18" charset="0"/>
                          <a:hlinkClick r:id="rId3"/>
                        </a:rPr>
                        <a:t>https://www.nettech.in/e-books/Linux-Networking-and-System-Admin.pdf</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1095911" y="1290934"/>
            <a:ext cx="10391239" cy="507832"/>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4" y="1264194"/>
            <a:ext cx="640080" cy="640080"/>
          </a:xfrm>
          <a:prstGeom prst="rect">
            <a:avLst/>
          </a:prstGeom>
        </p:spPr>
      </p:pic>
    </p:spTree>
    <p:extLst>
      <p:ext uri="{BB962C8B-B14F-4D97-AF65-F5344CB8AC3E}">
        <p14:creationId xmlns:p14="http://schemas.microsoft.com/office/powerpoint/2010/main" val="3317167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55</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74474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8" name="Rectangle 7"/>
          <p:cNvSpPr/>
          <p:nvPr/>
        </p:nvSpPr>
        <p:spPr>
          <a:xfrm>
            <a:off x="480120"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Changing </a:t>
            </a:r>
            <a:r>
              <a:rPr lang="en-US" sz="2400" b="1" spc="-20" dirty="0">
                <a:latin typeface="Helvetica" panose="020B0604020202020204" pitchFamily="2" charset="0"/>
                <a:cs typeface="Arial" panose="020B0604020202020204" pitchFamily="34" charset="0"/>
              </a:rPr>
              <a:t>the password for local user accounts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0120" y="1339591"/>
            <a:ext cx="10448707" cy="5016758"/>
          </a:xfrm>
          <a:prstGeom prst="rect">
            <a:avLst/>
          </a:prstGeom>
        </p:spPr>
        <p:txBody>
          <a:bodyPr wrap="square">
            <a:spAutoFit/>
          </a:bodyPr>
          <a:lstStyle/>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a:t>
            </a:r>
            <a:r>
              <a:rPr lang="en-US" sz="2000" dirty="0">
                <a:latin typeface="Times New Roman" panose="02020603050405020304" pitchFamily="18" charset="0"/>
                <a:cs typeface="Times New Roman" panose="02020603050405020304" pitchFamily="18" charset="0"/>
              </a:rPr>
              <a:t>the Activities overview and start typing Users.</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Users to open the panel.</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the label ····· </a:t>
            </a:r>
            <a:r>
              <a:rPr lang="en-US" sz="2000" b="1" dirty="0">
                <a:latin typeface="Times New Roman" panose="02020603050405020304" pitchFamily="18" charset="0"/>
                <a:cs typeface="Times New Roman" panose="02020603050405020304" pitchFamily="18" charset="0"/>
              </a:rPr>
              <a:t>next to Password</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793750" lvl="1" algn="just">
              <a:lnSpc>
                <a:spcPct val="200000"/>
              </a:lnSpc>
              <a:buClr>
                <a:schemeClr val="accent2">
                  <a:lumMod val="50000"/>
                </a:schemeClr>
              </a:buClr>
            </a:pPr>
            <a:r>
              <a:rPr lang="en-US" sz="2000" dirty="0" smtClean="0">
                <a:latin typeface="Times New Roman" panose="02020603050405020304" pitchFamily="18" charset="0"/>
                <a:cs typeface="Times New Roman" panose="02020603050405020304" pitchFamily="18" charset="0"/>
              </a:rPr>
              <a:t>If you are changing the password for a different user, you will first need to Unlock the panel.</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your current password, then a new password. </a:t>
            </a:r>
            <a:endParaRPr lang="en-US" sz="2000" dirty="0" smtClean="0">
              <a:latin typeface="Times New Roman" panose="02020603050405020304" pitchFamily="18" charset="0"/>
              <a:cs typeface="Times New Roman" panose="02020603050405020304" pitchFamily="18" charset="0"/>
            </a:endParaRPr>
          </a:p>
          <a:p>
            <a:pPr marL="793750" lvl="1" algn="just">
              <a:lnSpc>
                <a:spcPct val="200000"/>
              </a:lnSpc>
              <a:buClr>
                <a:schemeClr val="accent2">
                  <a:lumMod val="50000"/>
                </a:schemeClr>
              </a:buClr>
            </a:pPr>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your new password again in the Verify New Password field.</a:t>
            </a:r>
          </a:p>
          <a:p>
            <a:pPr marL="793750" indent="-457200" algn="just">
              <a:lnSpc>
                <a:spcPct val="200000"/>
              </a:lnSpc>
              <a:buClr>
                <a:schemeClr val="accent2">
                  <a:lumMod val="50000"/>
                </a:schemeClr>
              </a:buClr>
              <a:buFont typeface="+mj-lt"/>
              <a:buAutoNum type="arabicPeriod"/>
            </a:pPr>
            <a:r>
              <a:rPr lang="en-US" sz="2000" dirty="0">
                <a:latin typeface="Times New Roman" panose="02020603050405020304" pitchFamily="18" charset="0"/>
                <a:cs typeface="Times New Roman" panose="02020603050405020304" pitchFamily="18" charset="0"/>
              </a:rPr>
              <a:t>You can press the </a:t>
            </a:r>
            <a:r>
              <a:rPr lang="en-US" sz="2000" dirty="0" smtClean="0">
                <a:latin typeface="Times New Roman" panose="02020603050405020304" pitchFamily="18" charset="0"/>
                <a:cs typeface="Times New Roman" panose="02020603050405020304" pitchFamily="18" charset="0"/>
              </a:rPr>
              <a:t>icon </a:t>
            </a:r>
            <a:r>
              <a:rPr lang="en-US" sz="2000" dirty="0">
                <a:latin typeface="Times New Roman" panose="02020603050405020304" pitchFamily="18" charset="0"/>
                <a:cs typeface="Times New Roman" panose="02020603050405020304" pitchFamily="18" charset="0"/>
              </a:rPr>
              <a:t>to automatically generate a random password.</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Change.</a:t>
            </a:r>
          </a:p>
        </p:txBody>
      </p:sp>
    </p:spTree>
    <p:extLst>
      <p:ext uri="{BB962C8B-B14F-4D97-AF65-F5344CB8AC3E}">
        <p14:creationId xmlns:p14="http://schemas.microsoft.com/office/powerpoint/2010/main" val="328121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8" name="Rectangle 7"/>
          <p:cNvSpPr/>
          <p:nvPr/>
        </p:nvSpPr>
        <p:spPr>
          <a:xfrm>
            <a:off x="485277" y="405743"/>
            <a:ext cx="10298373"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Changing </a:t>
            </a:r>
            <a:r>
              <a:rPr lang="en-US" sz="2400" b="1" spc="-20" dirty="0">
                <a:latin typeface="Helvetica" panose="020B0604020202020204" pitchFamily="2" charset="0"/>
                <a:cs typeface="Arial" panose="020B0604020202020204" pitchFamily="34" charset="0"/>
              </a:rPr>
              <a:t>the password for local user accounts </a:t>
            </a:r>
            <a:endParaRPr lang="en-US" sz="2400" b="1" i="1" spc="-20" dirty="0">
              <a:latin typeface="Helvetica" panose="020B0604020202020204" pitchFamily="2" charset="0"/>
              <a:cs typeface="Arial" panose="020B0604020202020204" pitchFamily="34" charset="0"/>
            </a:endParaRPr>
          </a:p>
        </p:txBody>
      </p:sp>
      <p:pic>
        <p:nvPicPr>
          <p:cNvPr id="6" name="Image4"/>
          <p:cNvPicPr/>
          <p:nvPr/>
        </p:nvPicPr>
        <p:blipFill rotWithShape="1">
          <a:blip r:embed="rId3"/>
          <a:srcRect t="4443" b="5429"/>
          <a:stretch/>
        </p:blipFill>
        <p:spPr bwMode="auto">
          <a:xfrm>
            <a:off x="897555" y="1183907"/>
            <a:ext cx="10410761" cy="539977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22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Local Groups</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5324535"/>
          </a:xfrm>
          <a:prstGeom prst="rect">
            <a:avLst/>
          </a:prstGeom>
        </p:spPr>
        <p:txBody>
          <a:bodyPr wrap="square">
            <a:spAutoFit/>
          </a:bodyPr>
          <a:lstStyle/>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Groups </a:t>
            </a:r>
            <a:r>
              <a:rPr lang="en-US" sz="2000" dirty="0">
                <a:latin typeface="Times New Roman" panose="02020603050405020304" pitchFamily="18" charset="0"/>
                <a:cs typeface="Times New Roman" panose="02020603050405020304" pitchFamily="18" charset="0"/>
              </a:rPr>
              <a:t>allow system administrators to apply certain permissions or access to groups of </a:t>
            </a:r>
            <a:r>
              <a:rPr lang="en-US" sz="2000" dirty="0" smtClean="0">
                <a:latin typeface="Times New Roman" panose="02020603050405020304" pitchFamily="18" charset="0"/>
                <a:cs typeface="Times New Roman" panose="02020603050405020304" pitchFamily="18" charset="0"/>
              </a:rPr>
              <a:t>users.</a:t>
            </a:r>
          </a:p>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Groups </a:t>
            </a:r>
            <a:r>
              <a:rPr lang="en-US" sz="2000" dirty="0">
                <a:latin typeface="Times New Roman" panose="02020603050405020304" pitchFamily="18" charset="0"/>
                <a:cs typeface="Times New Roman" panose="02020603050405020304" pitchFamily="18" charset="0"/>
              </a:rPr>
              <a:t>must be created first before you can assign a user to that </a:t>
            </a:r>
            <a:r>
              <a:rPr lang="en-US" sz="2000" dirty="0" smtClean="0">
                <a:latin typeface="Times New Roman" panose="02020603050405020304" pitchFamily="18" charset="0"/>
                <a:cs typeface="Times New Roman" panose="02020603050405020304" pitchFamily="18" charset="0"/>
              </a:rPr>
              <a:t>group.</a:t>
            </a:r>
          </a:p>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add a new group, you will use the </a:t>
            </a:r>
            <a:r>
              <a:rPr lang="en-US" sz="2000" b="1"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a:t>
            </a:r>
            <a:r>
              <a:rPr lang="en-US" sz="2000" dirty="0" smtClean="0">
                <a:latin typeface="Times New Roman" panose="02020603050405020304" pitchFamily="18" charset="0"/>
                <a:cs typeface="Times New Roman" panose="02020603050405020304" pitchFamily="18" charset="0"/>
              </a:rPr>
              <a:t>.</a:t>
            </a:r>
          </a:p>
          <a:p>
            <a:pPr marL="465138" indent="-288925" algn="just">
              <a:lnSpc>
                <a:spcPct val="200000"/>
              </a:lnSpc>
              <a:buFont typeface="Wingdings" panose="05000000000000000000" pitchFamily="2" charset="2"/>
              <a:buChar char="§"/>
            </a:pPr>
            <a:endParaRPr lang="en-US" sz="1200" dirty="0">
              <a:solidFill>
                <a:schemeClr val="accent4">
                  <a:lumMod val="50000"/>
                </a:schemeClr>
              </a:solidFill>
              <a:latin typeface="Times New Roman" panose="02020603050405020304" pitchFamily="18" charset="0"/>
              <a:cs typeface="Times New Roman" panose="02020603050405020304" pitchFamily="18" charset="0"/>
            </a:endParaRPr>
          </a:p>
          <a:p>
            <a:pPr marL="336550" algn="just">
              <a:lnSpc>
                <a:spcPct val="200000"/>
              </a:lnSpc>
            </a:pP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Syntax: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syntax for the </a:t>
            </a:r>
            <a:r>
              <a:rPr lang="en-US" sz="2000"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 is:</a:t>
            </a:r>
          </a:p>
          <a:p>
            <a:pPr marL="336550" algn="just">
              <a:lnSpc>
                <a:spcPct val="20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groupadd</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 </a:t>
            </a:r>
            <a:r>
              <a:rPr lang="en-US" sz="2000" b="1" dirty="0" err="1">
                <a:latin typeface="Times New Roman" panose="02020603050405020304" pitchFamily="18" charset="0"/>
                <a:cs typeface="Times New Roman" panose="02020603050405020304" pitchFamily="18" charset="0"/>
              </a:rPr>
              <a:t>Group_ID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Group_Name</a:t>
            </a:r>
            <a:endParaRPr lang="en-US" sz="2000" b="1" dirty="0">
              <a:latin typeface="Times New Roman" panose="02020603050405020304" pitchFamily="18" charset="0"/>
              <a:cs typeface="Times New Roman" panose="02020603050405020304" pitchFamily="18" charset="0"/>
            </a:endParaRPr>
          </a:p>
          <a:p>
            <a:pPr marL="336550" algn="just">
              <a:lnSpc>
                <a:spcPct val="200000"/>
              </a:lnSpc>
            </a:pPr>
            <a:endParaRPr lang="en-US" sz="1200" b="1" i="1" dirty="0" smtClean="0">
              <a:latin typeface="Times New Roman" panose="02020603050405020304" pitchFamily="18" charset="0"/>
              <a:cs typeface="Times New Roman" panose="02020603050405020304" pitchFamily="18" charset="0"/>
            </a:endParaRPr>
          </a:p>
          <a:p>
            <a:pPr marL="336550" algn="just">
              <a:lnSpc>
                <a:spcPct val="200000"/>
              </a:lnSpc>
            </a:pP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Parameters </a:t>
            </a:r>
            <a:r>
              <a:rPr lang="en-US" sz="2000" b="1" dirty="0">
                <a:solidFill>
                  <a:schemeClr val="accent4">
                    <a:lumMod val="50000"/>
                  </a:schemeClr>
                </a:solidFill>
                <a:latin typeface="Times New Roman" panose="02020603050405020304" pitchFamily="18" charset="0"/>
                <a:cs typeface="Times New Roman" panose="02020603050405020304" pitchFamily="18" charset="0"/>
              </a:rPr>
              <a:t>or </a:t>
            </a: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Arguments</a:t>
            </a:r>
          </a:p>
          <a:p>
            <a:pPr marL="968375" indent="-342900" algn="just">
              <a:lnSpc>
                <a:spcPct val="200000"/>
              </a:lnSpc>
              <a:buClr>
                <a:schemeClr val="accent4">
                  <a:lumMod val="50000"/>
                </a:schemeClr>
              </a:buClr>
              <a:buFont typeface="Wingdings" panose="05000000000000000000" pitchFamily="2" charset="2"/>
              <a:buChar char="Ø"/>
            </a:pPr>
            <a:r>
              <a:rPr lang="en-US" sz="2000" b="1" i="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 requires only the “</a:t>
            </a:r>
            <a:r>
              <a:rPr lang="en-US" sz="2000" b="1" dirty="0" err="1" smtClean="0">
                <a:latin typeface="Times New Roman" panose="02020603050405020304" pitchFamily="18" charset="0"/>
                <a:cs typeface="Times New Roman" panose="02020603050405020304" pitchFamily="18" charset="0"/>
              </a:rPr>
              <a:t>Group_Name</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parameters</a:t>
            </a:r>
          </a:p>
        </p:txBody>
      </p:sp>
    </p:spTree>
    <p:extLst>
      <p:ext uri="{BB962C8B-B14F-4D97-AF65-F5344CB8AC3E}">
        <p14:creationId xmlns:p14="http://schemas.microsoft.com/office/powerpoint/2010/main" val="425207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t>
            </a:r>
            <a:r>
              <a:rPr lang="en-US" sz="2400" b="1" spc="-20" dirty="0">
                <a:latin typeface="Helvetica" panose="020B0604020202020204" pitchFamily="2" charset="0"/>
                <a:cs typeface="Arial" panose="020B0604020202020204" pitchFamily="34" charset="0"/>
              </a:rPr>
              <a:t>local </a:t>
            </a:r>
            <a:r>
              <a:rPr lang="en-US" sz="2400" b="1" spc="-20" dirty="0" smtClean="0">
                <a:latin typeface="Helvetica" panose="020B0604020202020204" pitchFamily="2" charset="0"/>
                <a:cs typeface="Arial" panose="020B0604020202020204" pitchFamily="34" charset="0"/>
              </a:rPr>
              <a:t>groups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4932" y="1108942"/>
            <a:ext cx="11211366" cy="4962897"/>
          </a:xfrm>
          <a:prstGeom prst="rect">
            <a:avLst/>
          </a:prstGeom>
        </p:spPr>
        <p:txBody>
          <a:bodyPr wrap="square">
            <a:spAutoFit/>
          </a:bodyPr>
          <a:lstStyle/>
          <a:p>
            <a:pPr marL="336550" algn="just">
              <a:lnSpc>
                <a:spcPct val="150000"/>
              </a:lnSpc>
            </a:pPr>
            <a:r>
              <a:rPr lang="en-US" sz="2200" b="1" dirty="0" err="1" smtClean="0">
                <a:solidFill>
                  <a:schemeClr val="accent1">
                    <a:lumMod val="50000"/>
                  </a:schemeClr>
                </a:solidFill>
                <a:latin typeface="Times New Roman" panose="02020603050405020304" pitchFamily="18" charset="0"/>
                <a:cs typeface="Times New Roman" panose="02020603050405020304" pitchFamily="18" charset="0"/>
              </a:rPr>
              <a:t>Group_Name</a:t>
            </a:r>
            <a:endParaRPr lang="en-US" sz="2200" b="1" dirty="0">
              <a:solidFill>
                <a:schemeClr val="accent1">
                  <a:lumMod val="50000"/>
                </a:schemeClr>
              </a:solidFill>
              <a:latin typeface="Times New Roman" panose="02020603050405020304" pitchFamily="18" charset="0"/>
              <a:cs typeface="Times New Roman" panose="02020603050405020304" pitchFamily="18" charset="0"/>
            </a:endParaRP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name of the group you would like to add. </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Group names should be entered in lowercase and may contain underscores. </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It is recommended that you do not use the same group name more than once.</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dirty="0" err="1">
                <a:latin typeface="Times New Roman" panose="02020603050405020304" pitchFamily="18" charset="0"/>
                <a:cs typeface="Times New Roman" panose="02020603050405020304" pitchFamily="18" charset="0"/>
              </a:rPr>
              <a:t>groupadd</a:t>
            </a:r>
            <a:r>
              <a:rPr lang="en-US" sz="2100" dirty="0">
                <a:latin typeface="Times New Roman" panose="02020603050405020304" pitchFamily="18" charset="0"/>
                <a:cs typeface="Times New Roman" panose="02020603050405020304" pitchFamily="18" charset="0"/>
              </a:rPr>
              <a:t>” command also takes </a:t>
            </a:r>
            <a:r>
              <a:rPr lang="en-US" sz="2100" b="1" dirty="0" err="1">
                <a:latin typeface="Times New Roman" panose="02020603050405020304" pitchFamily="18" charset="0"/>
                <a:cs typeface="Times New Roman" panose="02020603050405020304" pitchFamily="18" charset="0"/>
              </a:rPr>
              <a:t>Group_ID</a:t>
            </a:r>
            <a:r>
              <a:rPr lang="en-US" sz="2100" dirty="0">
                <a:latin typeface="Times New Roman" panose="02020603050405020304" pitchFamily="18" charset="0"/>
                <a:cs typeface="Times New Roman" panose="02020603050405020304" pitchFamily="18" charset="0"/>
              </a:rPr>
              <a:t> which is optional</a:t>
            </a:r>
            <a:r>
              <a:rPr lang="en-US" sz="2100" dirty="0" smtClean="0">
                <a:latin typeface="Times New Roman" panose="02020603050405020304" pitchFamily="18" charset="0"/>
                <a:cs typeface="Times New Roman" panose="02020603050405020304" pitchFamily="18" charset="0"/>
              </a:rPr>
              <a:t>.</a:t>
            </a:r>
          </a:p>
          <a:p>
            <a:pPr marL="801688" indent="-336550" algn="just">
              <a:lnSpc>
                <a:spcPct val="150000"/>
              </a:lnSpc>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65138" algn="just">
              <a:lnSpc>
                <a:spcPct val="150000"/>
              </a:lnSpc>
            </a:pPr>
            <a:r>
              <a:rPr lang="en-US" sz="2100" b="1" dirty="0">
                <a:solidFill>
                  <a:schemeClr val="accent1">
                    <a:lumMod val="50000"/>
                  </a:schemeClr>
                </a:solidFill>
                <a:latin typeface="Times New Roman" panose="02020603050405020304" pitchFamily="18" charset="0"/>
                <a:cs typeface="Times New Roman" panose="02020603050405020304" pitchFamily="18" charset="0"/>
              </a:rPr>
              <a:t>-g </a:t>
            </a:r>
            <a:r>
              <a:rPr lang="en-US" sz="2100" b="1" dirty="0" err="1">
                <a:solidFill>
                  <a:schemeClr val="accent1">
                    <a:lumMod val="50000"/>
                  </a:schemeClr>
                </a:solidFill>
                <a:latin typeface="Times New Roman" panose="02020603050405020304" pitchFamily="18" charset="0"/>
                <a:cs typeface="Times New Roman" panose="02020603050405020304" pitchFamily="18" charset="0"/>
              </a:rPr>
              <a:t>Group_ID</a:t>
            </a:r>
            <a:endParaRPr lang="en-US" sz="2100" b="1" dirty="0">
              <a:solidFill>
                <a:schemeClr val="accent1">
                  <a:lumMod val="50000"/>
                </a:schemeClr>
              </a:solidFill>
              <a:latin typeface="Times New Roman" panose="02020603050405020304" pitchFamily="18" charset="0"/>
              <a:cs typeface="Times New Roman" panose="02020603050405020304" pitchFamily="18" charset="0"/>
            </a:endParaRPr>
          </a:p>
          <a:p>
            <a:pPr marL="108108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b="1" dirty="0">
                <a:latin typeface="Times New Roman" panose="02020603050405020304" pitchFamily="18" charset="0"/>
                <a:cs typeface="Times New Roman" panose="02020603050405020304" pitchFamily="18" charset="0"/>
              </a:rPr>
              <a:t>-g</a:t>
            </a:r>
            <a:r>
              <a:rPr lang="en-US" sz="2100" dirty="0">
                <a:latin typeface="Times New Roman" panose="02020603050405020304" pitchFamily="18" charset="0"/>
                <a:cs typeface="Times New Roman" panose="02020603050405020304" pitchFamily="18" charset="0"/>
              </a:rPr>
              <a:t> parameter indicates that a group number will </a:t>
            </a:r>
            <a:r>
              <a:rPr lang="en-US" sz="2100" dirty="0" smtClean="0">
                <a:latin typeface="Times New Roman" panose="02020603050405020304" pitchFamily="18" charset="0"/>
                <a:cs typeface="Times New Roman" panose="02020603050405020304" pitchFamily="18" charset="0"/>
              </a:rPr>
              <a:t>follow.</a:t>
            </a:r>
          </a:p>
          <a:p>
            <a:pPr marL="1081088"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the group number that will be assigned to this new </a:t>
            </a:r>
            <a:r>
              <a:rPr lang="en-US" sz="2100" dirty="0" smtClean="0">
                <a:latin typeface="Times New Roman" panose="02020603050405020304" pitchFamily="18" charset="0"/>
                <a:cs typeface="Times New Roman" panose="02020603050405020304" pitchFamily="18" charset="0"/>
              </a:rPr>
              <a:t>group.</a:t>
            </a:r>
          </a:p>
          <a:p>
            <a:pPr marL="1081088"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group number must be unique</a:t>
            </a:r>
            <a:r>
              <a:rPr lang="en-US" sz="21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61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10919</TotalTime>
  <Words>4200</Words>
  <Application>Microsoft Office PowerPoint</Application>
  <PresentationFormat>Custom</PresentationFormat>
  <Paragraphs>689</Paragraphs>
  <Slides>55</Slides>
  <Notes>14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988</cp:revision>
  <dcterms:created xsi:type="dcterms:W3CDTF">2018-01-29T06:10:27Z</dcterms:created>
  <dcterms:modified xsi:type="dcterms:W3CDTF">2019-08-08T06:33:37Z</dcterms:modified>
</cp:coreProperties>
</file>