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742" r:id="rId3"/>
    <p:sldId id="753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62" r:id="rId13"/>
    <p:sldId id="763" r:id="rId14"/>
    <p:sldId id="7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E1"/>
    <a:srgbClr val="DFB347"/>
    <a:srgbClr val="E04F5F"/>
    <a:srgbClr val="324667"/>
    <a:srgbClr val="FF5353"/>
    <a:srgbClr val="F86F08"/>
    <a:srgbClr val="954ECA"/>
    <a:srgbClr val="0094C8"/>
    <a:srgbClr val="00DA6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3" autoAdjust="0"/>
    <p:restoredTop sz="82406" autoAdjust="0"/>
  </p:normalViewPr>
  <p:slideViewPr>
    <p:cSldViewPr snapToGrid="0">
      <p:cViewPr>
        <p:scale>
          <a:sx n="72" d="100"/>
          <a:sy n="72" d="100"/>
        </p:scale>
        <p:origin x="-1114" y="-437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9476A-275A-4D38-B857-788AAEAC94C0}" type="datetimeFigureOut">
              <a:rPr lang="en-IN" smtClean="0"/>
              <a:t>09-11-2019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B637-DE7B-412A-905E-BF65587B459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059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B9E7-7084-435E-BDE9-2F1BA4EC8939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2501" y="6356350"/>
            <a:ext cx="393879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F369875-3547-471E-A8DD-BB6BF69B36A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718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4B1-77B2-4C3D-8667-4FBDE4D409DB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156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79E1-B1B2-41D8-96F7-A302CFB8AC0C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980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E05-C1D5-4A00-BD80-E6A2A264892A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0986" y="6356349"/>
            <a:ext cx="432515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F369875-3547-471E-A8DD-BB6BF69B36A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14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5888-409E-42A3-9E84-6EF39A2AB773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35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9606-C195-4F00-AA63-E3EF00114823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059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AA7-8689-4A50-8A8E-3AB8C74F7778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957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FED3-7D32-4390-9275-C53DAC947E66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762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7E66-7DAF-4E47-81F5-A440089C748E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428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EFEB-9ECA-43E0-AE09-915EDE23F0A9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118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FCBB-FF0F-45AA-824A-5DF2573BAFB8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507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5EF50-5ECC-48BA-81DC-F08BF0523C74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304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suvratapte/Maurice-Bach-Notes/blob/master/Diagrams/Screen_Shot_2017-06-09_at_11.11.43_PM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219385" y="2277375"/>
            <a:ext cx="57969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12834" y="2695091"/>
            <a:ext cx="945224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/>
              <a:t>The UNIX File System</a:t>
            </a:r>
            <a:endParaRPr lang="en-IN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3462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Helvetica" panose="020B0604020202020204" pitchFamily="2" charset="0"/>
                <a:cs typeface="Arial" panose="020B0604020202020204" pitchFamily="34" charset="0"/>
              </a:rPr>
              <a:t/>
            </a:r>
            <a:br>
              <a:rPr lang="en-US" sz="4000" b="1" dirty="0">
                <a:ln w="13462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Helvetica" panose="020B0604020202020204" pitchFamily="2" charset="0"/>
                <a:cs typeface="Arial" panose="020B0604020202020204" pitchFamily="34" charset="0"/>
              </a:rPr>
            </a:br>
            <a:endParaRPr lang="en-US" sz="1000" b="1" dirty="0" smtClean="0">
              <a:ln w="13462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Helvetica" panose="020B0604020202020204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IN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Helvetica" panose="020B0604020202020204" pitchFamily="2" charset="0"/>
              </a:rPr>
              <a:t>Module Number: 04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000" b="1" dirty="0" smtClean="0">
              <a:latin typeface="Helvetica" panose="020B0604020202020204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000" b="1" dirty="0" smtClean="0">
              <a:latin typeface="Helvetica" panose="020B0604020202020204" pitchFamily="2" charset="0"/>
            </a:endParaRPr>
          </a:p>
          <a:p>
            <a:pPr algn="ctr">
              <a:defRPr/>
            </a:pPr>
            <a:r>
              <a:rPr lang="en-GB" sz="2800" b="1" dirty="0" smtClean="0">
                <a:ln w="9525">
                  <a:noFill/>
                  <a:prstDash val="solid"/>
                </a:ln>
                <a:solidFill>
                  <a:schemeClr val="accent2"/>
                </a:solidFill>
                <a:latin typeface="Helvetica" panose="020B0604020202020204" pitchFamily="2" charset="0"/>
              </a:rPr>
              <a:t>Module Name: </a:t>
            </a:r>
            <a:r>
              <a:rPr lang="en-IN" sz="2800" b="1" dirty="0" smtClean="0">
                <a:ln w="9525">
                  <a:noFill/>
                  <a:prstDash val="solid"/>
                </a:ln>
                <a:solidFill>
                  <a:schemeClr val="accent2"/>
                </a:solidFill>
                <a:latin typeface="Helvetica" panose="020B0604020202020204" pitchFamily="2" charset="0"/>
              </a:rPr>
              <a:t>Unix File System</a:t>
            </a:r>
          </a:p>
          <a:p>
            <a:pPr algn="ctr">
              <a:defRPr/>
            </a:pPr>
            <a:endParaRPr lang="en-IN" sz="2800" b="1" dirty="0">
              <a:ln w="9525">
                <a:noFill/>
                <a:prstDash val="solid"/>
              </a:ln>
              <a:solidFill>
                <a:schemeClr val="accent2"/>
              </a:solidFill>
              <a:latin typeface="Helvetica" panose="020B06040202020202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118" y="3439884"/>
            <a:ext cx="2699545" cy="3181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99245" y="5797064"/>
            <a:ext cx="4481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b="1" dirty="0" smtClean="0">
                <a:latin typeface="Helvetica" panose="020B0604020202020204" pitchFamily="2" charset="0"/>
              </a:rPr>
              <a:t> </a:t>
            </a:r>
            <a:endParaRPr lang="en-IN" b="1" dirty="0">
              <a:ln w="12700" cmpd="sng">
                <a:noFill/>
                <a:prstDash val="solid"/>
              </a:ln>
              <a:latin typeface="Helvetica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6.</a:t>
            </a:r>
            <a:r>
              <a:rPr lang="en-IN" b="1" dirty="0"/>
              <a:t> </a:t>
            </a:r>
            <a:r>
              <a:rPr lang="en-IN" b="1" dirty="0" err="1"/>
              <a:t>Inode</a:t>
            </a:r>
            <a:r>
              <a:rPr lang="en-IN" b="1" dirty="0"/>
              <a:t> Assignment to a New </a:t>
            </a:r>
            <a:r>
              <a:rPr lang="en-IN" b="1" dirty="0" smtClean="0"/>
              <a:t>File			cont..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3" y="1020726"/>
            <a:ext cx="11717079" cy="5156237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dirty="0" smtClean="0"/>
              <a:t>If </a:t>
            </a:r>
            <a:r>
              <a:rPr lang="en-IN" dirty="0"/>
              <a:t>the super block list of free inodes is </a:t>
            </a:r>
            <a:r>
              <a:rPr lang="en-IN" dirty="0" smtClean="0"/>
              <a:t>empty.</a:t>
            </a:r>
          </a:p>
          <a:p>
            <a:pPr lvl="1"/>
            <a:r>
              <a:rPr lang="en-IN" dirty="0" smtClean="0"/>
              <a:t>the </a:t>
            </a:r>
            <a:r>
              <a:rPr lang="en-IN" dirty="0"/>
              <a:t>kernel searches the disk and places as many free </a:t>
            </a:r>
            <a:r>
              <a:rPr lang="en-IN" dirty="0" err="1"/>
              <a:t>inode</a:t>
            </a:r>
            <a:r>
              <a:rPr lang="en-IN" dirty="0"/>
              <a:t> numbers as possible into the super block. </a:t>
            </a:r>
            <a:endParaRPr lang="en-IN" dirty="0" smtClean="0"/>
          </a:p>
          <a:p>
            <a:pPr lvl="1"/>
            <a:r>
              <a:rPr lang="en-IN" dirty="0" smtClean="0"/>
              <a:t>The </a:t>
            </a:r>
            <a:r>
              <a:rPr lang="en-IN" dirty="0"/>
              <a:t>kernel reads the </a:t>
            </a:r>
            <a:r>
              <a:rPr lang="en-IN" dirty="0" err="1"/>
              <a:t>inode</a:t>
            </a:r>
            <a:r>
              <a:rPr lang="en-IN" dirty="0"/>
              <a:t> list on disk, block by block, and fills the super block list of </a:t>
            </a:r>
            <a:r>
              <a:rPr lang="en-IN" dirty="0" err="1"/>
              <a:t>inode</a:t>
            </a:r>
            <a:r>
              <a:rPr lang="en-IN" dirty="0"/>
              <a:t> numbers to </a:t>
            </a:r>
            <a:r>
              <a:rPr lang="en-IN" dirty="0" smtClean="0"/>
              <a:t>capacity.</a:t>
            </a:r>
          </a:p>
          <a:p>
            <a:pPr lvl="1"/>
            <a:r>
              <a:rPr lang="en-IN" dirty="0" smtClean="0"/>
              <a:t>remembering </a:t>
            </a:r>
            <a:r>
              <a:rPr lang="en-IN" dirty="0"/>
              <a:t>the highest-numbered </a:t>
            </a:r>
            <a:r>
              <a:rPr lang="en-IN" dirty="0" err="1"/>
              <a:t>inode</a:t>
            </a:r>
            <a:r>
              <a:rPr lang="en-IN" dirty="0"/>
              <a:t> that it finds ("remembered" </a:t>
            </a:r>
            <a:r>
              <a:rPr lang="en-IN" dirty="0" err="1"/>
              <a:t>inode</a:t>
            </a:r>
            <a:r>
              <a:rPr lang="en-IN" dirty="0"/>
              <a:t>). It is the last one saved in the super block.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0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0"/>
            <a:ext cx="11240387" cy="6858000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n-IN" sz="52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 smtClean="0">
                <a:latin typeface="Consolas" panose="020B0609020204030204" pitchFamily="49" charset="0"/>
              </a:rPr>
              <a:t>/*  </a:t>
            </a:r>
            <a:r>
              <a:rPr lang="en-IN" sz="6400" dirty="0">
                <a:latin typeface="Consolas" panose="020B0609020204030204" pitchFamily="49" charset="0"/>
              </a:rPr>
              <a:t>Algorithm: </a:t>
            </a:r>
            <a:r>
              <a:rPr lang="en-IN" sz="6400" dirty="0" err="1">
                <a:latin typeface="Consolas" panose="020B0609020204030204" pitchFamily="49" charset="0"/>
              </a:rPr>
              <a:t>ialloc</a:t>
            </a:r>
            <a:endParaRPr lang="en-IN" sz="6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 *  Input: file system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 *  Output: locked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endParaRPr lang="en-IN" sz="6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 smtClean="0">
                <a:latin typeface="Consolas" panose="020B0609020204030204" pitchFamily="49" charset="0"/>
              </a:rPr>
              <a:t>{	while </a:t>
            </a:r>
            <a:r>
              <a:rPr lang="en-IN" sz="6400" dirty="0">
                <a:latin typeface="Consolas" panose="020B0609020204030204" pitchFamily="49" charset="0"/>
              </a:rPr>
              <a:t>(not done</a:t>
            </a:r>
            <a:r>
              <a:rPr lang="en-IN" sz="6400" dirty="0" smtClean="0">
                <a:latin typeface="Consolas" panose="020B0609020204030204" pitchFamily="49" charset="0"/>
              </a:rPr>
              <a:t>){</a:t>
            </a:r>
            <a:endParaRPr lang="en-IN" sz="6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if (super block locked</a:t>
            </a:r>
            <a:r>
              <a:rPr lang="en-IN" sz="6400" dirty="0" smtClean="0">
                <a:latin typeface="Consolas" panose="020B0609020204030204" pitchFamily="49" charset="0"/>
              </a:rPr>
              <a:t>){</a:t>
            </a:r>
            <a:endParaRPr lang="en-IN" sz="6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sleep (event: super block becomes free);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continue;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</a:t>
            </a:r>
            <a:r>
              <a:rPr lang="en-IN" sz="6400" dirty="0" smtClean="0">
                <a:latin typeface="Consolas" panose="020B0609020204030204" pitchFamily="49" charset="0"/>
              </a:rPr>
              <a:t>	}</a:t>
            </a:r>
            <a:endParaRPr lang="en-IN" sz="6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if (</a:t>
            </a:r>
            <a:r>
              <a:rPr lang="en-IN" sz="6400" dirty="0" err="1">
                <a:latin typeface="Consolas" panose="020B0609020204030204" pitchFamily="49" charset="0"/>
              </a:rPr>
              <a:t>indoe</a:t>
            </a:r>
            <a:r>
              <a:rPr lang="en-IN" sz="6400" dirty="0">
                <a:latin typeface="Consolas" panose="020B0609020204030204" pitchFamily="49" charset="0"/>
              </a:rPr>
              <a:t> list in super block is empty</a:t>
            </a:r>
            <a:r>
              <a:rPr lang="en-IN" sz="6400" dirty="0" smtClean="0">
                <a:latin typeface="Consolas" panose="020B0609020204030204" pitchFamily="49" charset="0"/>
              </a:rPr>
              <a:t>){</a:t>
            </a:r>
            <a:endParaRPr lang="en-IN" sz="6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lock super block;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get remembered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 for free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 search;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search disk for free inodes until super block full, or no </a:t>
            </a:r>
            <a:r>
              <a:rPr lang="en-IN" sz="6400" dirty="0" smtClean="0">
                <a:latin typeface="Consolas" panose="020B0609020204030204" pitchFamily="49" charset="0"/>
              </a:rPr>
              <a:t>more free inodes 			(</a:t>
            </a:r>
            <a:r>
              <a:rPr lang="en-IN" sz="6400" dirty="0">
                <a:latin typeface="Consolas" panose="020B0609020204030204" pitchFamily="49" charset="0"/>
              </a:rPr>
              <a:t>algorithm: bread and </a:t>
            </a:r>
            <a:r>
              <a:rPr lang="en-IN" sz="6400" dirty="0" err="1">
                <a:latin typeface="Consolas" panose="020B0609020204030204" pitchFamily="49" charset="0"/>
              </a:rPr>
              <a:t>brelse</a:t>
            </a:r>
            <a:r>
              <a:rPr lang="en-IN" sz="64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unlock super block;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wake up (event: super block becomes free);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if (no free inodes found on disk)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	return (no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set remembered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 for next free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 search</a:t>
            </a:r>
            <a:r>
              <a:rPr lang="en-IN" sz="6400" dirty="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</a:t>
            </a:r>
            <a:r>
              <a:rPr lang="en-IN" sz="6400" dirty="0" smtClean="0">
                <a:latin typeface="Consolas" panose="020B0609020204030204" pitchFamily="49" charset="0"/>
              </a:rPr>
              <a:t>		}</a:t>
            </a:r>
            <a:endParaRPr lang="en-IN" sz="6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</a:t>
            </a:r>
            <a:endParaRPr lang="en-IN" sz="64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</a:t>
            </a:r>
            <a:r>
              <a:rPr lang="en-IN" sz="6400" dirty="0" smtClean="0">
                <a:latin typeface="Consolas" panose="020B0609020204030204" pitchFamily="49" charset="0"/>
              </a:rPr>
              <a:t>	</a:t>
            </a:r>
            <a:r>
              <a:rPr lang="en-IN" sz="6400" b="1" dirty="0" smtClean="0">
                <a:latin typeface="Consolas" panose="020B0609020204030204" pitchFamily="49" charset="0"/>
              </a:rPr>
              <a:t>// </a:t>
            </a:r>
            <a:r>
              <a:rPr lang="en-IN" sz="6400" b="1" dirty="0">
                <a:latin typeface="Consolas" panose="020B0609020204030204" pitchFamily="49" charset="0"/>
              </a:rPr>
              <a:t>there are inodes in super block </a:t>
            </a:r>
            <a:r>
              <a:rPr lang="en-IN" sz="6400" b="1" dirty="0" err="1">
                <a:latin typeface="Consolas" panose="020B0609020204030204" pitchFamily="49" charset="0"/>
              </a:rPr>
              <a:t>inode</a:t>
            </a:r>
            <a:r>
              <a:rPr lang="en-IN" sz="6400" b="1" dirty="0">
                <a:latin typeface="Consolas" panose="020B0609020204030204" pitchFamily="49" charset="0"/>
              </a:rPr>
              <a:t> 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get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 number form super block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 list;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get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 (algorithm: </a:t>
            </a:r>
            <a:r>
              <a:rPr lang="en-IN" sz="6400" dirty="0" err="1">
                <a:latin typeface="Consolas" panose="020B0609020204030204" pitchFamily="49" charset="0"/>
              </a:rPr>
              <a:t>iget</a:t>
            </a:r>
            <a:r>
              <a:rPr lang="en-IN" sz="64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if (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 not free after all</a:t>
            </a:r>
            <a:r>
              <a:rPr lang="en-IN" sz="6400" dirty="0" smtClean="0">
                <a:latin typeface="Consolas" panose="020B0609020204030204" pitchFamily="49" charset="0"/>
              </a:rPr>
              <a:t>){</a:t>
            </a:r>
            <a:endParaRPr lang="en-IN" sz="6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write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 to disk;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release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 (algorithm: </a:t>
            </a:r>
            <a:r>
              <a:rPr lang="en-IN" sz="6400" dirty="0" err="1">
                <a:latin typeface="Consolas" panose="020B0609020204030204" pitchFamily="49" charset="0"/>
              </a:rPr>
              <a:t>iput</a:t>
            </a:r>
            <a:r>
              <a:rPr lang="en-IN" sz="64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	continue;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</a:t>
            </a:r>
            <a:r>
              <a:rPr lang="en-IN" sz="6400" dirty="0" smtClean="0">
                <a:latin typeface="Consolas" panose="020B0609020204030204" pitchFamily="49" charset="0"/>
              </a:rPr>
              <a:t>	}</a:t>
            </a:r>
            <a:endParaRPr lang="en-IN" sz="6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//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 is free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initialize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write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 to disk;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decrement file system free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 count;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	return </a:t>
            </a:r>
            <a:r>
              <a:rPr lang="en-IN" sz="6400" dirty="0" err="1">
                <a:latin typeface="Consolas" panose="020B0609020204030204" pitchFamily="49" charset="0"/>
              </a:rPr>
              <a:t>inode</a:t>
            </a:r>
            <a:r>
              <a:rPr lang="en-IN" sz="6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	</a:t>
            </a:r>
            <a:r>
              <a:rPr lang="en-IN" sz="6400" dirty="0" smtClean="0">
                <a:latin typeface="Consolas" panose="020B0609020204030204" pitchFamily="49" charset="0"/>
              </a:rPr>
              <a:t>	}</a:t>
            </a:r>
            <a:endParaRPr lang="en-IN" sz="6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6400" dirty="0">
                <a:latin typeface="Consolas" panose="020B0609020204030204" pitchFamily="49" charset="0"/>
              </a:rPr>
              <a:t>}</a:t>
            </a:r>
            <a:endParaRPr lang="en-IN" sz="4400" dirty="0">
              <a:latin typeface="Consolas" panose="020B0609020204030204" pitchFamily="49" charset="0"/>
            </a:endParaRPr>
          </a:p>
          <a:p>
            <a:endParaRPr lang="en-IN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174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498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7. Allocation of free blocks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4521"/>
            <a:ext cx="10515600" cy="5092442"/>
          </a:xfrm>
        </p:spPr>
        <p:txBody>
          <a:bodyPr/>
          <a:lstStyle/>
          <a:p>
            <a:r>
              <a:rPr lang="en-IN" dirty="0"/>
              <a:t>When data is written on a file, the kernel must allocate disk blocks from the file system (for direct data blocks or sometimes, indirect data blocks).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file system super block contains an array that is used to cache the numbers of free disk blocks in the file system.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utility program </a:t>
            </a:r>
            <a:r>
              <a:rPr lang="en-IN" i="1" dirty="0" err="1"/>
              <a:t>mkfs</a:t>
            </a:r>
            <a:r>
              <a:rPr lang="en-IN" dirty="0"/>
              <a:t> (make file system) organizes the data blocks of a file system in a linked list, such that each link of the list is a disk block that contains an array of free disk block numbers, and one array entry is the number of the next block of the linked 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150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13</a:t>
            </a:fld>
            <a:endParaRPr lang="en-IN" dirty="0"/>
          </a:p>
        </p:txBody>
      </p:sp>
      <p:pic>
        <p:nvPicPr>
          <p:cNvPr id="5" name="Content Placeholder 4" descr="Linked list of free disk block number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7079"/>
            <a:ext cx="8144540" cy="5889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69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14</a:t>
            </a:fld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21" y="1143000"/>
            <a:ext cx="7215809" cy="541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Topic to be Covered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Inodes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Structure </a:t>
            </a:r>
            <a:r>
              <a:rPr lang="en-US" dirty="0"/>
              <a:t>of a regular file.</a:t>
            </a:r>
            <a:endParaRPr lang="en-IN" dirty="0"/>
          </a:p>
          <a:p>
            <a:r>
              <a:rPr lang="en-US" dirty="0" smtClean="0"/>
              <a:t>Directories.</a:t>
            </a:r>
          </a:p>
          <a:p>
            <a:r>
              <a:rPr lang="en-US" dirty="0" smtClean="0"/>
              <a:t>Conversion </a:t>
            </a:r>
            <a:r>
              <a:rPr lang="en-US" dirty="0"/>
              <a:t>of a path name to an </a:t>
            </a:r>
            <a:r>
              <a:rPr lang="en-US" dirty="0" err="1"/>
              <a:t>inode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Super block.</a:t>
            </a:r>
          </a:p>
          <a:p>
            <a:r>
              <a:rPr lang="en-US" dirty="0" err="1" smtClean="0"/>
              <a:t>Inode</a:t>
            </a:r>
            <a:r>
              <a:rPr lang="en-US" dirty="0" smtClean="0"/>
              <a:t> </a:t>
            </a:r>
            <a:r>
              <a:rPr lang="en-US" dirty="0"/>
              <a:t>assignment to a new </a:t>
            </a:r>
            <a:r>
              <a:rPr lang="en-US" dirty="0" smtClean="0"/>
              <a:t>file.</a:t>
            </a:r>
          </a:p>
          <a:p>
            <a:r>
              <a:rPr lang="en-US" dirty="0" smtClean="0"/>
              <a:t>Allocation </a:t>
            </a:r>
            <a:r>
              <a:rPr lang="en-US" dirty="0"/>
              <a:t>of disk blocks.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87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884"/>
          </a:xfrm>
        </p:spPr>
        <p:txBody>
          <a:bodyPr/>
          <a:lstStyle/>
          <a:p>
            <a:r>
              <a:rPr lang="en-IN" b="1" dirty="0" smtClean="0"/>
              <a:t>3. Directories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907"/>
            <a:ext cx="10515600" cy="5326912"/>
          </a:xfrm>
        </p:spPr>
        <p:txBody>
          <a:bodyPr>
            <a:normAutofit/>
          </a:bodyPr>
          <a:lstStyle/>
          <a:p>
            <a:r>
              <a:rPr lang="en-IN" dirty="0" smtClean="0"/>
              <a:t>Directory </a:t>
            </a:r>
            <a:r>
              <a:rPr lang="en-IN" dirty="0"/>
              <a:t>files have entries of sub directories and files that reside inside them. 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Directory </a:t>
            </a:r>
            <a:r>
              <a:rPr lang="en-IN" dirty="0"/>
              <a:t>files have the mapping of a file name and its </a:t>
            </a:r>
            <a:r>
              <a:rPr lang="en-IN" dirty="0" err="1"/>
              <a:t>inode</a:t>
            </a:r>
            <a:r>
              <a:rPr lang="en-IN" dirty="0"/>
              <a:t> </a:t>
            </a:r>
            <a:r>
              <a:rPr lang="en-IN" dirty="0" smtClean="0"/>
              <a:t>number.</a:t>
            </a:r>
          </a:p>
          <a:p>
            <a:r>
              <a:rPr lang="en-IN" dirty="0" smtClean="0"/>
              <a:t>One </a:t>
            </a:r>
            <a:r>
              <a:rPr lang="en-IN" dirty="0"/>
              <a:t>directory entry takes 16 bytes. 14 bytes are given for the name of the file and 2 bytes for </a:t>
            </a:r>
            <a:r>
              <a:rPr lang="en-IN" dirty="0" err="1"/>
              <a:t>inode</a:t>
            </a:r>
            <a:r>
              <a:rPr lang="en-IN" dirty="0"/>
              <a:t> number. For example: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1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4</a:t>
            </a:fld>
            <a:endParaRPr lang="en-IN" dirty="0"/>
          </a:p>
        </p:txBody>
      </p:sp>
      <p:pic>
        <p:nvPicPr>
          <p:cNvPr id="5" name="Picture 4" descr="Example directory file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8" y="624839"/>
            <a:ext cx="10536865" cy="6094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1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5721"/>
          </a:xfrm>
        </p:spPr>
        <p:txBody>
          <a:bodyPr>
            <a:normAutofit/>
          </a:bodyPr>
          <a:lstStyle/>
          <a:p>
            <a:r>
              <a:rPr lang="en-IN" b="1" dirty="0" smtClean="0"/>
              <a:t>Directories </a:t>
            </a:r>
            <a:r>
              <a:rPr lang="en-IN" b="1" dirty="0" err="1" smtClean="0"/>
              <a:t>conti</a:t>
            </a:r>
            <a:r>
              <a:rPr lang="en-IN" b="1" dirty="0" smtClean="0"/>
              <a:t>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0214"/>
            <a:ext cx="10515600" cy="5486400"/>
          </a:xfrm>
        </p:spPr>
        <p:txBody>
          <a:bodyPr>
            <a:normAutofit/>
          </a:bodyPr>
          <a:lstStyle/>
          <a:p>
            <a:r>
              <a:rPr lang="en-IN" dirty="0"/>
              <a:t>The entry . has the </a:t>
            </a:r>
            <a:r>
              <a:rPr lang="en-IN" dirty="0" err="1"/>
              <a:t>inode</a:t>
            </a:r>
            <a:r>
              <a:rPr lang="en-IN" dirty="0"/>
              <a:t> number of the </a:t>
            </a:r>
            <a:r>
              <a:rPr lang="en-IN" dirty="0" err="1"/>
              <a:t>the</a:t>
            </a:r>
            <a:r>
              <a:rPr lang="en-IN" dirty="0"/>
              <a:t> directory file itself. </a:t>
            </a:r>
            <a:endParaRPr lang="en-IN" dirty="0" smtClean="0"/>
          </a:p>
          <a:p>
            <a:r>
              <a:rPr lang="en-IN" dirty="0" smtClean="0"/>
              <a:t>The Entry</a:t>
            </a:r>
            <a:r>
              <a:rPr lang="en-IN" dirty="0"/>
              <a:t> .. has the </a:t>
            </a:r>
            <a:r>
              <a:rPr lang="en-IN" dirty="0" err="1"/>
              <a:t>inode</a:t>
            </a:r>
            <a:r>
              <a:rPr lang="en-IN" dirty="0"/>
              <a:t> number of the parent directory. </a:t>
            </a:r>
            <a:endParaRPr lang="en-IN" dirty="0" smtClean="0"/>
          </a:p>
          <a:p>
            <a:r>
              <a:rPr lang="en-IN" dirty="0" smtClean="0"/>
              <a:t>The .</a:t>
            </a:r>
            <a:r>
              <a:rPr lang="en-IN" dirty="0"/>
              <a:t> and .. for the root directory are nothing but </a:t>
            </a:r>
            <a:r>
              <a:rPr lang="en-IN" dirty="0" err="1"/>
              <a:t>inode</a:t>
            </a:r>
            <a:r>
              <a:rPr lang="en-IN" dirty="0"/>
              <a:t> numbers of the root directory itself. </a:t>
            </a:r>
            <a:endParaRPr lang="en-IN" dirty="0" smtClean="0"/>
          </a:p>
          <a:p>
            <a:r>
              <a:rPr lang="en-IN" dirty="0" smtClean="0"/>
              <a:t>Entries </a:t>
            </a:r>
            <a:r>
              <a:rPr lang="en-IN" dirty="0"/>
              <a:t>that have the </a:t>
            </a:r>
            <a:r>
              <a:rPr lang="en-IN" dirty="0" err="1"/>
              <a:t>inode</a:t>
            </a:r>
            <a:r>
              <a:rPr lang="en-IN" dirty="0"/>
              <a:t> number 0 are empty (i.e. deleted files</a:t>
            </a:r>
            <a:r>
              <a:rPr lang="en-IN" dirty="0" smtClean="0"/>
              <a:t>).</a:t>
            </a:r>
            <a:endParaRPr lang="en-IN" dirty="0"/>
          </a:p>
          <a:p>
            <a:r>
              <a:rPr lang="en-IN" dirty="0"/>
              <a:t>The kernel has exclusive writes </a:t>
            </a:r>
            <a:r>
              <a:rPr lang="en-IN" dirty="0" smtClean="0"/>
              <a:t>to </a:t>
            </a:r>
            <a:r>
              <a:rPr lang="en-IN" dirty="0"/>
              <a:t>a directory.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access permission for directories mean different things. </a:t>
            </a:r>
            <a:endParaRPr lang="en-IN" dirty="0" smtClean="0"/>
          </a:p>
          <a:p>
            <a:pPr lvl="1"/>
            <a:r>
              <a:rPr lang="en-IN" dirty="0" smtClean="0"/>
              <a:t>Read </a:t>
            </a:r>
            <a:r>
              <a:rPr lang="en-IN" dirty="0"/>
              <a:t>permission is for reading the contents of the </a:t>
            </a:r>
            <a:r>
              <a:rPr lang="en-IN" dirty="0" smtClean="0"/>
              <a:t>directory.</a:t>
            </a:r>
          </a:p>
          <a:p>
            <a:pPr lvl="1"/>
            <a:r>
              <a:rPr lang="en-IN" dirty="0"/>
              <a:t>W</a:t>
            </a:r>
            <a:r>
              <a:rPr lang="en-IN" dirty="0" smtClean="0"/>
              <a:t>rite </a:t>
            </a:r>
            <a:r>
              <a:rPr lang="en-IN" dirty="0"/>
              <a:t>permission given the permission to create files and directories in that </a:t>
            </a:r>
            <a:r>
              <a:rPr lang="en-IN" dirty="0" smtClean="0"/>
              <a:t>directory.</a:t>
            </a:r>
          </a:p>
          <a:p>
            <a:pPr lvl="1"/>
            <a:r>
              <a:rPr lang="en-IN" dirty="0" smtClean="0"/>
              <a:t>and </a:t>
            </a:r>
            <a:r>
              <a:rPr lang="en-IN" dirty="0"/>
              <a:t>the execute permission gives the right to search in that directory.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19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/>
          <a:p>
            <a:r>
              <a:rPr lang="en-IN" b="1" dirty="0" smtClean="0"/>
              <a:t>4. Conversion </a:t>
            </a:r>
            <a:r>
              <a:rPr lang="en-IN" b="1" dirty="0"/>
              <a:t>of Path Name to an </a:t>
            </a:r>
            <a:r>
              <a:rPr lang="en-IN" b="1" dirty="0" err="1" smtClean="0"/>
              <a:t>Inode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4763"/>
            <a:ext cx="10515600" cy="5220586"/>
          </a:xfrm>
        </p:spPr>
        <p:txBody>
          <a:bodyPr>
            <a:normAutofit/>
          </a:bodyPr>
          <a:lstStyle/>
          <a:p>
            <a:r>
              <a:rPr lang="en-IN" dirty="0"/>
              <a:t>Algorithm </a:t>
            </a:r>
            <a:r>
              <a:rPr lang="en-IN" i="1" dirty="0" err="1"/>
              <a:t>namei</a:t>
            </a:r>
            <a:r>
              <a:rPr lang="en-IN" dirty="0"/>
              <a:t> (</a:t>
            </a:r>
            <a:r>
              <a:rPr lang="en-IN" i="1" dirty="0"/>
              <a:t>name</a:t>
            </a:r>
            <a:r>
              <a:rPr lang="en-IN" dirty="0"/>
              <a:t> to </a:t>
            </a:r>
            <a:r>
              <a:rPr lang="en-IN" i="1" dirty="0" err="1"/>
              <a:t>i</a:t>
            </a:r>
            <a:r>
              <a:rPr lang="en-IN" dirty="0" err="1"/>
              <a:t>node</a:t>
            </a:r>
            <a:r>
              <a:rPr lang="en-IN" dirty="0"/>
              <a:t>) is used for converting a path to an </a:t>
            </a:r>
            <a:r>
              <a:rPr lang="en-IN" dirty="0" err="1"/>
              <a:t>inode</a:t>
            </a:r>
            <a:r>
              <a:rPr lang="en-IN" dirty="0"/>
              <a:t> number.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kernel parses the path by accessing each </a:t>
            </a:r>
            <a:r>
              <a:rPr lang="en-IN" dirty="0" err="1"/>
              <a:t>inode</a:t>
            </a:r>
            <a:r>
              <a:rPr lang="en-IN" dirty="0"/>
              <a:t> in the path and finally returning the </a:t>
            </a:r>
            <a:r>
              <a:rPr lang="en-IN" dirty="0" err="1"/>
              <a:t>inode</a:t>
            </a:r>
            <a:r>
              <a:rPr lang="en-IN" dirty="0"/>
              <a:t> of the required file</a:t>
            </a:r>
            <a:r>
              <a:rPr lang="en-IN" dirty="0" smtClean="0"/>
              <a:t>.</a:t>
            </a:r>
          </a:p>
          <a:p>
            <a:r>
              <a:rPr lang="en-IN" dirty="0"/>
              <a:t>Every process has a </a:t>
            </a:r>
            <a:r>
              <a:rPr lang="en-IN" i="1" dirty="0"/>
              <a:t>current directory</a:t>
            </a:r>
            <a:r>
              <a:rPr lang="en-IN" dirty="0"/>
              <a:t>. </a:t>
            </a:r>
            <a:endParaRPr lang="en-IN" dirty="0" smtClean="0"/>
          </a:p>
          <a:p>
            <a:pPr lvl="1"/>
            <a:r>
              <a:rPr lang="en-IN" dirty="0" smtClean="0"/>
              <a:t>The </a:t>
            </a:r>
            <a:r>
              <a:rPr lang="en-IN" dirty="0"/>
              <a:t>current directory of process 0 is the root directory</a:t>
            </a:r>
            <a:r>
              <a:rPr lang="en-IN" dirty="0" smtClean="0"/>
              <a:t>.</a:t>
            </a:r>
          </a:p>
          <a:p>
            <a:r>
              <a:rPr lang="en-IN" dirty="0"/>
              <a:t>For every other process, it is the current directory of its parent process. </a:t>
            </a:r>
            <a:endParaRPr lang="en-IN" dirty="0" smtClean="0"/>
          </a:p>
          <a:p>
            <a:r>
              <a:rPr lang="en-IN" dirty="0"/>
              <a:t>Searches start with respect to the current directory unless the path begins with the </a:t>
            </a:r>
            <a:r>
              <a:rPr lang="en-IN" i="1" dirty="0"/>
              <a:t>/</a:t>
            </a:r>
            <a:r>
              <a:rPr lang="en-IN" dirty="0"/>
              <a:t> component, stating that the search should start with the root directory.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30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87" y="340243"/>
            <a:ext cx="11919098" cy="633700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IN" sz="2500" dirty="0" smtClean="0"/>
              <a:t>//Algorithm</a:t>
            </a:r>
            <a:r>
              <a:rPr lang="en-IN" sz="2500" dirty="0"/>
              <a:t>: </a:t>
            </a:r>
            <a:r>
              <a:rPr lang="en-IN" sz="2500" dirty="0" err="1"/>
              <a:t>namei</a:t>
            </a:r>
            <a:endParaRPr lang="en-IN" sz="25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IN" sz="2500" dirty="0"/>
              <a:t> </a:t>
            </a:r>
            <a:r>
              <a:rPr lang="en-IN" sz="2500" dirty="0" smtClean="0"/>
              <a:t>//Input</a:t>
            </a:r>
            <a:r>
              <a:rPr lang="en-IN" sz="2500" dirty="0"/>
              <a:t>: pathname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IN" sz="2500" dirty="0"/>
              <a:t> </a:t>
            </a:r>
            <a:r>
              <a:rPr lang="en-IN" sz="2500" dirty="0" smtClean="0"/>
              <a:t>//Output</a:t>
            </a:r>
            <a:r>
              <a:rPr lang="en-IN" sz="2500" dirty="0"/>
              <a:t>: locked </a:t>
            </a:r>
            <a:r>
              <a:rPr lang="en-IN" sz="2500" dirty="0" err="1" smtClean="0"/>
              <a:t>inode</a:t>
            </a:r>
            <a:endParaRPr lang="en-IN" sz="2500" dirty="0"/>
          </a:p>
          <a:p>
            <a:pPr marL="0" indent="0">
              <a:spcBef>
                <a:spcPts val="0"/>
              </a:spcBef>
              <a:buNone/>
            </a:pPr>
            <a:endParaRPr lang="en-IN" dirty="0"/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if (path name starts from root)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working </a:t>
            </a:r>
            <a:r>
              <a:rPr lang="en-IN" sz="4000" dirty="0" err="1">
                <a:latin typeface="Consolas" panose="020B0609020204030204" pitchFamily="49" charset="0"/>
              </a:rPr>
              <a:t>inode</a:t>
            </a:r>
            <a:r>
              <a:rPr lang="en-IN" sz="4000" dirty="0">
                <a:latin typeface="Consolas" panose="020B0609020204030204" pitchFamily="49" charset="0"/>
              </a:rPr>
              <a:t> = root </a:t>
            </a:r>
            <a:r>
              <a:rPr lang="en-IN" sz="4000" dirty="0" err="1">
                <a:latin typeface="Consolas" panose="020B0609020204030204" pitchFamily="49" charset="0"/>
              </a:rPr>
              <a:t>inode</a:t>
            </a:r>
            <a:r>
              <a:rPr lang="en-IN" sz="4000" dirty="0">
                <a:latin typeface="Consolas" panose="020B0609020204030204" pitchFamily="49" charset="0"/>
              </a:rPr>
              <a:t> (algorithm: </a:t>
            </a:r>
            <a:r>
              <a:rPr lang="en-IN" sz="4000" dirty="0" err="1">
                <a:latin typeface="Consolas" panose="020B0609020204030204" pitchFamily="49" charset="0"/>
              </a:rPr>
              <a:t>iget</a:t>
            </a:r>
            <a:r>
              <a:rPr lang="en-IN" sz="40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working </a:t>
            </a:r>
            <a:r>
              <a:rPr lang="en-IN" sz="4000" dirty="0" err="1">
                <a:latin typeface="Consolas" panose="020B0609020204030204" pitchFamily="49" charset="0"/>
              </a:rPr>
              <a:t>inode</a:t>
            </a:r>
            <a:r>
              <a:rPr lang="en-IN" sz="4000" dirty="0">
                <a:latin typeface="Consolas" panose="020B0609020204030204" pitchFamily="49" charset="0"/>
              </a:rPr>
              <a:t> = current directory </a:t>
            </a:r>
            <a:r>
              <a:rPr lang="en-IN" sz="4000" dirty="0" err="1">
                <a:latin typeface="Consolas" panose="020B0609020204030204" pitchFamily="49" charset="0"/>
              </a:rPr>
              <a:t>inode</a:t>
            </a:r>
            <a:r>
              <a:rPr lang="en-IN" sz="4000" dirty="0">
                <a:latin typeface="Consolas" panose="020B0609020204030204" pitchFamily="49" charset="0"/>
              </a:rPr>
              <a:t> (algorithm: </a:t>
            </a:r>
            <a:r>
              <a:rPr lang="en-IN" sz="4000" dirty="0" err="1">
                <a:latin typeface="Consolas" panose="020B0609020204030204" pitchFamily="49" charset="0"/>
              </a:rPr>
              <a:t>iget</a:t>
            </a:r>
            <a:r>
              <a:rPr lang="en-IN" sz="40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while (there is more path name)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read next path name component from input;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verify that working </a:t>
            </a:r>
            <a:r>
              <a:rPr lang="en-IN" sz="4000" dirty="0" err="1">
                <a:latin typeface="Consolas" panose="020B0609020204030204" pitchFamily="49" charset="0"/>
              </a:rPr>
              <a:t>inode</a:t>
            </a:r>
            <a:r>
              <a:rPr lang="en-IN" sz="4000" dirty="0">
                <a:latin typeface="Consolas" panose="020B0609020204030204" pitchFamily="49" charset="0"/>
              </a:rPr>
              <a:t> is of a directory and access permissions are OK;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if (working </a:t>
            </a:r>
            <a:r>
              <a:rPr lang="en-IN" sz="4000" dirty="0" err="1">
                <a:latin typeface="Consolas" panose="020B0609020204030204" pitchFamily="49" charset="0"/>
              </a:rPr>
              <a:t>inode</a:t>
            </a:r>
            <a:r>
              <a:rPr lang="en-IN" sz="4000" dirty="0">
                <a:latin typeface="Consolas" panose="020B0609020204030204" pitchFamily="49" charset="0"/>
              </a:rPr>
              <a:t> is of root and component is "..")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	continue;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read directory (working </a:t>
            </a:r>
            <a:r>
              <a:rPr lang="en-IN" sz="4000" dirty="0" err="1">
                <a:latin typeface="Consolas" panose="020B0609020204030204" pitchFamily="49" charset="0"/>
              </a:rPr>
              <a:t>inode</a:t>
            </a:r>
            <a:r>
              <a:rPr lang="en-IN" sz="4000" dirty="0">
                <a:latin typeface="Consolas" panose="020B0609020204030204" pitchFamily="49" charset="0"/>
              </a:rPr>
              <a:t>) by repeated use of algorithms: </a:t>
            </a:r>
            <a:r>
              <a:rPr lang="en-IN" sz="4000" dirty="0" err="1">
                <a:latin typeface="Consolas" panose="020B0609020204030204" pitchFamily="49" charset="0"/>
              </a:rPr>
              <a:t>bmap</a:t>
            </a:r>
            <a:r>
              <a:rPr lang="en-IN" sz="4000" dirty="0">
                <a:latin typeface="Consolas" panose="020B0609020204030204" pitchFamily="49" charset="0"/>
              </a:rPr>
              <a:t>, </a:t>
            </a:r>
            <a:r>
              <a:rPr lang="en-IN" sz="4000" dirty="0" smtClean="0">
                <a:latin typeface="Consolas" panose="020B0609020204030204" pitchFamily="49" charset="0"/>
              </a:rPr>
              <a:t>bread, </a:t>
            </a:r>
            <a:r>
              <a:rPr lang="en-IN" sz="4000" dirty="0" err="1" smtClean="0">
                <a:latin typeface="Consolas" panose="020B0609020204030204" pitchFamily="49" charset="0"/>
              </a:rPr>
              <a:t>brelse</a:t>
            </a:r>
            <a:r>
              <a:rPr lang="en-IN" sz="4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if (component matches an entry in the directory (working </a:t>
            </a:r>
            <a:r>
              <a:rPr lang="en-IN" sz="4000" dirty="0" err="1">
                <a:latin typeface="Consolas" panose="020B0609020204030204" pitchFamily="49" charset="0"/>
              </a:rPr>
              <a:t>inode</a:t>
            </a:r>
            <a:r>
              <a:rPr lang="en-IN" sz="4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	get </a:t>
            </a:r>
            <a:r>
              <a:rPr lang="en-IN" sz="4000" dirty="0" err="1">
                <a:latin typeface="Consolas" panose="020B0609020204030204" pitchFamily="49" charset="0"/>
              </a:rPr>
              <a:t>inode</a:t>
            </a:r>
            <a:r>
              <a:rPr lang="en-IN" sz="4000" dirty="0">
                <a:latin typeface="Consolas" panose="020B0609020204030204" pitchFamily="49" charset="0"/>
              </a:rPr>
              <a:t> number for matched component;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	release working </a:t>
            </a:r>
            <a:r>
              <a:rPr lang="en-IN" sz="4000" dirty="0" err="1">
                <a:latin typeface="Consolas" panose="020B0609020204030204" pitchFamily="49" charset="0"/>
              </a:rPr>
              <a:t>inode</a:t>
            </a:r>
            <a:r>
              <a:rPr lang="en-IN" sz="4000" dirty="0">
                <a:latin typeface="Consolas" panose="020B0609020204030204" pitchFamily="49" charset="0"/>
              </a:rPr>
              <a:t> (algorithm: </a:t>
            </a:r>
            <a:r>
              <a:rPr lang="en-IN" sz="4000" dirty="0" err="1">
                <a:latin typeface="Consolas" panose="020B0609020204030204" pitchFamily="49" charset="0"/>
              </a:rPr>
              <a:t>iput</a:t>
            </a:r>
            <a:r>
              <a:rPr lang="en-IN" sz="40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	working </a:t>
            </a:r>
            <a:r>
              <a:rPr lang="en-IN" sz="4000" dirty="0" err="1">
                <a:latin typeface="Consolas" panose="020B0609020204030204" pitchFamily="49" charset="0"/>
              </a:rPr>
              <a:t>inode</a:t>
            </a:r>
            <a:r>
              <a:rPr lang="en-IN" sz="4000" dirty="0">
                <a:latin typeface="Consolas" panose="020B0609020204030204" pitchFamily="49" charset="0"/>
              </a:rPr>
              <a:t> = </a:t>
            </a:r>
            <a:r>
              <a:rPr lang="en-IN" sz="4000" dirty="0" err="1">
                <a:latin typeface="Consolas" panose="020B0609020204030204" pitchFamily="49" charset="0"/>
              </a:rPr>
              <a:t>inode</a:t>
            </a:r>
            <a:r>
              <a:rPr lang="en-IN" sz="4000" dirty="0">
                <a:latin typeface="Consolas" panose="020B0609020204030204" pitchFamily="49" charset="0"/>
              </a:rPr>
              <a:t> of matched component (algorithm: </a:t>
            </a:r>
            <a:r>
              <a:rPr lang="en-IN" sz="4000" dirty="0" err="1">
                <a:latin typeface="Consolas" panose="020B0609020204030204" pitchFamily="49" charset="0"/>
              </a:rPr>
              <a:t>iget</a:t>
            </a:r>
            <a:r>
              <a:rPr lang="en-IN" sz="40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		return (no </a:t>
            </a:r>
            <a:r>
              <a:rPr lang="en-IN" sz="4000" dirty="0" err="1">
                <a:latin typeface="Consolas" panose="020B0609020204030204" pitchFamily="49" charset="0"/>
              </a:rPr>
              <a:t>inode</a:t>
            </a:r>
            <a:r>
              <a:rPr lang="en-IN" sz="4000" dirty="0">
                <a:latin typeface="Consolas" panose="020B0609020204030204" pitchFamily="49" charset="0"/>
              </a:rPr>
              <a:t>)  // component not in the directory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>
                <a:latin typeface="Consolas" panose="020B0609020204030204" pitchFamily="49" charset="0"/>
              </a:rPr>
              <a:t>	return (working </a:t>
            </a:r>
            <a:r>
              <a:rPr lang="en-IN" sz="4000" dirty="0" err="1">
                <a:latin typeface="Consolas" panose="020B0609020204030204" pitchFamily="49" charset="0"/>
              </a:rPr>
              <a:t>inode</a:t>
            </a:r>
            <a:r>
              <a:rPr lang="en-IN" sz="40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4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96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968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5. Superblock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9581"/>
            <a:ext cx="10515600" cy="55182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The contents of the super block are:</a:t>
            </a:r>
          </a:p>
          <a:p>
            <a:pPr lvl="0"/>
            <a:r>
              <a:rPr lang="en-IN" dirty="0"/>
              <a:t>Size of the file system.</a:t>
            </a:r>
          </a:p>
          <a:p>
            <a:pPr lvl="0"/>
            <a:r>
              <a:rPr lang="en-IN" dirty="0"/>
              <a:t>Number of free blocks in the file system.</a:t>
            </a:r>
          </a:p>
          <a:p>
            <a:pPr lvl="0"/>
            <a:r>
              <a:rPr lang="en-IN" dirty="0"/>
              <a:t>List of free blocks in the file system.</a:t>
            </a:r>
          </a:p>
          <a:p>
            <a:pPr lvl="0"/>
            <a:r>
              <a:rPr lang="en-IN" dirty="0"/>
              <a:t>pointer to the next free block in the free blocks list</a:t>
            </a:r>
          </a:p>
          <a:p>
            <a:pPr lvl="0"/>
            <a:r>
              <a:rPr lang="en-IN" dirty="0"/>
              <a:t>Size of the inodes list.</a:t>
            </a:r>
          </a:p>
          <a:p>
            <a:pPr lvl="0"/>
            <a:r>
              <a:rPr lang="en-IN" dirty="0"/>
              <a:t>Number of free inodes in the file system.</a:t>
            </a:r>
          </a:p>
          <a:p>
            <a:pPr lvl="0"/>
            <a:r>
              <a:rPr lang="en-IN" dirty="0"/>
              <a:t>List of free inodes in the file system.</a:t>
            </a:r>
          </a:p>
          <a:p>
            <a:pPr lvl="0"/>
            <a:r>
              <a:rPr lang="en-IN" dirty="0"/>
              <a:t>Pointer to the next free </a:t>
            </a:r>
            <a:r>
              <a:rPr lang="en-IN" dirty="0" err="1"/>
              <a:t>inode</a:t>
            </a:r>
            <a:r>
              <a:rPr lang="en-IN" dirty="0"/>
              <a:t> in the free inodes list.</a:t>
            </a:r>
          </a:p>
          <a:p>
            <a:pPr lvl="0"/>
            <a:r>
              <a:rPr lang="en-IN" dirty="0"/>
              <a:t>Lock fields for the free blocks and free inodes list.</a:t>
            </a:r>
          </a:p>
          <a:p>
            <a:pPr lvl="0"/>
            <a:r>
              <a:rPr lang="en-IN" dirty="0"/>
              <a:t>A field indicating whether the super block has </a:t>
            </a:r>
            <a:r>
              <a:rPr lang="en-IN" dirty="0" smtClean="0"/>
              <a:t>changed.</a:t>
            </a:r>
          </a:p>
          <a:p>
            <a:pPr marL="0" lvl="0" indent="0">
              <a:buNone/>
            </a:pPr>
            <a:r>
              <a:rPr lang="en-IN" sz="2200" b="1" dirty="0" smtClean="0"/>
              <a:t>Note: The </a:t>
            </a:r>
            <a:r>
              <a:rPr lang="en-IN" sz="2200" b="1" dirty="0"/>
              <a:t>kernel periodically writes the superblock to the disk if it had been modified so that it is consistent with the data on the disk.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20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6.</a:t>
            </a:r>
            <a:r>
              <a:rPr lang="en-IN" b="1" dirty="0"/>
              <a:t> </a:t>
            </a:r>
            <a:r>
              <a:rPr lang="en-IN" b="1" dirty="0" err="1"/>
              <a:t>Inode</a:t>
            </a:r>
            <a:r>
              <a:rPr lang="en-IN" b="1" dirty="0"/>
              <a:t> Assignment to a New </a:t>
            </a:r>
            <a:r>
              <a:rPr lang="en-IN" b="1" dirty="0" smtClean="0"/>
              <a:t>File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3" y="1020726"/>
            <a:ext cx="11717079" cy="5156237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Algorithm </a:t>
            </a:r>
            <a:r>
              <a:rPr lang="en-IN" i="1" dirty="0" err="1" smtClean="0"/>
              <a:t>ialloc</a:t>
            </a:r>
            <a:r>
              <a:rPr lang="en-IN" dirty="0" smtClean="0"/>
              <a:t> is used to assign an </a:t>
            </a:r>
            <a:r>
              <a:rPr lang="en-IN" dirty="0" err="1" smtClean="0"/>
              <a:t>inode</a:t>
            </a:r>
            <a:r>
              <a:rPr lang="en-IN" dirty="0" smtClean="0"/>
              <a:t> to a newly crated file.</a:t>
            </a:r>
          </a:p>
          <a:p>
            <a:r>
              <a:rPr lang="en-IN" dirty="0" smtClean="0"/>
              <a:t>If the list of inodes numbers in the super block is not empty.</a:t>
            </a:r>
          </a:p>
          <a:p>
            <a:pPr lvl="1"/>
            <a:r>
              <a:rPr lang="en-IN" dirty="0" smtClean="0"/>
              <a:t>The kernel assigns the next </a:t>
            </a:r>
            <a:r>
              <a:rPr lang="en-IN" dirty="0" err="1" smtClean="0"/>
              <a:t>inode</a:t>
            </a:r>
            <a:r>
              <a:rPr lang="en-IN" dirty="0" smtClean="0"/>
              <a:t> number.</a:t>
            </a:r>
          </a:p>
          <a:p>
            <a:pPr lvl="1"/>
            <a:r>
              <a:rPr lang="en-IN" dirty="0" smtClean="0"/>
              <a:t>Allocates a free in-core </a:t>
            </a:r>
            <a:r>
              <a:rPr lang="en-IN" dirty="0" err="1" smtClean="0"/>
              <a:t>inode</a:t>
            </a:r>
            <a:r>
              <a:rPr lang="en-IN" dirty="0" smtClean="0"/>
              <a:t> for the newly assigned disk </a:t>
            </a:r>
            <a:r>
              <a:rPr lang="en-IN" dirty="0" err="1" smtClean="0"/>
              <a:t>inode</a:t>
            </a:r>
            <a:r>
              <a:rPr lang="en-IN" dirty="0" smtClean="0"/>
              <a:t> using algorithm </a:t>
            </a:r>
            <a:r>
              <a:rPr lang="en-IN" i="1" dirty="0" err="1" smtClean="0"/>
              <a:t>iget</a:t>
            </a:r>
            <a:r>
              <a:rPr lang="en-IN" dirty="0" smtClean="0"/>
              <a:t>.</a:t>
            </a:r>
          </a:p>
          <a:p>
            <a:pPr lvl="1"/>
            <a:r>
              <a:rPr lang="en-IN" dirty="0" smtClean="0"/>
              <a:t>copies the disk </a:t>
            </a:r>
            <a:r>
              <a:rPr lang="en-IN" dirty="0" err="1" smtClean="0"/>
              <a:t>inode</a:t>
            </a:r>
            <a:r>
              <a:rPr lang="en-IN" dirty="0" smtClean="0"/>
              <a:t> to the in-core copy.</a:t>
            </a:r>
          </a:p>
          <a:p>
            <a:pPr lvl="1"/>
            <a:r>
              <a:rPr lang="en-IN" dirty="0" smtClean="0"/>
              <a:t>initializes the fields in the </a:t>
            </a:r>
            <a:r>
              <a:rPr lang="en-IN" dirty="0" err="1" smtClean="0"/>
              <a:t>inode</a:t>
            </a:r>
            <a:r>
              <a:rPr lang="en-IN" dirty="0" smtClean="0"/>
              <a:t>.</a:t>
            </a:r>
          </a:p>
          <a:p>
            <a:pPr lvl="1"/>
            <a:r>
              <a:rPr lang="en-IN" dirty="0" smtClean="0"/>
              <a:t>returns the locked </a:t>
            </a:r>
            <a:r>
              <a:rPr lang="en-IN" dirty="0" err="1" smtClean="0"/>
              <a:t>inode</a:t>
            </a:r>
            <a:r>
              <a:rPr lang="en-IN" dirty="0" smtClean="0"/>
              <a:t>.</a:t>
            </a:r>
          </a:p>
          <a:p>
            <a:pPr lvl="1"/>
            <a:r>
              <a:rPr lang="en-IN" dirty="0" smtClean="0"/>
              <a:t>It updates the </a:t>
            </a:r>
            <a:r>
              <a:rPr lang="en-IN" dirty="0" err="1" smtClean="0"/>
              <a:t>inode</a:t>
            </a:r>
            <a:r>
              <a:rPr lang="en-IN" dirty="0" smtClean="0"/>
              <a:t> on disk to indicate that the </a:t>
            </a:r>
            <a:r>
              <a:rPr lang="en-IN" dirty="0" err="1" smtClean="0"/>
              <a:t>inode</a:t>
            </a:r>
            <a:r>
              <a:rPr lang="en-IN" dirty="0" smtClean="0"/>
              <a:t> is in use.</a:t>
            </a:r>
          </a:p>
          <a:p>
            <a:r>
              <a:rPr lang="en-IN" dirty="0" smtClean="0"/>
              <a:t>If the super block list of free inodes is empty, the kernel searches the disk and places as many free </a:t>
            </a:r>
            <a:r>
              <a:rPr lang="en-IN" dirty="0" err="1" smtClean="0"/>
              <a:t>inode</a:t>
            </a:r>
            <a:r>
              <a:rPr lang="en-IN" dirty="0" smtClean="0"/>
              <a:t> numbers as possible into the super block. The kernel reads the </a:t>
            </a:r>
            <a:r>
              <a:rPr lang="en-IN" dirty="0" err="1" smtClean="0"/>
              <a:t>inode</a:t>
            </a:r>
            <a:r>
              <a:rPr lang="en-IN" dirty="0" smtClean="0"/>
              <a:t> list on disk, block by block, and fills the super block list of </a:t>
            </a:r>
            <a:r>
              <a:rPr lang="en-IN" dirty="0" err="1" smtClean="0"/>
              <a:t>inode</a:t>
            </a:r>
            <a:r>
              <a:rPr lang="en-IN" dirty="0" smtClean="0"/>
              <a:t> numbers to capacity, remembering the highest-numbered </a:t>
            </a:r>
            <a:r>
              <a:rPr lang="en-IN" dirty="0" err="1" smtClean="0"/>
              <a:t>inode</a:t>
            </a:r>
            <a:r>
              <a:rPr lang="en-IN" dirty="0" smtClean="0"/>
              <a:t> that it finds ("remembered" </a:t>
            </a:r>
            <a:r>
              <a:rPr lang="en-IN" dirty="0" err="1" smtClean="0"/>
              <a:t>inode</a:t>
            </a:r>
            <a:r>
              <a:rPr lang="en-IN" dirty="0" smtClean="0"/>
              <a:t>). It is the last one saved in the super block.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1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11005</TotalTime>
  <Words>454</Words>
  <Application>Microsoft Office PowerPoint</Application>
  <PresentationFormat>Custom</PresentationFormat>
  <Paragraphs>152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Topic to be Covered</vt:lpstr>
      <vt:lpstr>3. Directories</vt:lpstr>
      <vt:lpstr>PowerPoint Presentation</vt:lpstr>
      <vt:lpstr>Directories conti…</vt:lpstr>
      <vt:lpstr>4. Conversion of Path Name to an Inode</vt:lpstr>
      <vt:lpstr>PowerPoint Presentation</vt:lpstr>
      <vt:lpstr>5. Superblock</vt:lpstr>
      <vt:lpstr>6. Inode Assignment to a New File</vt:lpstr>
      <vt:lpstr>6. Inode Assignment to a New File   cont..</vt:lpstr>
      <vt:lpstr>PowerPoint Presentation</vt:lpstr>
      <vt:lpstr>7. Allocation of free blocks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Anand</dc:creator>
  <cp:lastModifiedBy>Harish</cp:lastModifiedBy>
  <cp:revision>1050</cp:revision>
  <dcterms:created xsi:type="dcterms:W3CDTF">2018-01-29T06:10:27Z</dcterms:created>
  <dcterms:modified xsi:type="dcterms:W3CDTF">2019-11-09T18:01:16Z</dcterms:modified>
</cp:coreProperties>
</file>