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742" r:id="rId3"/>
    <p:sldId id="659" r:id="rId4"/>
    <p:sldId id="743" r:id="rId5"/>
    <p:sldId id="744" r:id="rId6"/>
    <p:sldId id="745" r:id="rId7"/>
    <p:sldId id="746" r:id="rId8"/>
    <p:sldId id="747" r:id="rId9"/>
    <p:sldId id="748" r:id="rId10"/>
    <p:sldId id="749" r:id="rId11"/>
    <p:sldId id="750" r:id="rId12"/>
    <p:sldId id="751" r:id="rId13"/>
    <p:sldId id="752" r:id="rId14"/>
    <p:sldId id="73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AAE1"/>
    <a:srgbClr val="DFB347"/>
    <a:srgbClr val="E04F5F"/>
    <a:srgbClr val="324667"/>
    <a:srgbClr val="FF5353"/>
    <a:srgbClr val="F86F08"/>
    <a:srgbClr val="954ECA"/>
    <a:srgbClr val="0094C8"/>
    <a:srgbClr val="00DA63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33" autoAdjust="0"/>
    <p:restoredTop sz="82406" autoAdjust="0"/>
  </p:normalViewPr>
  <p:slideViewPr>
    <p:cSldViewPr snapToGrid="0">
      <p:cViewPr>
        <p:scale>
          <a:sx n="72" d="100"/>
          <a:sy n="72" d="100"/>
        </p:scale>
        <p:origin x="-1114" y="-437"/>
      </p:cViewPr>
      <p:guideLst>
        <p:guide orient="horz" pos="2160"/>
        <p:guide pos="3840"/>
      </p:guideLst>
    </p:cSldViewPr>
  </p:slideViewPr>
  <p:notesTextViewPr>
    <p:cViewPr>
      <p:scale>
        <a:sx n="125" d="100"/>
        <a:sy n="125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C9476A-275A-4D38-B857-788AAEAC94C0}" type="datetimeFigureOut">
              <a:rPr lang="en-IN" smtClean="0"/>
              <a:t>09-11-2019</a:t>
            </a:fld>
            <a:endParaRPr lang="en-IN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6AB637-DE7B-412A-905E-BF65587B459D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4905926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CB9E7-7084-435E-BDE9-2F1BA4EC8939}" type="datetime1">
              <a:rPr lang="en-IN" smtClean="0"/>
              <a:t>09-11-2019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42501" y="6356350"/>
            <a:ext cx="393879" cy="365125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EF369875-3547-471E-A8DD-BB6BF69B36A1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7071840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BF4B1-77B2-4C3D-8667-4FBDE4D409DB}" type="datetime1">
              <a:rPr lang="en-IN" smtClean="0"/>
              <a:t>09-11-2019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69875-3547-471E-A8DD-BB6BF69B36A1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8015660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079E1-B1B2-41D8-96F7-A302CFB8AC0C}" type="datetime1">
              <a:rPr lang="en-IN" smtClean="0"/>
              <a:t>09-11-2019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69875-3547-471E-A8DD-BB6BF69B36A1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739804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2BE05-C1D5-4A00-BD80-E6A2A264892A}" type="datetime1">
              <a:rPr lang="en-IN" smtClean="0"/>
              <a:t>09-11-2019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590986" y="6356349"/>
            <a:ext cx="432515" cy="365125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EF369875-3547-471E-A8DD-BB6BF69B36A1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091439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15888-409E-42A3-9E84-6EF39A2AB773}" type="datetime1">
              <a:rPr lang="en-IN" smtClean="0"/>
              <a:t>09-11-2019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69875-3547-471E-A8DD-BB6BF69B36A1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243561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D9606-C195-4F00-AA63-E3EF00114823}" type="datetime1">
              <a:rPr lang="en-IN" smtClean="0"/>
              <a:t>09-11-2019</a:t>
            </a:fld>
            <a:endParaRPr lang="en-IN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69875-3547-471E-A8DD-BB6BF69B36A1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1305967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D4AA7-8689-4A50-8A8E-3AB8C74F7778}" type="datetime1">
              <a:rPr lang="en-IN" smtClean="0"/>
              <a:t>09-11-2019</a:t>
            </a:fld>
            <a:endParaRPr lang="en-IN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69875-3547-471E-A8DD-BB6BF69B36A1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5695773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2FED3-7D32-4390-9275-C53DAC947E66}" type="datetime1">
              <a:rPr lang="en-IN" smtClean="0"/>
              <a:t>09-11-2019</a:t>
            </a:fld>
            <a:endParaRPr lang="en-I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69875-3547-471E-A8DD-BB6BF69B36A1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5876224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27E66-7DAF-4E47-81F5-A440089C748E}" type="datetime1">
              <a:rPr lang="en-IN" smtClean="0"/>
              <a:t>09-11-2019</a:t>
            </a:fld>
            <a:endParaRPr lang="en-IN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69875-3547-471E-A8DD-BB6BF69B36A1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904284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1EFEB-9ECA-43E0-AE09-915EDE23F0A9}" type="datetime1">
              <a:rPr lang="en-IN" smtClean="0"/>
              <a:t>09-11-2019</a:t>
            </a:fld>
            <a:endParaRPr lang="en-IN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69875-3547-471E-A8DD-BB6BF69B36A1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6011887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EFCBB-FF0F-45AA-824A-5DF2573BAFB8}" type="datetime1">
              <a:rPr lang="en-IN" smtClean="0"/>
              <a:t>09-11-2019</a:t>
            </a:fld>
            <a:endParaRPr lang="en-IN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69875-3547-471E-A8DD-BB6BF69B36A1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645073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E5EF50-5ECC-48BA-81DC-F08BF0523C74}" type="datetime1">
              <a:rPr lang="en-IN" smtClean="0"/>
              <a:t>09-11-2019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369875-3547-471E-A8DD-BB6BF69B36A1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103042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github.com/suvratapte/Maurice-Bach-Notes/blob/master/Diagrams/Screen_Shot_2017-06-09_at_4.07.02_PM.png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github.com/suvratapte/Maurice-Bach-Notes/blob/master/Diagrams/Screen_Shot_2017-06-08_at_9.29.01_PM.png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github.com/suvratapte/Maurice-Bach-Notes/blob/master/Diagrams/Screen_Shot_2017-06-08_at_9.46.10_PM.png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3219385" y="2277375"/>
            <a:ext cx="579695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712834" y="2695091"/>
            <a:ext cx="9452245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00" dirty="0"/>
              <a:t>The UNIX File System</a:t>
            </a:r>
            <a:endParaRPr lang="en-IN" sz="40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ln w="13462">
                  <a:noFill/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Helvetica" panose="020B0604020202020204" pitchFamily="2" charset="0"/>
                <a:cs typeface="Arial" panose="020B0604020202020204" pitchFamily="34" charset="0"/>
              </a:rPr>
              <a:t/>
            </a:r>
            <a:br>
              <a:rPr lang="en-US" sz="4000" b="1" dirty="0">
                <a:ln w="13462">
                  <a:noFill/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Helvetica" panose="020B0604020202020204" pitchFamily="2" charset="0"/>
                <a:cs typeface="Arial" panose="020B0604020202020204" pitchFamily="34" charset="0"/>
              </a:rPr>
            </a:br>
            <a:endParaRPr lang="en-US" sz="1000" b="1" dirty="0" smtClean="0">
              <a:ln w="13462">
                <a:noFill/>
                <a:prstDash val="solid"/>
              </a:ln>
              <a:solidFill>
                <a:schemeClr val="accent5">
                  <a:lumMod val="50000"/>
                </a:schemeClr>
              </a:solidFill>
              <a:latin typeface="Helvetica" panose="020B0604020202020204" pitchFamily="2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en-IN" b="1" dirty="0" smtClean="0">
                <a:ln w="9525">
                  <a:noFill/>
                  <a:prstDash val="solid"/>
                </a:ln>
                <a:solidFill>
                  <a:schemeClr val="accent5"/>
                </a:solidFill>
                <a:latin typeface="Helvetica" panose="020B0604020202020204" pitchFamily="2" charset="0"/>
              </a:rPr>
              <a:t>Module Number: 04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N" sz="1000" b="1" dirty="0" smtClean="0">
              <a:latin typeface="Helvetica" panose="020B0604020202020204" pitchFamily="2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N" sz="1000" b="1" dirty="0" smtClean="0">
              <a:latin typeface="Helvetica" panose="020B0604020202020204" pitchFamily="2" charset="0"/>
            </a:endParaRPr>
          </a:p>
          <a:p>
            <a:pPr algn="ctr">
              <a:defRPr/>
            </a:pPr>
            <a:r>
              <a:rPr lang="en-GB" sz="2800" b="1" dirty="0" smtClean="0">
                <a:ln w="9525">
                  <a:noFill/>
                  <a:prstDash val="solid"/>
                </a:ln>
                <a:solidFill>
                  <a:schemeClr val="accent2"/>
                </a:solidFill>
                <a:latin typeface="Helvetica" panose="020B0604020202020204" pitchFamily="2" charset="0"/>
              </a:rPr>
              <a:t>Module Name: </a:t>
            </a:r>
            <a:r>
              <a:rPr lang="en-IN" sz="2800" b="1" dirty="0" smtClean="0">
                <a:ln w="9525">
                  <a:noFill/>
                  <a:prstDash val="solid"/>
                </a:ln>
                <a:solidFill>
                  <a:schemeClr val="accent2"/>
                </a:solidFill>
                <a:latin typeface="Helvetica" panose="020B0604020202020204" pitchFamily="2" charset="0"/>
              </a:rPr>
              <a:t>Unix File System</a:t>
            </a:r>
          </a:p>
          <a:p>
            <a:pPr algn="ctr">
              <a:defRPr/>
            </a:pPr>
            <a:endParaRPr lang="en-IN" sz="2800" b="1" dirty="0">
              <a:ln w="9525">
                <a:noFill/>
                <a:prstDash val="solid"/>
              </a:ln>
              <a:solidFill>
                <a:schemeClr val="accent2"/>
              </a:solidFill>
              <a:latin typeface="Helvetica" panose="020B0604020202020204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7118" y="3439884"/>
            <a:ext cx="2699545" cy="318160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-399245" y="5797064"/>
            <a:ext cx="44818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IN" b="1" dirty="0" smtClean="0">
                <a:latin typeface="Helvetica" panose="020B0604020202020204" pitchFamily="2" charset="0"/>
              </a:rPr>
              <a:t> </a:t>
            </a:r>
            <a:endParaRPr lang="en-IN" b="1" dirty="0">
              <a:ln w="12700" cmpd="sng">
                <a:noFill/>
                <a:prstDash val="solid"/>
              </a:ln>
              <a:latin typeface="Helvetica" panose="020B06040202020202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802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92398"/>
          </a:xfrm>
        </p:spPr>
        <p:txBody>
          <a:bodyPr>
            <a:normAutofit fontScale="90000"/>
          </a:bodyPr>
          <a:lstStyle/>
          <a:p>
            <a:r>
              <a:rPr lang="en-IN" b="1" dirty="0" smtClean="0"/>
              <a:t/>
            </a:r>
            <a:br>
              <a:rPr lang="en-IN" b="1" dirty="0" smtClean="0"/>
            </a:br>
            <a:r>
              <a:rPr lang="en-IN" b="1" dirty="0" smtClean="0"/>
              <a:t>Accessing </a:t>
            </a:r>
            <a:r>
              <a:rPr lang="en-IN" b="1" dirty="0"/>
              <a:t>Inodes</a:t>
            </a:r>
            <a:r>
              <a:rPr lang="en-IN" dirty="0"/>
              <a:t/>
            </a:r>
            <a:br>
              <a:rPr lang="en-IN" dirty="0"/>
            </a:br>
            <a:r>
              <a:rPr lang="en-IN" dirty="0"/>
              <a:t/>
            </a:r>
            <a:br>
              <a:rPr lang="en-IN" dirty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326" y="723014"/>
            <a:ext cx="12085673" cy="5964865"/>
          </a:xfrm>
        </p:spPr>
        <p:txBody>
          <a:bodyPr>
            <a:normAutofit/>
          </a:bodyPr>
          <a:lstStyle/>
          <a:p>
            <a:r>
              <a:rPr lang="en-IN" dirty="0"/>
              <a:t>The algorithm </a:t>
            </a:r>
            <a:r>
              <a:rPr lang="en-IN" i="1" dirty="0" err="1"/>
              <a:t>iget</a:t>
            </a:r>
            <a:r>
              <a:rPr lang="en-IN" dirty="0"/>
              <a:t> allocates an in-core copy of an </a:t>
            </a:r>
            <a:r>
              <a:rPr lang="en-IN" dirty="0" err="1"/>
              <a:t>inode</a:t>
            </a:r>
            <a:r>
              <a:rPr lang="en-IN" dirty="0" smtClean="0"/>
              <a:t>.</a:t>
            </a:r>
          </a:p>
          <a:p>
            <a:r>
              <a:rPr lang="en-IN" dirty="0" smtClean="0"/>
              <a:t> </a:t>
            </a:r>
            <a:r>
              <a:rPr lang="en-IN" dirty="0"/>
              <a:t>If the </a:t>
            </a:r>
            <a:r>
              <a:rPr lang="en-IN" dirty="0" err="1"/>
              <a:t>inode</a:t>
            </a:r>
            <a:r>
              <a:rPr lang="en-IN" dirty="0"/>
              <a:t> is not found on a hash queue, it allocates an </a:t>
            </a:r>
            <a:r>
              <a:rPr lang="en-IN" dirty="0" err="1"/>
              <a:t>inode</a:t>
            </a:r>
            <a:r>
              <a:rPr lang="en-IN" dirty="0"/>
              <a:t> from the free list and reads the disk copy into the in-core </a:t>
            </a:r>
            <a:r>
              <a:rPr lang="en-IN" dirty="0" err="1"/>
              <a:t>inode</a:t>
            </a:r>
            <a:r>
              <a:rPr lang="en-IN" dirty="0"/>
              <a:t>. </a:t>
            </a:r>
            <a:endParaRPr lang="en-IN" dirty="0" smtClean="0"/>
          </a:p>
          <a:p>
            <a:r>
              <a:rPr lang="en-IN" dirty="0" smtClean="0"/>
              <a:t>It </a:t>
            </a:r>
            <a:r>
              <a:rPr lang="en-IN" dirty="0"/>
              <a:t>already knows the </a:t>
            </a:r>
            <a:r>
              <a:rPr lang="en-IN" dirty="0" err="1"/>
              <a:t>inode</a:t>
            </a:r>
            <a:r>
              <a:rPr lang="en-IN" dirty="0"/>
              <a:t> number and device number. </a:t>
            </a:r>
            <a:endParaRPr lang="en-IN" dirty="0" smtClean="0"/>
          </a:p>
          <a:p>
            <a:r>
              <a:rPr lang="en-IN" dirty="0" smtClean="0"/>
              <a:t>It </a:t>
            </a:r>
            <a:r>
              <a:rPr lang="en-IN" dirty="0"/>
              <a:t>calculates the logical block number on which the disk </a:t>
            </a:r>
            <a:r>
              <a:rPr lang="en-IN" dirty="0" err="1"/>
              <a:t>inode</a:t>
            </a:r>
            <a:r>
              <a:rPr lang="en-IN" dirty="0"/>
              <a:t> resides </a:t>
            </a:r>
            <a:r>
              <a:rPr lang="en-IN" dirty="0" smtClean="0"/>
              <a:t>according </a:t>
            </a:r>
            <a:r>
              <a:rPr lang="en-IN" dirty="0"/>
              <a:t>to how many inodes fit into one disk block</a:t>
            </a:r>
            <a:r>
              <a:rPr lang="en-IN" dirty="0" smtClean="0"/>
              <a:t>.</a:t>
            </a:r>
          </a:p>
          <a:p>
            <a:pPr marL="0" indent="0">
              <a:buNone/>
            </a:pPr>
            <a:r>
              <a:rPr lang="en-IN" sz="2400" b="1" dirty="0"/>
              <a:t>block number = ((</a:t>
            </a:r>
            <a:r>
              <a:rPr lang="en-IN" sz="2400" b="1" dirty="0" err="1"/>
              <a:t>inode</a:t>
            </a:r>
            <a:r>
              <a:rPr lang="en-IN" sz="2400" b="1" dirty="0"/>
              <a:t> number - 1) / number of inodes per block) + start block of </a:t>
            </a:r>
            <a:r>
              <a:rPr lang="en-IN" sz="2400" b="1" dirty="0" err="1"/>
              <a:t>inode</a:t>
            </a:r>
            <a:r>
              <a:rPr lang="en-IN" sz="2400" b="1" dirty="0"/>
              <a:t>  </a:t>
            </a:r>
            <a:r>
              <a:rPr lang="en-IN" sz="2400" b="1" dirty="0" smtClean="0"/>
              <a:t>list</a:t>
            </a:r>
            <a:endParaRPr lang="en-IN" dirty="0"/>
          </a:p>
          <a:p>
            <a:endParaRPr lang="en-IN" dirty="0" smtClean="0"/>
          </a:p>
          <a:p>
            <a:r>
              <a:rPr lang="en-IN" dirty="0" smtClean="0"/>
              <a:t>To </a:t>
            </a:r>
            <a:r>
              <a:rPr lang="en-IN" dirty="0"/>
              <a:t>find the byte offset of the </a:t>
            </a:r>
            <a:r>
              <a:rPr lang="en-IN" dirty="0" err="1"/>
              <a:t>inode</a:t>
            </a:r>
            <a:r>
              <a:rPr lang="en-IN" dirty="0"/>
              <a:t> in that block, this following formula is used:</a:t>
            </a:r>
          </a:p>
          <a:p>
            <a:pPr marL="0" indent="0">
              <a:buNone/>
            </a:pPr>
            <a:r>
              <a:rPr lang="en-IN" sz="2400" b="1" dirty="0" smtClean="0"/>
              <a:t>	</a:t>
            </a:r>
          </a:p>
          <a:p>
            <a:pPr marL="0" indent="0">
              <a:buNone/>
            </a:pPr>
            <a:r>
              <a:rPr lang="en-IN" sz="2400" b="1" dirty="0"/>
              <a:t>	</a:t>
            </a:r>
            <a:r>
              <a:rPr lang="en-IN" sz="2400" b="1" dirty="0" smtClean="0"/>
              <a:t>byte </a:t>
            </a:r>
            <a:r>
              <a:rPr lang="en-IN" sz="2400" b="1" dirty="0"/>
              <a:t>offset = ((</a:t>
            </a:r>
            <a:r>
              <a:rPr lang="en-IN" sz="2400" b="1" dirty="0" err="1"/>
              <a:t>inode</a:t>
            </a:r>
            <a:r>
              <a:rPr lang="en-IN" sz="2400" b="1" dirty="0"/>
              <a:t> number - 1) % number of inodes per block) * size of disk </a:t>
            </a:r>
            <a:r>
              <a:rPr lang="en-IN" sz="2400" b="1" dirty="0" err="1"/>
              <a:t>inode</a:t>
            </a:r>
            <a:endParaRPr lang="en-IN" sz="2400" b="1" dirty="0"/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69875-3547-471E-A8DD-BB6BF69B36A1}" type="slidenum">
              <a:rPr lang="en-IN" smtClean="0"/>
              <a:pPr/>
              <a:t>10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568059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78884"/>
          </a:xfrm>
        </p:spPr>
        <p:txBody>
          <a:bodyPr/>
          <a:lstStyle/>
          <a:p>
            <a:r>
              <a:rPr lang="en-IN" b="1" dirty="0" smtClean="0"/>
              <a:t>2. Structure </a:t>
            </a:r>
            <a:r>
              <a:rPr lang="en-IN" b="1" dirty="0"/>
              <a:t>of a Regular </a:t>
            </a:r>
            <a:r>
              <a:rPr lang="en-IN" b="1" dirty="0" smtClean="0"/>
              <a:t>File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75907"/>
            <a:ext cx="10515600" cy="5326912"/>
          </a:xfrm>
        </p:spPr>
        <p:txBody>
          <a:bodyPr>
            <a:normAutofit lnSpcReduction="10000"/>
          </a:bodyPr>
          <a:lstStyle/>
          <a:p>
            <a:r>
              <a:rPr lang="en-IN" dirty="0"/>
              <a:t>In UNIX, the data in files is not stored sequentially on disk. </a:t>
            </a:r>
            <a:endParaRPr lang="en-IN" dirty="0" smtClean="0"/>
          </a:p>
          <a:p>
            <a:pPr lvl="1"/>
            <a:r>
              <a:rPr lang="en-IN" dirty="0" smtClean="0">
                <a:solidFill>
                  <a:srgbClr val="FF0000"/>
                </a:solidFill>
              </a:rPr>
              <a:t>If </a:t>
            </a:r>
            <a:r>
              <a:rPr lang="en-IN" dirty="0">
                <a:solidFill>
                  <a:srgbClr val="FF0000"/>
                </a:solidFill>
              </a:rPr>
              <a:t>it was to be stored sequentially, the file size would not be flexible without large fragmentation. In case of sequential storage, the </a:t>
            </a:r>
            <a:r>
              <a:rPr lang="en-IN" dirty="0" err="1">
                <a:solidFill>
                  <a:srgbClr val="FF0000"/>
                </a:solidFill>
              </a:rPr>
              <a:t>inode</a:t>
            </a:r>
            <a:r>
              <a:rPr lang="en-IN" dirty="0">
                <a:solidFill>
                  <a:srgbClr val="FF0000"/>
                </a:solidFill>
              </a:rPr>
              <a:t> would only need to store the starting address and size. </a:t>
            </a:r>
            <a:endParaRPr lang="en-IN" dirty="0" smtClean="0">
              <a:solidFill>
                <a:srgbClr val="FF0000"/>
              </a:solidFill>
            </a:endParaRPr>
          </a:p>
          <a:p>
            <a:r>
              <a:rPr lang="en-IN" dirty="0" smtClean="0"/>
              <a:t>Instead</a:t>
            </a:r>
            <a:r>
              <a:rPr lang="en-IN" dirty="0"/>
              <a:t>, the </a:t>
            </a:r>
            <a:r>
              <a:rPr lang="en-IN" dirty="0" err="1"/>
              <a:t>inode</a:t>
            </a:r>
            <a:r>
              <a:rPr lang="en-IN" dirty="0"/>
              <a:t> stores the disk block numbers on which the data is present. But for such strategy, if a file had data across 1000 blocks, the </a:t>
            </a:r>
            <a:r>
              <a:rPr lang="en-IN" dirty="0" err="1"/>
              <a:t>inode</a:t>
            </a:r>
            <a:r>
              <a:rPr lang="en-IN" dirty="0"/>
              <a:t> would need to store the numbers of 1000 blocks and the size of the </a:t>
            </a:r>
            <a:r>
              <a:rPr lang="en-IN" dirty="0" err="1"/>
              <a:t>inode</a:t>
            </a:r>
            <a:r>
              <a:rPr lang="en-IN" dirty="0"/>
              <a:t> would differ according to the size of the file</a:t>
            </a:r>
            <a:r>
              <a:rPr lang="en-IN" dirty="0" smtClean="0"/>
              <a:t>.</a:t>
            </a:r>
          </a:p>
          <a:p>
            <a:r>
              <a:rPr lang="en-IN" dirty="0"/>
              <a:t>To be able to have constant size and yet allow large files, indirect addressing is used. </a:t>
            </a:r>
            <a:endParaRPr lang="en-IN" dirty="0" smtClean="0"/>
          </a:p>
          <a:p>
            <a:r>
              <a:rPr lang="en-IN" dirty="0" smtClean="0"/>
              <a:t>The </a:t>
            </a:r>
            <a:r>
              <a:rPr lang="en-IN" dirty="0"/>
              <a:t>inodes have array of size 13 which for storing the block numbers, although, the number of elements in array is independent of the storage strategy.</a:t>
            </a:r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69875-3547-471E-A8DD-BB6BF69B36A1}" type="slidenum">
              <a:rPr lang="en-IN" smtClean="0"/>
              <a:pPr/>
              <a:t>11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949554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78884"/>
          </a:xfrm>
        </p:spPr>
        <p:txBody>
          <a:bodyPr/>
          <a:lstStyle/>
          <a:p>
            <a:r>
              <a:rPr lang="en-IN" b="1" dirty="0"/>
              <a:t>Structure of a Regular </a:t>
            </a:r>
            <a:r>
              <a:rPr lang="en-IN" b="1" dirty="0" smtClean="0"/>
              <a:t>File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75907"/>
            <a:ext cx="10515600" cy="5326912"/>
          </a:xfrm>
        </p:spPr>
        <p:txBody>
          <a:bodyPr>
            <a:normAutofit/>
          </a:bodyPr>
          <a:lstStyle/>
          <a:p>
            <a:r>
              <a:rPr lang="en-IN" dirty="0" smtClean="0"/>
              <a:t>The </a:t>
            </a:r>
            <a:r>
              <a:rPr lang="en-IN" dirty="0"/>
              <a:t>first 10 members of the array are "direct addresses", meaning that they store the block numbers of actual data. </a:t>
            </a:r>
            <a:endParaRPr lang="en-IN" dirty="0" smtClean="0"/>
          </a:p>
          <a:p>
            <a:r>
              <a:rPr lang="en-IN" dirty="0" smtClean="0"/>
              <a:t>The </a:t>
            </a:r>
            <a:r>
              <a:rPr lang="en-IN" dirty="0"/>
              <a:t>11th member is "single indirect", it stores the block number of the block which has "direct addresses". </a:t>
            </a:r>
            <a:endParaRPr lang="en-IN" dirty="0" smtClean="0"/>
          </a:p>
          <a:p>
            <a:r>
              <a:rPr lang="en-IN" dirty="0" smtClean="0"/>
              <a:t>The </a:t>
            </a:r>
            <a:r>
              <a:rPr lang="en-IN" dirty="0"/>
              <a:t>12th member is "double indirect", it stores block number of a "single indirect" block. </a:t>
            </a:r>
          </a:p>
          <a:p>
            <a:r>
              <a:rPr lang="en-IN" dirty="0" smtClean="0"/>
              <a:t>The 13th </a:t>
            </a:r>
            <a:r>
              <a:rPr lang="en-IN" dirty="0"/>
              <a:t>member is "triple indirect", it stores block number of a "double indirect" block. </a:t>
            </a:r>
            <a:endParaRPr lang="en-IN" dirty="0" smtClean="0"/>
          </a:p>
          <a:p>
            <a:r>
              <a:rPr lang="en-IN" dirty="0" smtClean="0"/>
              <a:t>This </a:t>
            </a:r>
            <a:r>
              <a:rPr lang="en-IN" dirty="0"/>
              <a:t>strategy can be extended to "quadruple" or "quintuple" indirect addressing.</a:t>
            </a:r>
          </a:p>
          <a:p>
            <a:endParaRPr lang="en-IN" dirty="0"/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69875-3547-471E-A8DD-BB6BF69B36A1}" type="slidenum">
              <a:rPr lang="en-IN" smtClean="0"/>
              <a:pPr/>
              <a:t>12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115002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69875-3547-471E-A8DD-BB6BF69B36A1}" type="slidenum">
              <a:rPr lang="en-IN" smtClean="0"/>
              <a:pPr/>
              <a:t>13</a:t>
            </a:fld>
            <a:endParaRPr lang="en-IN" dirty="0"/>
          </a:p>
        </p:txBody>
      </p:sp>
      <p:pic>
        <p:nvPicPr>
          <p:cNvPr id="5" name="Picture 4" descr="Direct and indirect blocks in Inode">
            <a:hlinkClick r:id="rId2" tgtFrame="&quot;_blank&quot;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219" y="127591"/>
            <a:ext cx="10866474" cy="62094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22644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69875-3547-471E-A8DD-BB6BF69B36A1}" type="slidenum">
              <a:rPr lang="en-IN" smtClean="0"/>
              <a:t>14</a:t>
            </a:fld>
            <a:endParaRPr lang="en-IN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0921" y="1143000"/>
            <a:ext cx="7215809" cy="5411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748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Topic to be Covered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Inodes</a:t>
            </a:r>
            <a:r>
              <a:rPr lang="en-US" dirty="0" smtClean="0"/>
              <a:t>.</a:t>
            </a:r>
          </a:p>
          <a:p>
            <a:r>
              <a:rPr lang="en-US" dirty="0" smtClean="0"/>
              <a:t>Structure </a:t>
            </a:r>
            <a:r>
              <a:rPr lang="en-US" dirty="0"/>
              <a:t>of a regular file.</a:t>
            </a:r>
            <a:endParaRPr lang="en-IN" dirty="0"/>
          </a:p>
          <a:p>
            <a:r>
              <a:rPr lang="en-US" dirty="0" smtClean="0"/>
              <a:t>Directories.</a:t>
            </a:r>
          </a:p>
          <a:p>
            <a:r>
              <a:rPr lang="en-US" dirty="0" smtClean="0"/>
              <a:t>Conversion </a:t>
            </a:r>
            <a:r>
              <a:rPr lang="en-US" dirty="0"/>
              <a:t>of a path name to an </a:t>
            </a:r>
            <a:r>
              <a:rPr lang="en-US" dirty="0" err="1"/>
              <a:t>inode</a:t>
            </a:r>
            <a:r>
              <a:rPr lang="en-US" dirty="0"/>
              <a:t>, </a:t>
            </a:r>
            <a:endParaRPr lang="en-US" dirty="0" smtClean="0"/>
          </a:p>
          <a:p>
            <a:r>
              <a:rPr lang="en-US" dirty="0" smtClean="0"/>
              <a:t>Super block.</a:t>
            </a:r>
          </a:p>
          <a:p>
            <a:r>
              <a:rPr lang="en-US" dirty="0" err="1" smtClean="0"/>
              <a:t>Inode</a:t>
            </a:r>
            <a:r>
              <a:rPr lang="en-US" dirty="0" smtClean="0"/>
              <a:t> </a:t>
            </a:r>
            <a:r>
              <a:rPr lang="en-US" dirty="0"/>
              <a:t>assignment to a new </a:t>
            </a:r>
            <a:r>
              <a:rPr lang="en-US" dirty="0" smtClean="0"/>
              <a:t>file.</a:t>
            </a:r>
          </a:p>
          <a:p>
            <a:r>
              <a:rPr lang="en-US" dirty="0" smtClean="0"/>
              <a:t>Allocation </a:t>
            </a:r>
            <a:r>
              <a:rPr lang="en-US" dirty="0"/>
              <a:t>of disk blocks.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69875-3547-471E-A8DD-BB6BF69B36A1}" type="slidenum">
              <a:rPr lang="en-IN" smtClean="0"/>
              <a:pPr/>
              <a:t>2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958788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69875-3547-471E-A8DD-BB6BF69B36A1}" type="slidenum">
              <a:rPr lang="en-IN" smtClean="0"/>
              <a:pPr/>
              <a:t>3</a:t>
            </a:fld>
            <a:endParaRPr lang="en-IN" dirty="0"/>
          </a:p>
        </p:txBody>
      </p:sp>
      <p:sp>
        <p:nvSpPr>
          <p:cNvPr id="8" name="Rectangle 7"/>
          <p:cNvSpPr/>
          <p:nvPr/>
        </p:nvSpPr>
        <p:spPr>
          <a:xfrm>
            <a:off x="484932" y="376064"/>
            <a:ext cx="102481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spc="-20" dirty="0" smtClean="0">
                <a:latin typeface="Helvetica" panose="020B0604020202020204" pitchFamily="2" charset="0"/>
                <a:cs typeface="Arial" panose="020B0604020202020204" pitchFamily="34" charset="0"/>
              </a:rPr>
              <a:t>Internal Representation of Files</a:t>
            </a:r>
            <a:endParaRPr lang="en-US" sz="2400" b="1" spc="-20" dirty="0">
              <a:latin typeface="Helvetica" panose="020B0604020202020204" pitchFamily="2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84932" y="1061367"/>
            <a:ext cx="1132340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IN" sz="2000" dirty="0"/>
              <a:t>Every file a UNIX system has a unique </a:t>
            </a:r>
            <a:r>
              <a:rPr lang="en-IN" sz="2000" dirty="0" err="1" smtClean="0"/>
              <a:t>inode</a:t>
            </a:r>
            <a:r>
              <a:rPr lang="en-IN" sz="2000" dirty="0" smtClean="0"/>
              <a:t>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IN" sz="2000" dirty="0" smtClean="0"/>
              <a:t>Processes </a:t>
            </a:r>
            <a:r>
              <a:rPr lang="en-IN" sz="2000" dirty="0"/>
              <a:t>interact with files using well defined system calls. </a:t>
            </a:r>
            <a:endParaRPr lang="en-IN" sz="200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IN" sz="2000" dirty="0"/>
              <a:t>T</a:t>
            </a:r>
            <a:r>
              <a:rPr lang="en-IN" sz="2000" dirty="0" smtClean="0"/>
              <a:t>he </a:t>
            </a:r>
            <a:r>
              <a:rPr lang="en-IN" sz="2000" dirty="0"/>
              <a:t>users specify a file with a character string which is the file's path and then the system get the </a:t>
            </a:r>
            <a:r>
              <a:rPr lang="en-IN" sz="2000" dirty="0" err="1"/>
              <a:t>inode</a:t>
            </a:r>
            <a:r>
              <a:rPr lang="en-IN" sz="2000" dirty="0"/>
              <a:t> which is mapped to the file which corresponds to the </a:t>
            </a:r>
            <a:r>
              <a:rPr lang="en-IN" sz="2000" dirty="0" smtClean="0"/>
              <a:t>path.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IN" sz="2000" dirty="0" smtClean="0"/>
              <a:t>The </a:t>
            </a:r>
            <a:r>
              <a:rPr lang="en-IN" sz="2000" dirty="0"/>
              <a:t>algorithms described below are above the layer of buffer cache. </a:t>
            </a:r>
            <a:endParaRPr lang="en-IN" sz="200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IN" sz="2000" dirty="0" smtClean="0"/>
              <a:t>Diagrammatically</a:t>
            </a:r>
            <a:r>
              <a:rPr lang="en-IN" sz="2000" dirty="0"/>
              <a:t>, it can be shown like this</a:t>
            </a:r>
            <a:r>
              <a:rPr lang="en-IN" sz="2000" dirty="0" smtClean="0"/>
              <a:t>: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IN" sz="2000" dirty="0"/>
          </a:p>
        </p:txBody>
      </p:sp>
      <p:pic>
        <p:nvPicPr>
          <p:cNvPr id="6" name="Picture 5" descr="File system algorithms">
            <a:hlinkClick r:id="rId2" tgtFrame="&quot;_blank&quot;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0218" y="2915724"/>
            <a:ext cx="6172835" cy="38404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52076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92398"/>
          </a:xfrm>
        </p:spPr>
        <p:txBody>
          <a:bodyPr>
            <a:normAutofit fontScale="90000"/>
          </a:bodyPr>
          <a:lstStyle/>
          <a:p>
            <a:r>
              <a:rPr lang="en-IN" b="1" dirty="0" smtClean="0"/>
              <a:t>1. Inodes</a:t>
            </a:r>
            <a:r>
              <a:rPr lang="en-IN" dirty="0"/>
              <a:t/>
            </a:r>
            <a:br>
              <a:rPr lang="en-IN" dirty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50790"/>
            <a:ext cx="10515600" cy="600721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IN" dirty="0" smtClean="0"/>
              <a:t>Inodes </a:t>
            </a:r>
            <a:r>
              <a:rPr lang="en-IN" dirty="0"/>
              <a:t>exist in a static form on the disk. </a:t>
            </a:r>
          </a:p>
          <a:p>
            <a:pPr marL="0" indent="0">
              <a:buNone/>
            </a:pPr>
            <a:r>
              <a:rPr lang="en-IN" dirty="0" smtClean="0"/>
              <a:t>The </a:t>
            </a:r>
            <a:r>
              <a:rPr lang="en-IN" dirty="0"/>
              <a:t>kernel reads them into in-core inodes and modifies them</a:t>
            </a:r>
            <a:r>
              <a:rPr lang="en-IN" dirty="0" smtClean="0"/>
              <a:t>.</a:t>
            </a:r>
          </a:p>
          <a:p>
            <a:pPr marL="0" indent="0">
              <a:buNone/>
            </a:pPr>
            <a:r>
              <a:rPr lang="en-IN" dirty="0"/>
              <a:t>The </a:t>
            </a:r>
            <a:r>
              <a:rPr lang="en-IN" dirty="0" err="1"/>
              <a:t>inode</a:t>
            </a:r>
            <a:r>
              <a:rPr lang="en-IN" dirty="0"/>
              <a:t> does not specify the pathname/pathnames that access the file.</a:t>
            </a:r>
          </a:p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r>
              <a:rPr lang="en-IN" dirty="0"/>
              <a:t>Disk inodes consists of the following fields</a:t>
            </a:r>
            <a:r>
              <a:rPr lang="en-IN" dirty="0" smtClean="0"/>
              <a:t>:</a:t>
            </a:r>
          </a:p>
          <a:p>
            <a:pPr lvl="0"/>
            <a:r>
              <a:rPr lang="en-IN" b="1" dirty="0"/>
              <a:t>Owner information:</a:t>
            </a:r>
            <a:r>
              <a:rPr lang="en-IN" dirty="0"/>
              <a:t> </a:t>
            </a:r>
            <a:r>
              <a:rPr lang="en-IN" dirty="0" smtClean="0"/>
              <a:t>Ownership </a:t>
            </a:r>
            <a:r>
              <a:rPr lang="en-IN" dirty="0"/>
              <a:t>is divided into a user and a group of users. Root user has access to all the files.</a:t>
            </a:r>
          </a:p>
          <a:p>
            <a:pPr lvl="0"/>
            <a:r>
              <a:rPr lang="en-IN" b="1" dirty="0"/>
              <a:t>File type:</a:t>
            </a:r>
            <a:r>
              <a:rPr lang="en-IN" dirty="0"/>
              <a:t> it states whether a file is a normal file, a directory, a block or character special file, or a device file.</a:t>
            </a:r>
          </a:p>
          <a:p>
            <a:pPr lvl="0"/>
            <a:r>
              <a:rPr lang="en-IN" b="1" dirty="0"/>
              <a:t>File access permissions:</a:t>
            </a:r>
            <a:r>
              <a:rPr lang="en-IN" dirty="0"/>
              <a:t> there are 3 types of access permissions: owner, group and others. There are separate permissions for reading, writing and executing. Since execute permission is not applicable to a directory, execute permission for a directory gives the right to search inside the directory.</a:t>
            </a:r>
          </a:p>
          <a:p>
            <a:endParaRPr lang="en-IN" dirty="0"/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69875-3547-471E-A8DD-BB6BF69B36A1}" type="slidenum">
              <a:rPr lang="en-IN" smtClean="0"/>
              <a:pPr/>
              <a:t>4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98111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92398"/>
          </a:xfrm>
        </p:spPr>
        <p:txBody>
          <a:bodyPr>
            <a:normAutofit fontScale="90000"/>
          </a:bodyPr>
          <a:lstStyle/>
          <a:p>
            <a:r>
              <a:rPr lang="en-IN" b="1" dirty="0" smtClean="0"/>
              <a:t>Inodes (Continue)</a:t>
            </a:r>
            <a:r>
              <a:rPr lang="en-IN" dirty="0"/>
              <a:t/>
            </a:r>
            <a:br>
              <a:rPr lang="en-IN" dirty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723014"/>
            <a:ext cx="10515600" cy="5964865"/>
          </a:xfrm>
        </p:spPr>
        <p:txBody>
          <a:bodyPr>
            <a:normAutofit fontScale="92500"/>
          </a:bodyPr>
          <a:lstStyle/>
          <a:p>
            <a:pPr lvl="0" algn="just"/>
            <a:r>
              <a:rPr lang="en-IN" b="1" dirty="0" smtClean="0"/>
              <a:t>Access </a:t>
            </a:r>
            <a:r>
              <a:rPr lang="en-IN" b="1" dirty="0"/>
              <a:t>times</a:t>
            </a:r>
            <a:r>
              <a:rPr lang="en-IN" dirty="0"/>
              <a:t>: the times at which the file was last accessed and last modified, and the time at which the inodes was last </a:t>
            </a:r>
            <a:r>
              <a:rPr lang="en-IN" dirty="0" smtClean="0"/>
              <a:t>modified.</a:t>
            </a:r>
          </a:p>
          <a:p>
            <a:pPr marL="0" lvl="0" indent="0" algn="just">
              <a:buNone/>
            </a:pPr>
            <a:endParaRPr lang="en-IN" dirty="0"/>
          </a:p>
          <a:p>
            <a:pPr lvl="0" algn="just"/>
            <a:r>
              <a:rPr lang="en-IN" b="1" dirty="0"/>
              <a:t>Number of links:</a:t>
            </a:r>
            <a:r>
              <a:rPr lang="en-IN" dirty="0"/>
              <a:t> number of places from which the file is being referred</a:t>
            </a:r>
            <a:r>
              <a:rPr lang="en-IN" dirty="0" smtClean="0"/>
              <a:t>.</a:t>
            </a:r>
          </a:p>
          <a:p>
            <a:pPr marL="0" lvl="0" indent="0" algn="just">
              <a:buNone/>
            </a:pPr>
            <a:endParaRPr lang="en-IN" dirty="0"/>
          </a:p>
          <a:p>
            <a:pPr lvl="0" algn="just"/>
            <a:r>
              <a:rPr lang="en-IN" b="1" dirty="0"/>
              <a:t>Array of disk blocks:</a:t>
            </a:r>
            <a:r>
              <a:rPr lang="en-IN" dirty="0"/>
              <a:t> even if the users get a logically sequential representation of data in files, the actual data is scattered across the disk. This array keeps the addresses of the disk blocks on which the data is scattered</a:t>
            </a:r>
            <a:r>
              <a:rPr lang="en-IN" dirty="0" smtClean="0"/>
              <a:t>.</a:t>
            </a:r>
          </a:p>
          <a:p>
            <a:pPr marL="0" lvl="0" indent="0" algn="just">
              <a:buNone/>
            </a:pPr>
            <a:endParaRPr lang="en-IN" dirty="0"/>
          </a:p>
          <a:p>
            <a:pPr lvl="0" algn="just"/>
            <a:r>
              <a:rPr lang="en-IN" b="1" dirty="0"/>
              <a:t>File size:</a:t>
            </a:r>
            <a:r>
              <a:rPr lang="en-IN" dirty="0"/>
              <a:t> the addressing of the file begins from location 0 from relative to the starting location and the size of the file is the maximum offset of the file + 1. For example, if a user creates a file and writes a byte at offset 999, the size of the file is 1000.</a:t>
            </a:r>
          </a:p>
          <a:p>
            <a:pPr marL="0" indent="0">
              <a:buNone/>
            </a:pPr>
            <a:endParaRPr lang="en-IN" dirty="0"/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69875-3547-471E-A8DD-BB6BF69B36A1}" type="slidenum">
              <a:rPr lang="en-IN" smtClean="0"/>
              <a:pPr/>
              <a:t>5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047080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3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69875-3547-471E-A8DD-BB6BF69B36A1}" type="slidenum">
              <a:rPr lang="en-IN" smtClean="0"/>
              <a:pPr/>
              <a:t>6</a:t>
            </a:fld>
            <a:endParaRPr lang="en-IN" dirty="0"/>
          </a:p>
        </p:txBody>
      </p:sp>
      <p:pic>
        <p:nvPicPr>
          <p:cNvPr id="5" name="Picture 4" descr="Sample disk inode">
            <a:hlinkClick r:id="rId2" tgtFrame="&quot;_blank&quot;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707" y="361507"/>
            <a:ext cx="10855841" cy="60286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79568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92398"/>
          </a:xfrm>
        </p:spPr>
        <p:txBody>
          <a:bodyPr>
            <a:normAutofit fontScale="90000"/>
          </a:bodyPr>
          <a:lstStyle/>
          <a:p>
            <a:r>
              <a:rPr lang="en-IN" b="1" dirty="0" smtClean="0"/>
              <a:t>Inodes (Continue)</a:t>
            </a:r>
            <a:r>
              <a:rPr lang="en-IN" dirty="0"/>
              <a:t/>
            </a:r>
            <a:br>
              <a:rPr lang="en-IN" dirty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723014"/>
            <a:ext cx="10515600" cy="596486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IN" dirty="0"/>
              <a:t>just like the buffer cache, the in-core inodes are nothing but a cache for disk inodes (but with some extra information which is deterministic).</a:t>
            </a:r>
            <a:endParaRPr lang="en-IN" dirty="0" smtClean="0"/>
          </a:p>
          <a:p>
            <a:pPr marL="0" indent="0">
              <a:buNone/>
            </a:pPr>
            <a:r>
              <a:rPr lang="en-IN" dirty="0" smtClean="0"/>
              <a:t>The </a:t>
            </a:r>
            <a:r>
              <a:rPr lang="en-IN" dirty="0"/>
              <a:t>in-core inodes contain the following fields in additional to the fields of the disk </a:t>
            </a:r>
            <a:r>
              <a:rPr lang="en-IN" dirty="0" err="1"/>
              <a:t>inode</a:t>
            </a:r>
            <a:r>
              <a:rPr lang="en-IN" dirty="0" smtClean="0"/>
              <a:t>:</a:t>
            </a:r>
            <a:endParaRPr lang="en-IN" dirty="0"/>
          </a:p>
          <a:p>
            <a:pPr lvl="0">
              <a:buFont typeface="Wingdings" panose="05000000000000000000" pitchFamily="2" charset="2"/>
              <a:buChar char="Ø"/>
            </a:pPr>
            <a:r>
              <a:rPr lang="en-IN" b="1" dirty="0"/>
              <a:t>Status of the </a:t>
            </a:r>
            <a:r>
              <a:rPr lang="en-IN" b="1" dirty="0" err="1"/>
              <a:t>inode</a:t>
            </a:r>
            <a:endParaRPr lang="en-IN" sz="2400" dirty="0"/>
          </a:p>
          <a:p>
            <a:pPr lvl="1"/>
            <a:r>
              <a:rPr lang="en-IN" dirty="0"/>
              <a:t>Locked.</a:t>
            </a:r>
            <a:endParaRPr lang="en-IN" sz="2000" dirty="0"/>
          </a:p>
          <a:p>
            <a:pPr lvl="1"/>
            <a:r>
              <a:rPr lang="en-IN" dirty="0"/>
              <a:t>A process is (or many processes are) waiting for it to be unlocked.</a:t>
            </a:r>
            <a:endParaRPr lang="en-IN" sz="2000" dirty="0"/>
          </a:p>
          <a:p>
            <a:pPr lvl="1"/>
            <a:r>
              <a:rPr lang="en-IN" dirty="0"/>
              <a:t>The data in the </a:t>
            </a:r>
            <a:r>
              <a:rPr lang="en-IN" dirty="0" err="1"/>
              <a:t>inode</a:t>
            </a:r>
            <a:r>
              <a:rPr lang="en-IN" dirty="0"/>
              <a:t> differs from the disk </a:t>
            </a:r>
            <a:r>
              <a:rPr lang="en-IN" dirty="0" err="1"/>
              <a:t>inode</a:t>
            </a:r>
            <a:r>
              <a:rPr lang="en-IN" dirty="0"/>
              <a:t> due to change in the </a:t>
            </a:r>
            <a:r>
              <a:rPr lang="en-IN" dirty="0" err="1"/>
              <a:t>inode</a:t>
            </a:r>
            <a:r>
              <a:rPr lang="en-IN" dirty="0"/>
              <a:t> data.</a:t>
            </a:r>
            <a:endParaRPr lang="en-IN" sz="2000" dirty="0"/>
          </a:p>
          <a:p>
            <a:pPr lvl="1"/>
            <a:r>
              <a:rPr lang="en-IN" dirty="0"/>
              <a:t>The data in the </a:t>
            </a:r>
            <a:r>
              <a:rPr lang="en-IN" dirty="0" err="1"/>
              <a:t>inode</a:t>
            </a:r>
            <a:r>
              <a:rPr lang="en-IN" dirty="0"/>
              <a:t> differs from the disk </a:t>
            </a:r>
            <a:r>
              <a:rPr lang="en-IN" dirty="0" err="1"/>
              <a:t>inode</a:t>
            </a:r>
            <a:r>
              <a:rPr lang="en-IN" dirty="0"/>
              <a:t> due to change in the file data.</a:t>
            </a:r>
            <a:endParaRPr lang="en-IN" sz="2000" dirty="0"/>
          </a:p>
          <a:p>
            <a:pPr lvl="1"/>
            <a:r>
              <a:rPr lang="en-IN" dirty="0"/>
              <a:t>The file is a mount point (discussed later</a:t>
            </a:r>
            <a:r>
              <a:rPr lang="en-IN" dirty="0" smtClean="0"/>
              <a:t>).</a:t>
            </a:r>
          </a:p>
          <a:p>
            <a:pPr marL="457200" lvl="1" indent="0">
              <a:buNone/>
            </a:pPr>
            <a:endParaRPr lang="en-IN" sz="2000" dirty="0"/>
          </a:p>
          <a:p>
            <a:pPr>
              <a:buFont typeface="Wingdings" panose="05000000000000000000" pitchFamily="2" charset="2"/>
              <a:buChar char="Ø"/>
            </a:pPr>
            <a:r>
              <a:rPr lang="en-IN" dirty="0"/>
              <a:t>The device number of the logical device of the file system on which the file resides.</a:t>
            </a:r>
            <a:endParaRPr lang="en-IN" sz="2400" dirty="0"/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69875-3547-471E-A8DD-BB6BF69B36A1}" type="slidenum">
              <a:rPr lang="en-IN" smtClean="0"/>
              <a:pPr/>
              <a:t>7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161162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92398"/>
          </a:xfrm>
        </p:spPr>
        <p:txBody>
          <a:bodyPr>
            <a:normAutofit fontScale="90000"/>
          </a:bodyPr>
          <a:lstStyle/>
          <a:p>
            <a:r>
              <a:rPr lang="en-IN" b="1" dirty="0" smtClean="0"/>
              <a:t>Inodes (Continue)</a:t>
            </a:r>
            <a:r>
              <a:rPr lang="en-IN" dirty="0"/>
              <a:t/>
            </a:r>
            <a:br>
              <a:rPr lang="en-IN" dirty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723014"/>
            <a:ext cx="10515600" cy="5964865"/>
          </a:xfrm>
        </p:spPr>
        <p:txBody>
          <a:bodyPr>
            <a:normAutofit/>
          </a:bodyPr>
          <a:lstStyle/>
          <a:p>
            <a:pPr lvl="0"/>
            <a:r>
              <a:rPr lang="en-IN" b="1" dirty="0" err="1" smtClean="0"/>
              <a:t>Inode</a:t>
            </a:r>
            <a:r>
              <a:rPr lang="en-IN" b="1" dirty="0" smtClean="0"/>
              <a:t> </a:t>
            </a:r>
            <a:r>
              <a:rPr lang="en-IN" b="1" dirty="0"/>
              <a:t>number:</a:t>
            </a:r>
            <a:r>
              <a:rPr lang="en-IN" dirty="0"/>
              <a:t> the disk inodes are placed in an array. So the number of the </a:t>
            </a:r>
            <a:r>
              <a:rPr lang="en-IN" dirty="0" err="1"/>
              <a:t>inode</a:t>
            </a:r>
            <a:r>
              <a:rPr lang="en-IN" dirty="0"/>
              <a:t> is nothing but the index of the </a:t>
            </a:r>
            <a:r>
              <a:rPr lang="en-IN" dirty="0" err="1"/>
              <a:t>inode</a:t>
            </a:r>
            <a:r>
              <a:rPr lang="en-IN" dirty="0"/>
              <a:t> in the array. That is why the disk copy does not need to store the </a:t>
            </a:r>
            <a:r>
              <a:rPr lang="en-IN" dirty="0" err="1"/>
              <a:t>inode</a:t>
            </a:r>
            <a:r>
              <a:rPr lang="en-IN" dirty="0"/>
              <a:t> number</a:t>
            </a:r>
            <a:r>
              <a:rPr lang="en-IN" dirty="0" smtClean="0"/>
              <a:t>.</a:t>
            </a:r>
          </a:p>
          <a:p>
            <a:pPr marL="0" lvl="0" indent="0">
              <a:buNone/>
            </a:pPr>
            <a:endParaRPr lang="en-IN" dirty="0"/>
          </a:p>
          <a:p>
            <a:pPr lvl="0"/>
            <a:r>
              <a:rPr lang="en-IN" b="1" dirty="0"/>
              <a:t>Points to inodes:</a:t>
            </a:r>
            <a:r>
              <a:rPr lang="en-IN" dirty="0"/>
              <a:t> </a:t>
            </a:r>
            <a:r>
              <a:rPr lang="en-IN" dirty="0" smtClean="0"/>
              <a:t> In-core </a:t>
            </a:r>
            <a:r>
              <a:rPr lang="en-IN" dirty="0"/>
              <a:t>inodes also have hash queues and a free list and the lists behave in a very similar way to the buffer lists. The </a:t>
            </a:r>
            <a:r>
              <a:rPr lang="en-IN" dirty="0" err="1"/>
              <a:t>inode</a:t>
            </a:r>
            <a:r>
              <a:rPr lang="en-IN" dirty="0"/>
              <a:t> has next and previous pointers to the inodes in the hash queue and free lists. The hash queues have a hash function based on the device number and </a:t>
            </a:r>
            <a:r>
              <a:rPr lang="en-IN" dirty="0" err="1"/>
              <a:t>inode</a:t>
            </a:r>
            <a:r>
              <a:rPr lang="en-IN" dirty="0"/>
              <a:t> number</a:t>
            </a:r>
            <a:r>
              <a:rPr lang="en-IN" dirty="0" smtClean="0"/>
              <a:t>.</a:t>
            </a:r>
          </a:p>
          <a:p>
            <a:pPr marL="0" lvl="0" indent="0">
              <a:buNone/>
            </a:pPr>
            <a:endParaRPr lang="en-IN" dirty="0"/>
          </a:p>
          <a:p>
            <a:pPr lvl="0"/>
            <a:r>
              <a:rPr lang="en-IN" b="1" dirty="0"/>
              <a:t>Reference count:</a:t>
            </a:r>
            <a:r>
              <a:rPr lang="en-IN" dirty="0"/>
              <a:t> it gives the number of instances of files that are active currently.</a:t>
            </a:r>
          </a:p>
          <a:p>
            <a:pPr marL="0" indent="0">
              <a:buNone/>
            </a:pP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69875-3547-471E-A8DD-BB6BF69B36A1}" type="slidenum">
              <a:rPr lang="en-IN" smtClean="0"/>
              <a:pPr/>
              <a:t>8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720552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92398"/>
          </a:xfrm>
        </p:spPr>
        <p:txBody>
          <a:bodyPr>
            <a:normAutofit fontScale="90000"/>
          </a:bodyPr>
          <a:lstStyle/>
          <a:p>
            <a:r>
              <a:rPr lang="en-IN" b="1" dirty="0" smtClean="0"/>
              <a:t>Inodes (Continue)</a:t>
            </a:r>
            <a:r>
              <a:rPr lang="en-IN" dirty="0"/>
              <a:t/>
            </a:r>
            <a:br>
              <a:rPr lang="en-IN" dirty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723014"/>
            <a:ext cx="10515600" cy="596486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IN" dirty="0" smtClean="0"/>
              <a:t>The </a:t>
            </a:r>
            <a:r>
              <a:rPr lang="en-IN" dirty="0"/>
              <a:t>most striking difference between an in-core </a:t>
            </a:r>
            <a:r>
              <a:rPr lang="en-IN" dirty="0" err="1"/>
              <a:t>inode</a:t>
            </a:r>
            <a:r>
              <a:rPr lang="en-IN" dirty="0"/>
              <a:t> and a buffer header is the </a:t>
            </a:r>
            <a:r>
              <a:rPr lang="en-IN" i="1" dirty="0"/>
              <a:t>reference count</a:t>
            </a:r>
            <a:r>
              <a:rPr lang="en-IN" dirty="0"/>
              <a:t>. </a:t>
            </a:r>
            <a:endParaRPr lang="en-IN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IN" dirty="0" smtClean="0"/>
              <a:t>The </a:t>
            </a:r>
            <a:r>
              <a:rPr lang="en-IN" dirty="0"/>
              <a:t>reference count increases when a process allocates that </a:t>
            </a:r>
            <a:r>
              <a:rPr lang="en-IN" dirty="0" err="1"/>
              <a:t>inode</a:t>
            </a:r>
            <a:r>
              <a:rPr lang="en-IN" dirty="0"/>
              <a:t>, for example, by </a:t>
            </a:r>
            <a:r>
              <a:rPr lang="en-IN" i="1" dirty="0"/>
              <a:t>open</a:t>
            </a:r>
            <a:r>
              <a:rPr lang="en-IN" dirty="0"/>
              <a:t>ing a file. </a:t>
            </a:r>
            <a:endParaRPr lang="en-IN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IN" dirty="0" smtClean="0"/>
              <a:t>An </a:t>
            </a:r>
            <a:r>
              <a:rPr lang="en-IN" dirty="0" err="1"/>
              <a:t>inode</a:t>
            </a:r>
            <a:r>
              <a:rPr lang="en-IN" dirty="0"/>
              <a:t> is on the free list if and only if the reference count of the </a:t>
            </a:r>
            <a:r>
              <a:rPr lang="en-IN" dirty="0" err="1"/>
              <a:t>inode</a:t>
            </a:r>
            <a:r>
              <a:rPr lang="en-IN" dirty="0"/>
              <a:t> is 0. </a:t>
            </a:r>
            <a:endParaRPr lang="en-IN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IN" dirty="0" smtClean="0"/>
              <a:t>If </a:t>
            </a:r>
            <a:r>
              <a:rPr lang="en-IN" dirty="0"/>
              <a:t>it is greater, some process is still accessing the </a:t>
            </a:r>
            <a:r>
              <a:rPr lang="en-IN" dirty="0" err="1"/>
              <a:t>inode</a:t>
            </a:r>
            <a:r>
              <a:rPr lang="en-IN" dirty="0"/>
              <a:t>. This means, that an </a:t>
            </a:r>
            <a:r>
              <a:rPr lang="en-IN" dirty="0" err="1"/>
              <a:t>inode</a:t>
            </a:r>
            <a:r>
              <a:rPr lang="en-IN" dirty="0"/>
              <a:t> can be on a hash queue and not on the free list even if its not locked. </a:t>
            </a:r>
            <a:r>
              <a:rPr lang="en-IN" dirty="0" smtClean="0"/>
              <a:t> </a:t>
            </a:r>
            <a:endParaRPr lang="en-IN" dirty="0"/>
          </a:p>
          <a:p>
            <a:pPr lvl="0"/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69875-3547-471E-A8DD-BB6BF69B36A1}" type="slidenum">
              <a:rPr lang="en-IN" smtClean="0"/>
              <a:pPr/>
              <a:t>9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807411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11006</TotalTime>
  <Words>982</Words>
  <Application>Microsoft Office PowerPoint</Application>
  <PresentationFormat>Custom</PresentationFormat>
  <Paragraphs>96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Topic to be Covered</vt:lpstr>
      <vt:lpstr>PowerPoint Presentation</vt:lpstr>
      <vt:lpstr>1. Inodes </vt:lpstr>
      <vt:lpstr>Inodes (Continue) </vt:lpstr>
      <vt:lpstr>3</vt:lpstr>
      <vt:lpstr>Inodes (Continue) </vt:lpstr>
      <vt:lpstr>Inodes (Continue) </vt:lpstr>
      <vt:lpstr>Inodes (Continue) </vt:lpstr>
      <vt:lpstr> Accessing Inodes  </vt:lpstr>
      <vt:lpstr>2. Structure of a Regular File</vt:lpstr>
      <vt:lpstr>Structure of a Regular File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Rahul Anand</dc:creator>
  <cp:lastModifiedBy>Harish</cp:lastModifiedBy>
  <cp:revision>1050</cp:revision>
  <dcterms:created xsi:type="dcterms:W3CDTF">2018-01-29T06:10:27Z</dcterms:created>
  <dcterms:modified xsi:type="dcterms:W3CDTF">2019-11-09T17:53:59Z</dcterms:modified>
</cp:coreProperties>
</file>