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567" r:id="rId3"/>
    <p:sldId id="568" r:id="rId4"/>
    <p:sldId id="569" r:id="rId5"/>
    <p:sldId id="570" r:id="rId6"/>
    <p:sldId id="571" r:id="rId7"/>
    <p:sldId id="572" r:id="rId8"/>
    <p:sldId id="573" r:id="rId9"/>
    <p:sldId id="574" r:id="rId10"/>
    <p:sldId id="575" r:id="rId11"/>
    <p:sldId id="576" r:id="rId12"/>
    <p:sldId id="577" r:id="rId13"/>
    <p:sldId id="578" r:id="rId14"/>
    <p:sldId id="579" r:id="rId15"/>
    <p:sldId id="580" r:id="rId16"/>
    <p:sldId id="5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347"/>
    <a:srgbClr val="25ABE2"/>
    <a:srgbClr val="7CA65F"/>
    <a:srgbClr val="C0243C"/>
    <a:srgbClr val="689FDA"/>
    <a:srgbClr val="E04F5F"/>
    <a:srgbClr val="93DAB1"/>
    <a:srgbClr val="702C79"/>
    <a:srgbClr val="ACACAC"/>
    <a:srgbClr val="C57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88869" autoAdjust="0"/>
  </p:normalViewPr>
  <p:slideViewPr>
    <p:cSldViewPr snapToGrid="0">
      <p:cViewPr>
        <p:scale>
          <a:sx n="90" d="100"/>
          <a:sy n="90" d="100"/>
        </p:scale>
        <p:origin x="-202" y="-5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-12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9476A-275A-4D38-B857-788AAEAC94C0}" type="datetimeFigureOut">
              <a:rPr lang="en-IN" smtClean="0"/>
              <a:t>19-09-2019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AB637-DE7B-412A-905E-BF65587B459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59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057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B9E7-7084-435E-BDE9-2F1BA4EC8939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42501" y="6356350"/>
            <a:ext cx="393879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718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F4B1-77B2-4C3D-8667-4FBDE4D409DB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156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79E1-B1B2-41D8-96F7-A302CFB8AC0C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98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BE05-C1D5-4A00-BD80-E6A2A264892A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986" y="6356349"/>
            <a:ext cx="432515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4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5888-409E-42A3-9E84-6EF39A2AB773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35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9606-C195-4F00-AA63-E3EF00114823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05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4AA7-8689-4A50-8A8E-3AB8C74F7778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957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ED3-7D32-4390-9275-C53DAC947E66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762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7E66-7DAF-4E47-81F5-A440089C748E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42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EFEB-9ECA-43E0-AE09-915EDE23F0A9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11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FCBB-FF0F-45AA-824A-5DF2573BAFB8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07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EF50-5ECC-48BA-81DC-F08BF0523C74}" type="datetime1">
              <a:rPr lang="en-IN" smtClean="0"/>
              <a:t>19-09-2019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30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nuxize.com/post/how-to-use-rsync-for-local-and-remote-data-transfer-and-synchronization/#install-rsync-on-ubuntu-and-debia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770" y="99386"/>
            <a:ext cx="11904453" cy="186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219385" y="2277375"/>
            <a:ext cx="579695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12497" y="2735473"/>
            <a:ext cx="1024818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ln w="13462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Helvetica" panose="020B0604020202020204" pitchFamily="2" charset="0"/>
                <a:cs typeface="Arial" panose="020B0604020202020204" pitchFamily="34" charset="0"/>
              </a:rPr>
              <a:t> System Administration with Linux</a:t>
            </a:r>
            <a:r>
              <a:rPr lang="en-US" sz="4000" b="1" spc="-20" dirty="0">
                <a:latin typeface="Helvetica" panose="020B0604020202020204" pitchFamily="2" charset="0"/>
                <a:cs typeface="Arial" panose="020B0604020202020204" pitchFamily="34" charset="0"/>
              </a:rPr>
              <a:t/>
            </a:r>
            <a:br>
              <a:rPr lang="en-US" sz="4000" b="1" spc="-20" dirty="0">
                <a:latin typeface="Helvetica" panose="020B0604020202020204" pitchFamily="2" charset="0"/>
                <a:cs typeface="Arial" panose="020B0604020202020204" pitchFamily="34" charset="0"/>
              </a:rPr>
            </a:br>
            <a:r>
              <a:rPr lang="en-US" sz="10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/>
            </a:r>
            <a:br>
              <a:rPr lang="en-US" sz="10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</a:br>
            <a:endParaRPr lang="en-US" sz="1000" b="1" spc="-20" dirty="0" smtClean="0">
              <a:latin typeface="Helvetica" panose="020B0604020202020204" pitchFamily="2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dirty="0" smtClean="0">
                <a:ln w="9525">
                  <a:noFill/>
                  <a:prstDash val="solid"/>
                </a:ln>
                <a:solidFill>
                  <a:schemeClr val="accent5"/>
                </a:solidFill>
                <a:latin typeface="Helvetica" panose="020B0604020202020204" pitchFamily="2" charset="0"/>
              </a:rPr>
              <a:t>Module Number: </a:t>
            </a:r>
            <a:r>
              <a:rPr lang="en-IN" sz="2000" b="1" dirty="0" smtClean="0">
                <a:ln w="12700" cmpd="sng">
                  <a:noFill/>
                  <a:prstDash val="solid"/>
                </a:ln>
                <a:solidFill>
                  <a:schemeClr val="accent5"/>
                </a:solidFill>
                <a:latin typeface="Helvetica" panose="020B0604020202020204" pitchFamily="2" charset="0"/>
              </a:rPr>
              <a:t>04</a:t>
            </a:r>
            <a:endParaRPr lang="en-IN" sz="2000" b="1" dirty="0">
              <a:ln w="12700" cmpd="sng">
                <a:noFill/>
                <a:prstDash val="solid"/>
              </a:ln>
              <a:solidFill>
                <a:schemeClr val="accent5"/>
              </a:solidFill>
              <a:latin typeface="Helvetica" panose="020B0604020202020204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>
              <a:defRPr/>
            </a:pPr>
            <a:r>
              <a:rPr lang="en-GB" sz="2800" b="1" dirty="0" smtClean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</a:rPr>
              <a:t>Module Name: </a:t>
            </a:r>
            <a:r>
              <a:rPr lang="en-IN" sz="2800" b="1" dirty="0" smtClean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  <a:cs typeface="Arial" panose="020B0604020202020204" pitchFamily="34" charset="0"/>
              </a:rPr>
              <a:t> Networking</a:t>
            </a:r>
          </a:p>
          <a:p>
            <a:pPr algn="ctr">
              <a:defRPr/>
            </a:pPr>
            <a:endParaRPr lang="en-IN" sz="2000" b="1" dirty="0" smtClean="0">
              <a:solidFill>
                <a:schemeClr val="accent2"/>
              </a:solidFill>
              <a:latin typeface="Helvetica" panose="020B0604020202020204" pitchFamily="2" charset="0"/>
            </a:endParaRPr>
          </a:p>
          <a:p>
            <a:pPr algn="ctr">
              <a:defRPr/>
            </a:pPr>
            <a:r>
              <a:rPr lang="en-IN" sz="2000" b="1" dirty="0" smtClean="0">
                <a:ln w="12700" cmpd="sng">
                  <a:noFill/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Helvetica" panose="020B0604020202020204" pitchFamily="2" charset="0"/>
              </a:rPr>
              <a:t> </a:t>
            </a:r>
            <a:endParaRPr lang="en-IN" sz="2000" b="1" dirty="0">
              <a:ln w="12700" cmpd="sng">
                <a:noFill/>
                <a:prstDash val="solid"/>
              </a:ln>
              <a:solidFill>
                <a:schemeClr val="accent2">
                  <a:lumMod val="50000"/>
                </a:schemeClr>
              </a:solidFill>
              <a:latin typeface="Helvetica" panose="020B0604020202020204" pitchFamily="2" charset="0"/>
            </a:endParaRPr>
          </a:p>
          <a:p>
            <a:pPr algn="ctr">
              <a:defRPr/>
            </a:pPr>
            <a:endParaRPr lang="en-IN" b="1" dirty="0">
              <a:latin typeface="Helvetica" panose="020B06040202020202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336" y="2754084"/>
            <a:ext cx="2699545" cy="318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008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Options with </a:t>
            </a:r>
            <a:r>
              <a:rPr lang="en-US" sz="3600" b="1" dirty="0" err="1"/>
              <a:t>rsync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5867"/>
            <a:ext cx="10515600" cy="59266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rsync</a:t>
            </a:r>
            <a:r>
              <a:rPr lang="en-US" dirty="0"/>
              <a:t> provides a number of options that control every aspect of its behavior. The most widely used options are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-a</a:t>
            </a:r>
            <a:r>
              <a:rPr lang="en-US" b="1" u="sng" dirty="0"/>
              <a:t>, --</a:t>
            </a:r>
            <a:r>
              <a:rPr lang="en-US" b="1" u="sng" dirty="0" smtClean="0"/>
              <a:t>archive - </a:t>
            </a:r>
            <a:r>
              <a:rPr lang="en-US" dirty="0" smtClean="0"/>
              <a:t>This </a:t>
            </a:r>
            <a:r>
              <a:rPr lang="en-US" dirty="0"/>
              <a:t>option tells </a:t>
            </a:r>
            <a:r>
              <a:rPr lang="en-US" dirty="0" err="1"/>
              <a:t>rsync</a:t>
            </a:r>
            <a:r>
              <a:rPr lang="en-US" dirty="0"/>
              <a:t> to syncs directories recursively, transfer special and block devices, preserve symbolic links, modification times, group, ownership, and permissions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</a:t>
            </a:r>
            <a:r>
              <a:rPr lang="en-US" b="1" u="sng" dirty="0"/>
              <a:t>z, --compress. </a:t>
            </a:r>
            <a:r>
              <a:rPr lang="en-US" dirty="0"/>
              <a:t>This option will force </a:t>
            </a:r>
            <a:r>
              <a:rPr lang="en-US" dirty="0" err="1"/>
              <a:t>rsync</a:t>
            </a:r>
            <a:r>
              <a:rPr lang="en-US" dirty="0"/>
              <a:t> to compresses the data as it is sent to the destination machine. Use this option only if the connection to the remote machine is slow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</a:t>
            </a:r>
            <a:r>
              <a:rPr lang="en-US" b="1" u="sng" dirty="0"/>
              <a:t>P, equivalent to --partial --progress. </a:t>
            </a:r>
            <a:r>
              <a:rPr lang="en-US" dirty="0"/>
              <a:t>When this option is used </a:t>
            </a:r>
            <a:r>
              <a:rPr lang="en-US" dirty="0" err="1"/>
              <a:t>rsync</a:t>
            </a:r>
            <a:r>
              <a:rPr lang="en-US" dirty="0"/>
              <a:t> will show a progress bar during transfer and to keep the partially transferred files. It is useful when transferring large files over slow or unstable network connections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--</a:t>
            </a:r>
            <a:r>
              <a:rPr lang="en-US" b="1" u="sng" dirty="0"/>
              <a:t>delete. </a:t>
            </a:r>
            <a:r>
              <a:rPr lang="en-US" dirty="0"/>
              <a:t>When using this option </a:t>
            </a:r>
            <a:r>
              <a:rPr lang="en-US" dirty="0" err="1"/>
              <a:t>rsync</a:t>
            </a:r>
            <a:r>
              <a:rPr lang="en-US" dirty="0"/>
              <a:t> will delete extraneous files from the destination location. It is useful for mirroring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</a:t>
            </a:r>
            <a:r>
              <a:rPr lang="en-US" b="1" u="sng" dirty="0"/>
              <a:t>q, --quiet. </a:t>
            </a:r>
            <a:r>
              <a:rPr lang="en-US" dirty="0"/>
              <a:t>Use this option if you want to suppress non-error messages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-</a:t>
            </a:r>
            <a:r>
              <a:rPr lang="en-US" b="1" u="sng" dirty="0"/>
              <a:t>e. </a:t>
            </a:r>
            <a:r>
              <a:rPr lang="en-US" dirty="0"/>
              <a:t>This option allows you to choose a different remote shell. By default, </a:t>
            </a:r>
            <a:r>
              <a:rPr lang="en-US" dirty="0" err="1"/>
              <a:t>rsync</a:t>
            </a:r>
            <a:r>
              <a:rPr lang="en-US" dirty="0"/>
              <a:t> is configured to use </a:t>
            </a:r>
            <a:r>
              <a:rPr lang="en-US" dirty="0" err="1"/>
              <a:t>ssh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0204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342"/>
          </a:xfrm>
        </p:spPr>
        <p:txBody>
          <a:bodyPr/>
          <a:lstStyle/>
          <a:p>
            <a:r>
              <a:rPr lang="en-US" sz="3200" b="1" dirty="0" smtClean="0"/>
              <a:t>Example: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4467"/>
            <a:ext cx="10515600" cy="51524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rsync</a:t>
            </a:r>
            <a:r>
              <a:rPr lang="en-US" dirty="0"/>
              <a:t> is a great tool for backing up and restoring files. I'll use some example to explain on how it works.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Example of the remote server and folder that needs to be backup or copied:</a:t>
            </a:r>
            <a:br>
              <a:rPr lang="en-US" dirty="0"/>
            </a:br>
            <a:r>
              <a:rPr lang="en-US" dirty="0" smtClean="0"/>
              <a:t>	Remote </a:t>
            </a:r>
            <a:r>
              <a:rPr lang="en-US" dirty="0"/>
              <a:t>host name: </a:t>
            </a:r>
            <a:r>
              <a:rPr lang="en-US" b="1" dirty="0"/>
              <a:t>server01.comentum.com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smtClean="0"/>
              <a:t>	Remote </a:t>
            </a:r>
            <a:r>
              <a:rPr lang="en-US" dirty="0"/>
              <a:t>folder: </a:t>
            </a:r>
            <a:r>
              <a:rPr lang="en-US" b="1" dirty="0"/>
              <a:t>/home/user01</a:t>
            </a:r>
            <a:r>
              <a:rPr lang="en-US" dirty="0"/>
              <a:t>/</a:t>
            </a:r>
            <a:br>
              <a:rPr lang="en-US" dirty="0"/>
            </a:br>
            <a:r>
              <a:rPr lang="en-US" dirty="0" smtClean="0"/>
              <a:t>	Remote </a:t>
            </a:r>
            <a:r>
              <a:rPr lang="en-US" dirty="0"/>
              <a:t>user: </a:t>
            </a:r>
            <a:r>
              <a:rPr lang="en-US" b="1" dirty="0" smtClean="0"/>
              <a:t>user01</a:t>
            </a:r>
          </a:p>
          <a:p>
            <a:pPr marL="0" indent="0">
              <a:buNone/>
            </a:pPr>
            <a:endParaRPr lang="en-US" b="1" dirty="0"/>
          </a:p>
          <a:p>
            <a:pPr marL="571500" indent="-571500">
              <a:buFont typeface="+mj-lt"/>
              <a:buAutoNum type="romanUcPeriod"/>
            </a:pPr>
            <a:r>
              <a:rPr lang="en-US" b="1" dirty="0" err="1"/>
              <a:t>rsync</a:t>
            </a:r>
            <a:r>
              <a:rPr lang="en-US" b="1" dirty="0"/>
              <a:t> example for backing up / copying from remote server to local Linux </a:t>
            </a:r>
            <a:r>
              <a:rPr lang="en-US" b="1" dirty="0" smtClean="0"/>
              <a:t>computer: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100" dirty="0" err="1" smtClean="0">
                <a:latin typeface="Consolas" pitchFamily="49" charset="0"/>
              </a:rPr>
              <a:t>rsync</a:t>
            </a:r>
            <a:r>
              <a:rPr lang="en-US" sz="2100" dirty="0" smtClean="0">
                <a:latin typeface="Consolas" pitchFamily="49" charset="0"/>
              </a:rPr>
              <a:t> </a:t>
            </a:r>
            <a:r>
              <a:rPr lang="en-US" sz="2100" dirty="0">
                <a:latin typeface="Consolas" pitchFamily="49" charset="0"/>
              </a:rPr>
              <a:t>-</a:t>
            </a:r>
            <a:r>
              <a:rPr lang="en-US" sz="2100" dirty="0" err="1">
                <a:latin typeface="Consolas" pitchFamily="49" charset="0"/>
              </a:rPr>
              <a:t>arv</a:t>
            </a:r>
            <a:r>
              <a:rPr lang="en-US" sz="2100" dirty="0">
                <a:latin typeface="Consolas" pitchFamily="49" charset="0"/>
              </a:rPr>
              <a:t> user01@server01.comentum.com:/home/user01/ /home/bob/user01backup/</a:t>
            </a:r>
            <a:br>
              <a:rPr lang="en-US" sz="2100" dirty="0">
                <a:latin typeface="Consolas" pitchFamily="49" charset="0"/>
              </a:rPr>
            </a:br>
            <a:endParaRPr lang="en-US" sz="2100" dirty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dirty="0" smtClean="0"/>
              <a:t>(/</a:t>
            </a:r>
            <a:r>
              <a:rPr lang="en-US" dirty="0"/>
              <a:t>home/bob/user01backup/ is a local Linux folder path)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0982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342"/>
          </a:xfrm>
        </p:spPr>
        <p:txBody>
          <a:bodyPr/>
          <a:lstStyle/>
          <a:p>
            <a:r>
              <a:rPr lang="en-US" sz="3200" b="1" dirty="0" smtClean="0"/>
              <a:t>Example: continue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24467"/>
            <a:ext cx="11243734" cy="51524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err="1"/>
              <a:t>rsync</a:t>
            </a:r>
            <a:r>
              <a:rPr lang="en-US" sz="2400" b="1" dirty="0"/>
              <a:t> example for backing up / copying from remote server to local Mac computer: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</a:p>
          <a:p>
            <a:pPr marL="0" indent="0" algn="ctr">
              <a:buNone/>
            </a:pPr>
            <a:r>
              <a:rPr lang="en-US" sz="2000" dirty="0" err="1" smtClean="0">
                <a:latin typeface="Consolas" pitchFamily="49" charset="0"/>
              </a:rPr>
              <a:t>rsync</a:t>
            </a:r>
            <a:r>
              <a:rPr lang="en-US" sz="2000" dirty="0" smtClean="0">
                <a:latin typeface="Consolas" pitchFamily="49" charset="0"/>
              </a:rPr>
              <a:t>  -</a:t>
            </a:r>
            <a:r>
              <a:rPr lang="en-US" sz="2000" dirty="0" err="1" smtClean="0">
                <a:latin typeface="Consolas" pitchFamily="49" charset="0"/>
              </a:rPr>
              <a:t>arv</a:t>
            </a:r>
            <a:r>
              <a:rPr lang="en-US" sz="2000" dirty="0">
                <a:latin typeface="Consolas" pitchFamily="49" charset="0"/>
              </a:rPr>
              <a:t> </a:t>
            </a:r>
            <a:r>
              <a:rPr lang="en-US" sz="2000" dirty="0" smtClean="0">
                <a:latin typeface="Consolas" pitchFamily="49" charset="0"/>
              </a:rPr>
              <a:t>user01@comentum.com:/</a:t>
            </a:r>
            <a:r>
              <a:rPr lang="en-US" sz="2000" dirty="0">
                <a:latin typeface="Consolas" pitchFamily="49" charset="0"/>
              </a:rPr>
              <a:t>home/user01/ </a:t>
            </a:r>
            <a:r>
              <a:rPr lang="en-US" sz="2000" dirty="0" smtClean="0">
                <a:latin typeface="Consolas" pitchFamily="49" charset="0"/>
              </a:rPr>
              <a:t> /</a:t>
            </a:r>
            <a:r>
              <a:rPr lang="en-US" sz="2000" dirty="0">
                <a:latin typeface="Consolas" pitchFamily="49" charset="0"/>
              </a:rPr>
              <a:t>Users/bob/user01backup/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	(/</a:t>
            </a:r>
            <a:r>
              <a:rPr lang="en-US" sz="2400" dirty="0"/>
              <a:t>Users/bob/user01backup/ is a local </a:t>
            </a:r>
            <a:r>
              <a:rPr lang="en-US" sz="2400" dirty="0" smtClean="0"/>
              <a:t> machine </a:t>
            </a:r>
            <a:r>
              <a:rPr lang="en-US" sz="2400" dirty="0"/>
              <a:t>folder path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(/home/bob/user01backup</a:t>
            </a:r>
            <a:r>
              <a:rPr lang="en-US" dirty="0"/>
              <a:t>/ is a local Linux folder path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Here is what the "-</a:t>
            </a:r>
            <a:r>
              <a:rPr lang="en-US" dirty="0" err="1"/>
              <a:t>arv</a:t>
            </a:r>
            <a:r>
              <a:rPr lang="en-US" dirty="0"/>
              <a:t>" option does:</a:t>
            </a:r>
            <a:br>
              <a:rPr lang="en-US" dirty="0"/>
            </a:br>
            <a:r>
              <a:rPr lang="en-US" dirty="0"/>
              <a:t>a = </a:t>
            </a:r>
            <a:r>
              <a:rPr lang="en-US" sz="2000" dirty="0"/>
              <a:t>archive - means it preserves permissions (owners, groups), times, symbolic links, and devices.</a:t>
            </a:r>
            <a:br>
              <a:rPr lang="en-US" sz="2000" dirty="0"/>
            </a:br>
            <a:r>
              <a:rPr lang="en-US" dirty="0"/>
              <a:t>r = </a:t>
            </a:r>
            <a:r>
              <a:rPr lang="en-US" sz="2000" dirty="0"/>
              <a:t>recursive - means it copies directories and sub directories</a:t>
            </a:r>
            <a:br>
              <a:rPr lang="en-US" sz="2000" dirty="0"/>
            </a:br>
            <a:r>
              <a:rPr lang="en-US" dirty="0"/>
              <a:t>v = </a:t>
            </a:r>
            <a:r>
              <a:rPr lang="en-US" sz="2000" dirty="0"/>
              <a:t>verbose - means that it prints on the screen what is being copied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5844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406400"/>
            <a:ext cx="11692467" cy="5770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(This example will copy folders and sub-folder but will not preserve permissions, times and symbolic links during the transfer)</a:t>
            </a:r>
            <a:br>
              <a:rPr lang="en-US" dirty="0"/>
            </a:br>
            <a:endParaRPr lang="en-US" dirty="0" smtClean="0"/>
          </a:p>
          <a:p>
            <a:pPr marL="0" indent="0" algn="ctr">
              <a:buNone/>
            </a:pPr>
            <a:r>
              <a:rPr lang="en-US" sz="2000" b="1" dirty="0" err="1" smtClean="0"/>
              <a:t>rsync</a:t>
            </a:r>
            <a:r>
              <a:rPr lang="en-US" sz="2000" b="1" dirty="0"/>
              <a:t> -</a:t>
            </a:r>
            <a:r>
              <a:rPr lang="en-US" sz="2000" b="1" dirty="0" err="1"/>
              <a:t>rv</a:t>
            </a:r>
            <a:r>
              <a:rPr lang="en-US" sz="2000" b="1" dirty="0"/>
              <a:t> user01@server01.comentum.com:/home/user01/ </a:t>
            </a:r>
            <a:r>
              <a:rPr lang="en-US" sz="2000" b="1" dirty="0" smtClean="0"/>
              <a:t> /</a:t>
            </a:r>
            <a:r>
              <a:rPr lang="en-US" sz="2000" b="1" dirty="0"/>
              <a:t>home/bob/user01backup/</a:t>
            </a:r>
            <a:br>
              <a:rPr lang="en-US" sz="2000" b="1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</a:t>
            </a:r>
            <a:r>
              <a:rPr lang="en-US" dirty="0"/>
              <a:t>example will copy everything (folders, sub-folders, </a:t>
            </a:r>
            <a:r>
              <a:rPr lang="en-US" dirty="0" err="1"/>
              <a:t>etc</a:t>
            </a:r>
            <a:r>
              <a:rPr lang="en-US" dirty="0"/>
              <a:t>), will preserver permissions, times, links, but will exclude the folder /home/user01/logs/ from being copied)</a:t>
            </a:r>
            <a:br>
              <a:rPr lang="en-US" dirty="0"/>
            </a:br>
            <a:endParaRPr lang="en-US" dirty="0" smtClean="0"/>
          </a:p>
          <a:p>
            <a:pPr marL="0" indent="0" algn="ctr">
              <a:buNone/>
            </a:pPr>
            <a:r>
              <a:rPr lang="en-US" sz="1900" b="1" dirty="0" err="1" smtClean="0"/>
              <a:t>rsync</a:t>
            </a:r>
            <a:r>
              <a:rPr lang="en-US" sz="1900" b="1" dirty="0" smtClean="0"/>
              <a:t> </a:t>
            </a:r>
            <a:r>
              <a:rPr lang="en-US" sz="1900" b="1" dirty="0"/>
              <a:t>-</a:t>
            </a:r>
            <a:r>
              <a:rPr lang="en-US" sz="1900" b="1" dirty="0" err="1"/>
              <a:t>arv</a:t>
            </a:r>
            <a:r>
              <a:rPr lang="en-US" sz="1900" b="1" dirty="0"/>
              <a:t> </a:t>
            </a:r>
            <a:r>
              <a:rPr lang="en-US" sz="1900" b="1" dirty="0" smtClean="0"/>
              <a:t>--exclude</a:t>
            </a:r>
            <a:r>
              <a:rPr lang="en-US" sz="1900" b="1" dirty="0"/>
              <a:t> 'logs' user01@server01.comentum.com:/home/user01/ </a:t>
            </a:r>
            <a:r>
              <a:rPr lang="en-US" sz="1900" b="1" dirty="0" smtClean="0"/>
              <a:t> /</a:t>
            </a:r>
            <a:r>
              <a:rPr lang="en-US" sz="1900" b="1" dirty="0"/>
              <a:t>Users/bob/user01backup/</a:t>
            </a:r>
            <a:br>
              <a:rPr lang="en-US" sz="1900" b="1" dirty="0"/>
            </a:b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9123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Use </a:t>
            </a:r>
            <a:r>
              <a:rPr lang="en-US" b="1" u="sng" dirty="0"/>
              <a:t>of "/" at the end of </a:t>
            </a:r>
            <a:r>
              <a:rPr lang="en-US" b="1" u="sng"/>
              <a:t>path</a:t>
            </a:r>
            <a:r>
              <a:rPr lang="en-US" b="1" u="sng" smtClean="0"/>
              <a:t>:</a:t>
            </a:r>
          </a:p>
          <a:p>
            <a:pPr marL="0" indent="0">
              <a:buNone/>
            </a:pPr>
            <a:endParaRPr lang="en-US" b="1" u="sng" dirty="0"/>
          </a:p>
          <a:p>
            <a:r>
              <a:rPr lang="en-US" b="1" dirty="0" smtClean="0"/>
              <a:t>With Source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When </a:t>
            </a:r>
            <a:r>
              <a:rPr lang="en-US" dirty="0"/>
              <a:t>using "/" at the end of source, </a:t>
            </a:r>
            <a:r>
              <a:rPr lang="en-US" dirty="0" err="1"/>
              <a:t>rsync</a:t>
            </a:r>
            <a:r>
              <a:rPr lang="en-US" dirty="0"/>
              <a:t> will copy the content of the last </a:t>
            </a:r>
            <a:r>
              <a:rPr lang="en-US" dirty="0" smtClean="0"/>
              <a:t>folder.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When </a:t>
            </a:r>
            <a:r>
              <a:rPr lang="en-US" dirty="0"/>
              <a:t>not using "/" at the end of source, </a:t>
            </a:r>
            <a:r>
              <a:rPr lang="en-US" dirty="0" err="1"/>
              <a:t>rsync</a:t>
            </a:r>
            <a:r>
              <a:rPr lang="en-US" dirty="0"/>
              <a:t> will copy the last folder and the content of the </a:t>
            </a:r>
            <a:r>
              <a:rPr lang="en-US" dirty="0" smtClean="0"/>
              <a:t>folder.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With </a:t>
            </a:r>
            <a:r>
              <a:rPr lang="en-US" b="1" dirty="0" smtClean="0"/>
              <a:t>Destination</a:t>
            </a:r>
            <a:endParaRPr lang="en-US" b="1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When </a:t>
            </a:r>
            <a:r>
              <a:rPr lang="en-US" dirty="0"/>
              <a:t>using "/" at the end of destination, </a:t>
            </a:r>
            <a:r>
              <a:rPr lang="en-US" dirty="0" err="1"/>
              <a:t>rsync</a:t>
            </a:r>
            <a:r>
              <a:rPr lang="en-US" dirty="0"/>
              <a:t> will paste the data inside the last </a:t>
            </a:r>
            <a:r>
              <a:rPr lang="en-US" dirty="0" smtClean="0"/>
              <a:t>folder.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When </a:t>
            </a:r>
            <a:r>
              <a:rPr lang="en-US" dirty="0"/>
              <a:t>not using "/" at the end of destination, </a:t>
            </a:r>
            <a:r>
              <a:rPr lang="en-US" dirty="0" err="1"/>
              <a:t>rsync</a:t>
            </a:r>
            <a:r>
              <a:rPr lang="en-US" dirty="0"/>
              <a:t> will create a folder with the last destination folder name and paste the data inside that folder.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205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TCP/IP utilities for connection with remote Machine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/>
          <a:lstStyle/>
          <a:p>
            <a:r>
              <a:rPr lang="en-US" dirty="0"/>
              <a:t>Some command-line tools require the user to have administrator-level privileges on source and/or target computers.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arp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ipconfig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tracert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pathping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netstat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nbtstat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3105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085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641" y="1099614"/>
            <a:ext cx="11263071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u="sng" dirty="0" smtClean="0"/>
              <a:t>Introduction </a:t>
            </a:r>
            <a:r>
              <a:rPr lang="en-US" sz="2400" b="1" u="sng" dirty="0"/>
              <a:t>to SCP </a:t>
            </a:r>
            <a:r>
              <a:rPr lang="en-US" sz="2400" b="1" u="sng" dirty="0" smtClean="0"/>
              <a:t>command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SCP (Secure Copy) is a command-line utility or tool for Linux systems for securely transfer files from local to remote server or vice a versa. 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SCP </a:t>
            </a:r>
            <a:r>
              <a:rPr lang="en-US" sz="2400" dirty="0"/>
              <a:t>uses SSH protocol for transferring files so it requires a password for authentication 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It </a:t>
            </a:r>
            <a:r>
              <a:rPr lang="en-US" sz="2400" dirty="0"/>
              <a:t>is more secure than </a:t>
            </a:r>
            <a:r>
              <a:rPr lang="en-US" sz="2400" b="1" dirty="0"/>
              <a:t>ftp</a:t>
            </a:r>
            <a:r>
              <a:rPr lang="en-US" sz="2400" dirty="0"/>
              <a:t> since when transferring files using </a:t>
            </a:r>
            <a:r>
              <a:rPr lang="en-US" sz="2400" dirty="0" err="1"/>
              <a:t>scp</a:t>
            </a:r>
            <a:r>
              <a:rPr lang="en-US" sz="2400" dirty="0"/>
              <a:t>, both the files and password are encrypted, so that anyone snooping on the traffic doesn’t get anything </a:t>
            </a:r>
            <a:r>
              <a:rPr lang="en-US" sz="2400" dirty="0" smtClean="0"/>
              <a:t>sensitive.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It uses </a:t>
            </a:r>
            <a:r>
              <a:rPr lang="en-US" sz="2400" b="1" dirty="0" err="1" smtClean="0"/>
              <a:t>ssh</a:t>
            </a:r>
            <a:r>
              <a:rPr lang="en-US" sz="2400" dirty="0" smtClean="0"/>
              <a:t> for data transfer and provides the same authentication and same level of security as </a:t>
            </a:r>
            <a:r>
              <a:rPr lang="en-US" sz="2400" b="1" dirty="0" err="1" smtClean="0"/>
              <a:t>ssh</a:t>
            </a:r>
            <a:r>
              <a:rPr lang="en-US" sz="2400" b="1" dirty="0" smtClean="0"/>
              <a:t>.</a:t>
            </a:r>
          </a:p>
          <a:p>
            <a:pPr algn="just" fontAlgn="base">
              <a:lnSpc>
                <a:spcPct val="150000"/>
              </a:lnSpc>
            </a:pPr>
            <a:endParaRPr lang="en-US" sz="2400" dirty="0"/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  <a:p>
            <a:pPr marL="342900" indent="-342900" algn="just" fontAlgn="base">
              <a:lnSpc>
                <a:spcPct val="150000"/>
              </a:lnSpc>
              <a:buFont typeface="Arial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Transferring Files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132" y="845614"/>
            <a:ext cx="12098867" cy="6486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Syntax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50000"/>
              </a:lnSpc>
              <a:buClr>
                <a:schemeClr val="accent2"/>
              </a:buClr>
            </a:pPr>
            <a:r>
              <a:rPr lang="en-US" sz="2400" b="1" dirty="0" err="1"/>
              <a:t>scp</a:t>
            </a:r>
            <a:r>
              <a:rPr lang="en-US" sz="2400" b="1" dirty="0"/>
              <a:t> [OPTION] [user@]SRC_HOST:]file1 [user@]DEST_HOST:]</a:t>
            </a:r>
            <a:r>
              <a:rPr lang="en-US" sz="2400" b="1" dirty="0" smtClean="0"/>
              <a:t>file2</a:t>
            </a:r>
          </a:p>
          <a:p>
            <a:r>
              <a:rPr lang="en-US" sz="2400" b="1" dirty="0"/>
              <a:t>[</a:t>
            </a:r>
            <a:r>
              <a:rPr lang="en-US" sz="2400" b="1" dirty="0" smtClean="0"/>
              <a:t>OPTION</a:t>
            </a:r>
            <a:r>
              <a:rPr lang="en-US" sz="2400" dirty="0"/>
              <a:t>]</a:t>
            </a:r>
            <a:r>
              <a:rPr lang="en-US" sz="2400" dirty="0" smtClean="0"/>
              <a:t>- </a:t>
            </a:r>
            <a:r>
              <a:rPr lang="en-US" sz="2400" dirty="0" err="1"/>
              <a:t>scp</a:t>
            </a:r>
            <a:r>
              <a:rPr lang="en-US" sz="2400" dirty="0"/>
              <a:t> options such as cipher, </a:t>
            </a:r>
            <a:r>
              <a:rPr lang="en-US" sz="2400" dirty="0" err="1"/>
              <a:t>ssh</a:t>
            </a:r>
            <a:r>
              <a:rPr lang="en-US" sz="2400" dirty="0"/>
              <a:t> configuration, </a:t>
            </a:r>
            <a:r>
              <a:rPr lang="en-US" sz="2400" dirty="0" err="1"/>
              <a:t>ssh</a:t>
            </a:r>
            <a:r>
              <a:rPr lang="en-US" sz="2400" dirty="0"/>
              <a:t> port, limit, recursive copy …etc.</a:t>
            </a:r>
          </a:p>
          <a:p>
            <a:r>
              <a:rPr lang="en-US" sz="2400" b="1" dirty="0"/>
              <a:t>[user@]SRC_HOST:]file1</a:t>
            </a:r>
            <a:r>
              <a:rPr lang="en-US" sz="2400" dirty="0"/>
              <a:t> - Source file.</a:t>
            </a:r>
          </a:p>
          <a:p>
            <a:r>
              <a:rPr lang="en-US" sz="2400" b="1" dirty="0"/>
              <a:t>[user@]DEST_HOST:]file2</a:t>
            </a:r>
            <a:r>
              <a:rPr lang="en-US" sz="2400" dirty="0"/>
              <a:t> - Destination </a:t>
            </a:r>
            <a:r>
              <a:rPr lang="en-US" sz="2400" dirty="0" smtClean="0"/>
              <a:t>file</a:t>
            </a:r>
          </a:p>
          <a:p>
            <a:endParaRPr lang="en-US" sz="2400" dirty="0"/>
          </a:p>
          <a:p>
            <a:r>
              <a:rPr lang="en-US" sz="2400" b="1" u="sng" dirty="0"/>
              <a:t>Options with </a:t>
            </a:r>
            <a:r>
              <a:rPr lang="en-US" sz="2400" b="1" u="sng" dirty="0" err="1"/>
              <a:t>scp</a:t>
            </a:r>
            <a:r>
              <a:rPr lang="en-US" sz="2400" b="1" u="sng" dirty="0"/>
              <a:t> command</a:t>
            </a:r>
            <a:endParaRPr lang="en-US" sz="2400" dirty="0"/>
          </a:p>
          <a:p>
            <a:r>
              <a:rPr lang="en-US" sz="2400" dirty="0" err="1"/>
              <a:t>scp</a:t>
            </a:r>
            <a:r>
              <a:rPr lang="en-US" sz="2400" dirty="0"/>
              <a:t> provides a number of options that control every aspect of its behavior. The most widely used options are:</a:t>
            </a:r>
          </a:p>
          <a:p>
            <a:r>
              <a:rPr lang="en-US" sz="2400" b="1" dirty="0"/>
              <a:t>-P</a:t>
            </a:r>
            <a:r>
              <a:rPr lang="en-US" sz="2400" dirty="0"/>
              <a:t> 	Specifies the remote host </a:t>
            </a:r>
            <a:r>
              <a:rPr lang="en-US" sz="2400" dirty="0" err="1"/>
              <a:t>ssh</a:t>
            </a:r>
            <a:r>
              <a:rPr lang="en-US" sz="2400" dirty="0"/>
              <a:t> port.</a:t>
            </a:r>
          </a:p>
          <a:p>
            <a:r>
              <a:rPr lang="en-US" sz="2400" b="1" dirty="0"/>
              <a:t>-p</a:t>
            </a:r>
            <a:r>
              <a:rPr lang="en-US" sz="2400" dirty="0"/>
              <a:t> 	Preserves files modification and access times.</a:t>
            </a:r>
          </a:p>
          <a:p>
            <a:r>
              <a:rPr lang="en-US" sz="2400" b="1" dirty="0"/>
              <a:t>-q</a:t>
            </a:r>
            <a:r>
              <a:rPr lang="en-US" sz="2400" dirty="0"/>
              <a:t> 	Use this option if you want to suppress the progress meter and non-error messages.</a:t>
            </a:r>
          </a:p>
          <a:p>
            <a:r>
              <a:rPr lang="en-US" sz="2400" b="1" dirty="0"/>
              <a:t>-C</a:t>
            </a:r>
            <a:r>
              <a:rPr lang="en-US" sz="2400" dirty="0"/>
              <a:t>. 	This option will force </a:t>
            </a:r>
            <a:r>
              <a:rPr lang="en-US" sz="2400" dirty="0" err="1"/>
              <a:t>scp</a:t>
            </a:r>
            <a:r>
              <a:rPr lang="en-US" sz="2400" dirty="0"/>
              <a:t> to compresses the data as it is sent to the destination machine.</a:t>
            </a:r>
          </a:p>
          <a:p>
            <a:r>
              <a:rPr lang="en-US" sz="2400" b="1" dirty="0"/>
              <a:t>-r</a:t>
            </a:r>
            <a:r>
              <a:rPr lang="en-US" sz="2400" dirty="0"/>
              <a:t> 	This option will tell </a:t>
            </a:r>
            <a:r>
              <a:rPr lang="en-US" sz="2400" dirty="0" err="1"/>
              <a:t>scp</a:t>
            </a:r>
            <a:r>
              <a:rPr lang="en-US" sz="2400" dirty="0"/>
              <a:t> to copy directories recursively.</a:t>
            </a:r>
          </a:p>
          <a:p>
            <a:endParaRPr lang="en-US" sz="2400" dirty="0"/>
          </a:p>
          <a:p>
            <a:pPr algn="just" fontAlgn="base">
              <a:lnSpc>
                <a:spcPct val="150000"/>
              </a:lnSpc>
              <a:buClr>
                <a:schemeClr val="accent2"/>
              </a:buClr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defRPr/>
            </a:pP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 </a:t>
            </a:r>
            <a:r>
              <a:rPr lang="en-US" sz="2400" b="1" u="sng" dirty="0"/>
              <a:t>Basic Syntax </a:t>
            </a:r>
            <a:r>
              <a:rPr lang="en-US" sz="2400" b="1" u="sng" dirty="0" smtClean="0"/>
              <a:t> of </a:t>
            </a:r>
            <a:r>
              <a:rPr lang="en-US" sz="2400" b="1" u="sng" dirty="0" err="1" smtClean="0"/>
              <a:t>scp</a:t>
            </a:r>
            <a:r>
              <a:rPr lang="en-US" sz="2400" b="1" u="sng" dirty="0" smtClean="0"/>
              <a:t> command : </a:t>
            </a:r>
            <a:endParaRPr lang="en-US" sz="2400" dirty="0"/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132" y="845614"/>
            <a:ext cx="12098867" cy="630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/>
              <a:t>Local </a:t>
            </a:r>
            <a:r>
              <a:rPr lang="en-US" sz="2400" dirty="0"/>
              <a:t>files should be specified using an absolute or relative path while remote file names should include a user and host </a:t>
            </a:r>
            <a:r>
              <a:rPr lang="en-US" sz="2400" dirty="0" smtClean="0"/>
              <a:t>specification.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 err="1"/>
              <a:t>scp</a:t>
            </a:r>
            <a:r>
              <a:rPr lang="en-US" sz="2400" dirty="0"/>
              <a:t> command relies on </a:t>
            </a:r>
            <a:r>
              <a:rPr lang="en-US" sz="2400" dirty="0" err="1"/>
              <a:t>ssh</a:t>
            </a:r>
            <a:r>
              <a:rPr lang="en-US" sz="2400" dirty="0"/>
              <a:t> for data transfer, so it requires an </a:t>
            </a:r>
            <a:r>
              <a:rPr lang="en-US" sz="2400" dirty="0" err="1"/>
              <a:t>ssh</a:t>
            </a:r>
            <a:r>
              <a:rPr lang="en-US" sz="2400" dirty="0"/>
              <a:t> key or password to authenticate on the remote </a:t>
            </a:r>
            <a:r>
              <a:rPr lang="en-US" sz="2400" dirty="0" smtClean="0"/>
              <a:t>systems.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colon (:) is how </a:t>
            </a:r>
            <a:r>
              <a:rPr lang="en-US" sz="2400" dirty="0" err="1"/>
              <a:t>scp</a:t>
            </a:r>
            <a:r>
              <a:rPr lang="en-US" sz="2400" dirty="0"/>
              <a:t> distinguish between local and remote </a:t>
            </a:r>
            <a:r>
              <a:rPr lang="en-US" sz="2400" dirty="0" smtClean="0"/>
              <a:t>locations.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/>
              <a:t>To </a:t>
            </a:r>
            <a:r>
              <a:rPr lang="en-US" sz="2400" dirty="0"/>
              <a:t>be able to copy files you must have at least read permissions on the source file and write permission on the target </a:t>
            </a:r>
            <a:r>
              <a:rPr lang="en-US" sz="2400" dirty="0" smtClean="0"/>
              <a:t>system.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 smtClean="0"/>
              <a:t>Be </a:t>
            </a:r>
            <a:r>
              <a:rPr lang="en-US" sz="2400" dirty="0"/>
              <a:t>careful when copying files that share the same name and location on both systems, </a:t>
            </a:r>
            <a:r>
              <a:rPr lang="en-US" sz="2400" dirty="0" err="1"/>
              <a:t>scp</a:t>
            </a:r>
            <a:r>
              <a:rPr lang="en-US" sz="2400" dirty="0"/>
              <a:t> will overwrite files without warning.</a:t>
            </a:r>
          </a:p>
          <a:p>
            <a:pPr algn="just" fontAlgn="base">
              <a:lnSpc>
                <a:spcPct val="150000"/>
              </a:lnSpc>
            </a:pPr>
            <a:endParaRPr lang="en-US" sz="2400" dirty="0"/>
          </a:p>
          <a:p>
            <a:endParaRPr lang="en-US" sz="2400" dirty="0"/>
          </a:p>
          <a:p>
            <a:pPr algn="just" fontAlgn="base">
              <a:lnSpc>
                <a:spcPct val="150000"/>
              </a:lnSpc>
              <a:buClr>
                <a:schemeClr val="accent2"/>
              </a:buClr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076" y="361679"/>
            <a:ext cx="10248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defRPr/>
            </a:pPr>
            <a:r>
              <a:rPr lang="en-IN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 </a:t>
            </a:r>
            <a:r>
              <a:rPr lang="en-US" sz="2400" b="1" u="sng" dirty="0"/>
              <a:t>Basic Syntax </a:t>
            </a:r>
            <a:r>
              <a:rPr lang="en-US" sz="2400" b="1" u="sng" dirty="0" smtClean="0"/>
              <a:t> of </a:t>
            </a:r>
            <a:r>
              <a:rPr lang="en-US" sz="2400" b="1" u="sng" dirty="0" err="1" smtClean="0"/>
              <a:t>scp</a:t>
            </a:r>
            <a:r>
              <a:rPr lang="en-US" sz="2400" b="1" u="sng" dirty="0" smtClean="0"/>
              <a:t> command : (continue)</a:t>
            </a:r>
            <a:endParaRPr lang="en-US" sz="2400" dirty="0"/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05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932" y="894198"/>
            <a:ext cx="119210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/>
              <a:t>To copy a file from a local to a remote system run the following command</a:t>
            </a:r>
            <a:r>
              <a:rPr lang="en-US" sz="2400" dirty="0" smtClean="0"/>
              <a:t>:</a:t>
            </a:r>
          </a:p>
          <a:p>
            <a:r>
              <a:rPr lang="en-US" sz="2400" b="1" dirty="0" smtClean="0"/>
              <a:t>	</a:t>
            </a:r>
            <a:r>
              <a:rPr lang="en-US" sz="2400" b="1" dirty="0" err="1" smtClean="0"/>
              <a:t>scp</a:t>
            </a:r>
            <a:r>
              <a:rPr lang="en-US" sz="2400" b="1" dirty="0" smtClean="0"/>
              <a:t> </a:t>
            </a:r>
            <a:r>
              <a:rPr lang="en-US" sz="2400" b="1" dirty="0"/>
              <a:t>file.txt remote_username@10.10.0.2:/</a:t>
            </a:r>
            <a:r>
              <a:rPr lang="en-US" sz="2400" b="1" dirty="0" smtClean="0"/>
              <a:t>remote/directory</a:t>
            </a:r>
          </a:p>
          <a:p>
            <a:r>
              <a:rPr lang="en-US" sz="2400" dirty="0" smtClean="0"/>
              <a:t>	Where</a:t>
            </a:r>
            <a:endParaRPr lang="en-US" sz="2400" dirty="0"/>
          </a:p>
          <a:p>
            <a:pPr lvl="0"/>
            <a:r>
              <a:rPr lang="en-US" sz="2400" dirty="0" smtClean="0"/>
              <a:t>	</a:t>
            </a:r>
            <a:r>
              <a:rPr lang="en-US" sz="2400" b="1" dirty="0" smtClean="0"/>
              <a:t>file.txt</a:t>
            </a:r>
            <a:r>
              <a:rPr lang="en-US" sz="2400" dirty="0" smtClean="0"/>
              <a:t> </a:t>
            </a:r>
            <a:r>
              <a:rPr lang="en-US" sz="2400" dirty="0"/>
              <a:t>is the name of the file we want to copy.</a:t>
            </a:r>
          </a:p>
          <a:p>
            <a:pPr lvl="0"/>
            <a:r>
              <a:rPr lang="en-US" sz="2400" dirty="0" smtClean="0"/>
              <a:t>	</a:t>
            </a:r>
            <a:r>
              <a:rPr lang="en-US" sz="2400" b="1" dirty="0" err="1" smtClean="0"/>
              <a:t>remote_username</a:t>
            </a:r>
            <a:r>
              <a:rPr lang="en-US" sz="2400" dirty="0" smtClean="0"/>
              <a:t> </a:t>
            </a:r>
            <a:r>
              <a:rPr lang="en-US" sz="2400" dirty="0"/>
              <a:t>is the user on the remote server, 10.10.0.2 is the server IP address. </a:t>
            </a:r>
          </a:p>
          <a:p>
            <a:pPr lvl="0"/>
            <a:r>
              <a:rPr lang="en-US" sz="2400" dirty="0" smtClean="0"/>
              <a:t>	The </a:t>
            </a:r>
            <a:r>
              <a:rPr lang="en-US" sz="2400" b="1" dirty="0"/>
              <a:t>/remote/directory </a:t>
            </a:r>
            <a:r>
              <a:rPr lang="en-US" sz="2400" dirty="0"/>
              <a:t>is the path to the directory you want to copy the file to. 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If you don’t specify a remote directory, the file will be copied to the remote user home directory.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You will be prompted to enter the user password, and the transfer process will start.</a:t>
            </a:r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  <a:p>
            <a:r>
              <a:rPr lang="en-US" sz="2400" b="1" dirty="0" smtClean="0"/>
              <a:t>	remote_username@10.10.0.2's </a:t>
            </a:r>
            <a:r>
              <a:rPr lang="en-US" sz="2400" b="1" dirty="0"/>
              <a:t>password:</a:t>
            </a:r>
            <a:endParaRPr lang="en-US" sz="2400" dirty="0"/>
          </a:p>
          <a:p>
            <a:r>
              <a:rPr lang="en-US" sz="2400" b="1" dirty="0" smtClean="0"/>
              <a:t>	file.txt                             </a:t>
            </a:r>
            <a:r>
              <a:rPr lang="en-US" sz="2400" b="1" dirty="0"/>
              <a:t>100%    0     0.0KB/s   00:00</a:t>
            </a:r>
            <a:endParaRPr lang="en-US" sz="2400" dirty="0"/>
          </a:p>
          <a:p>
            <a:endParaRPr lang="en-US" sz="2400" dirty="0" smtClean="0"/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7077" y="361679"/>
            <a:ext cx="8052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defRPr/>
            </a:pPr>
            <a:r>
              <a:rPr lang="en-US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 </a:t>
            </a:r>
            <a:r>
              <a:rPr lang="en-US" sz="2400" b="1" u="sng" dirty="0"/>
              <a:t>Copy a Local File to a Remote System with the </a:t>
            </a:r>
            <a:r>
              <a:rPr lang="en-US" sz="2400" b="1" u="sng" dirty="0" err="1"/>
              <a:t>scp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Command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56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932" y="894198"/>
            <a:ext cx="119210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Omitting </a:t>
            </a:r>
            <a:r>
              <a:rPr lang="en-US" sz="2400" dirty="0"/>
              <a:t>the filename from the destination location copies the file with the original name. 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If </a:t>
            </a:r>
            <a:r>
              <a:rPr lang="en-US" sz="2400" dirty="0"/>
              <a:t>you want to save the file under a different name, you need to specify the new file name: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err="1" smtClean="0"/>
              <a:t>scp</a:t>
            </a:r>
            <a:r>
              <a:rPr lang="en-US" sz="2400" b="1" dirty="0" smtClean="0"/>
              <a:t> </a:t>
            </a:r>
            <a:r>
              <a:rPr lang="en-US" sz="2400" b="1" dirty="0"/>
              <a:t>file.txt remote_username@10.10.0.2:/</a:t>
            </a:r>
            <a:r>
              <a:rPr lang="en-US" sz="2400" b="1" dirty="0" smtClean="0"/>
              <a:t>remote/directory/newfilename.txt</a:t>
            </a:r>
          </a:p>
          <a:p>
            <a:pPr algn="ctr"/>
            <a:endParaRPr lang="en-US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If SSH on the remote host is listening on a port other than the default 22 then you can specify the port using the -P argument:</a:t>
            </a:r>
          </a:p>
          <a:p>
            <a:pPr algn="ctr"/>
            <a:r>
              <a:rPr lang="en-US" sz="2400" b="1" dirty="0" err="1"/>
              <a:t>scp</a:t>
            </a:r>
            <a:r>
              <a:rPr lang="en-US" sz="2400" b="1" dirty="0"/>
              <a:t> -P 2322 file.txt remote_username@10.10.0.2:/remote/directory</a:t>
            </a: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To </a:t>
            </a:r>
            <a:r>
              <a:rPr lang="en-US" sz="2400" dirty="0"/>
              <a:t>copy a directory from a local to remote system, use the -r option: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err="1" smtClean="0"/>
              <a:t>scp</a:t>
            </a:r>
            <a:r>
              <a:rPr lang="en-US" sz="2400" b="1" dirty="0" smtClean="0"/>
              <a:t> </a:t>
            </a:r>
            <a:r>
              <a:rPr lang="en-US" sz="2400" b="1" dirty="0"/>
              <a:t>-r /local/directory remote_username@10.10.0.2:/remote/directory</a:t>
            </a:r>
            <a:endParaRPr lang="en-US" sz="2400" dirty="0"/>
          </a:p>
          <a:p>
            <a:pPr algn="ctr"/>
            <a:endParaRPr lang="en-US" sz="2400" dirty="0"/>
          </a:p>
          <a:p>
            <a:endParaRPr lang="en-US" sz="2400" dirty="0" smtClean="0"/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7077" y="361679"/>
            <a:ext cx="9483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defRPr/>
            </a:pPr>
            <a:r>
              <a:rPr lang="en-US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 </a:t>
            </a:r>
            <a:r>
              <a:rPr lang="en-US" sz="2400" b="1" u="sng" dirty="0"/>
              <a:t>Copy a Local File to a Remote System with the </a:t>
            </a:r>
            <a:r>
              <a:rPr lang="en-US" sz="2400" b="1" u="sng" dirty="0" err="1"/>
              <a:t>scp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Command (continue)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07034" y="1121184"/>
            <a:ext cx="1183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6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932" y="894198"/>
            <a:ext cx="119210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To copy a file from a remote to a local system, use the remote location as a source and local location as the destination.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For example to copy a file named file.txt from a remote server with IP 10.10.0.2 run the following command</a:t>
            </a:r>
            <a:r>
              <a:rPr lang="en-US" sz="2400" dirty="0" smtClean="0"/>
              <a:t>: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/>
              <a:t>	</a:t>
            </a:r>
            <a:r>
              <a:rPr lang="en-US" sz="2400" b="1" dirty="0" err="1" smtClean="0"/>
              <a:t>scp</a:t>
            </a:r>
            <a:r>
              <a:rPr lang="en-US" sz="2400" b="1" dirty="0" smtClean="0"/>
              <a:t> </a:t>
            </a:r>
            <a:r>
              <a:rPr lang="en-US" sz="2400" b="1" dirty="0"/>
              <a:t>remote_username@10.10.0.2:/remote/file.txt /local/directory </a:t>
            </a:r>
            <a:r>
              <a:rPr lang="en-US" sz="2400" dirty="0" smtClean="0"/>
              <a:t> </a:t>
            </a:r>
          </a:p>
          <a:p>
            <a:pPr algn="ctr"/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SSH login to the remote machine, you will be asked to enter the user password.</a:t>
            </a:r>
          </a:p>
          <a:p>
            <a:pPr algn="ctr"/>
            <a:endParaRPr lang="en-US" sz="2400" dirty="0"/>
          </a:p>
          <a:p>
            <a:endParaRPr lang="en-US" sz="2400" dirty="0" smtClean="0"/>
          </a:p>
          <a:p>
            <a:pPr marL="342900" lvl="0" indent="-342900">
              <a:buFont typeface="Wingdings" pitchFamily="2" charset="2"/>
              <a:buChar char="Ø"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7077" y="361679"/>
            <a:ext cx="9483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defRPr/>
            </a:pPr>
            <a:r>
              <a:rPr lang="en-US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 </a:t>
            </a:r>
            <a:r>
              <a:rPr lang="en-US" sz="2400" b="1" u="sng" dirty="0" smtClean="0"/>
              <a:t> </a:t>
            </a:r>
            <a:r>
              <a:rPr lang="en-US" sz="2400" b="1" u="sng" dirty="0"/>
              <a:t>Copy a Remote File to a Local System using the </a:t>
            </a:r>
            <a:r>
              <a:rPr lang="en-US" sz="2400" b="1" u="sng" dirty="0" err="1"/>
              <a:t>scp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ommand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57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742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Backing up data using </a:t>
            </a:r>
            <a:r>
              <a:rPr lang="en-US" i="1" dirty="0" err="1"/>
              <a:t>rsync</a:t>
            </a:r>
            <a:r>
              <a:rPr lang="en-US" i="1" dirty="0"/>
              <a:t> </a:t>
            </a:r>
            <a:r>
              <a:rPr lang="en-US" i="1" dirty="0" smtClean="0"/>
              <a:t>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165224"/>
            <a:ext cx="10515600" cy="5565775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r</a:t>
            </a:r>
            <a:r>
              <a:rPr lang="en-US" b="1" dirty="0" err="1" smtClean="0"/>
              <a:t>sync</a:t>
            </a:r>
            <a:r>
              <a:rPr lang="en-US" dirty="0" smtClean="0"/>
              <a:t> </a:t>
            </a:r>
            <a:r>
              <a:rPr lang="en-US" dirty="0"/>
              <a:t>stands for </a:t>
            </a:r>
            <a:r>
              <a:rPr lang="en-US" u="sng" dirty="0"/>
              <a:t>remote sync </a:t>
            </a:r>
            <a:r>
              <a:rPr lang="en-US" dirty="0"/>
              <a:t>which was written by Andrew </a:t>
            </a:r>
            <a:r>
              <a:rPr lang="en-US" dirty="0" err="1"/>
              <a:t>Tridgell</a:t>
            </a:r>
            <a:r>
              <a:rPr lang="en-US" dirty="0"/>
              <a:t> and Paul </a:t>
            </a:r>
            <a:r>
              <a:rPr lang="en-US" dirty="0" err="1"/>
              <a:t>Mackerras</a:t>
            </a:r>
            <a:r>
              <a:rPr lang="en-US" dirty="0"/>
              <a:t> back in 1996.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It’s </a:t>
            </a:r>
            <a:r>
              <a:rPr lang="en-US" dirty="0"/>
              <a:t>one of the most used ‘tools’ </a:t>
            </a:r>
            <a:r>
              <a:rPr lang="en-US" dirty="0" smtClean="0"/>
              <a:t> and </a:t>
            </a:r>
            <a:r>
              <a:rPr lang="en-US" dirty="0"/>
              <a:t> Most Linux </a:t>
            </a:r>
            <a:r>
              <a:rPr lang="en-US" dirty="0" err="1"/>
              <a:t>distros</a:t>
            </a:r>
            <a:r>
              <a:rPr lang="en-US" dirty="0"/>
              <a:t> have </a:t>
            </a:r>
            <a:r>
              <a:rPr lang="en-US" b="1" dirty="0" err="1"/>
              <a:t>rsync</a:t>
            </a:r>
            <a:r>
              <a:rPr lang="en-US" dirty="0"/>
              <a:t> pre-installed, but if it’s not there you can install the ‘</a:t>
            </a:r>
            <a:r>
              <a:rPr lang="en-US" dirty="0" err="1"/>
              <a:t>rsync</a:t>
            </a:r>
            <a:r>
              <a:rPr lang="en-US" dirty="0"/>
              <a:t>’ package for your distribution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Rsync</a:t>
            </a:r>
            <a:r>
              <a:rPr lang="en-US" dirty="0"/>
              <a:t> is an extremely powerful tool and does more than just make copies of your files on your system.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use it to sync files on two directories on the same </a:t>
            </a:r>
            <a:r>
              <a:rPr lang="en-US" dirty="0" smtClean="0"/>
              <a:t>PC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sync directories on two different systems on the same </a:t>
            </a:r>
            <a:r>
              <a:rPr lang="en-US" dirty="0" smtClean="0"/>
              <a:t>network.</a:t>
            </a:r>
          </a:p>
          <a:p>
            <a:endParaRPr lang="en-US" dirty="0" smtClean="0"/>
          </a:p>
          <a:p>
            <a:r>
              <a:rPr lang="en-US" dirty="0" smtClean="0"/>
              <a:t>sync </a:t>
            </a:r>
            <a:r>
              <a:rPr lang="en-US" dirty="0"/>
              <a:t>directories residing on machines thousands of miles apart, over the Internet.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9919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54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Basic Syntax of </a:t>
            </a:r>
            <a:r>
              <a:rPr lang="en-US" sz="3200" b="1" dirty="0" err="1" smtClean="0"/>
              <a:t>rsync</a:t>
            </a:r>
            <a:r>
              <a:rPr lang="en-US" sz="3200" b="1" dirty="0" smtClean="0"/>
              <a:t> command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945091"/>
            <a:ext cx="11523134" cy="5743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basic syntax of </a:t>
            </a:r>
            <a:r>
              <a:rPr lang="en-US" dirty="0" err="1"/>
              <a:t>rsync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b="1" dirty="0">
                <a:latin typeface="Consolas" pitchFamily="49" charset="0"/>
              </a:rPr>
              <a:t>Local to </a:t>
            </a:r>
            <a:r>
              <a:rPr lang="en-US" sz="2000" b="1" dirty="0" smtClean="0">
                <a:latin typeface="Consolas" pitchFamily="49" charset="0"/>
              </a:rPr>
              <a:t>Local:  </a:t>
            </a:r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rsync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</a:rPr>
              <a:t>[OPTION]... [SRC]... DEST</a:t>
            </a:r>
          </a:p>
          <a:p>
            <a:pPr marL="0" indent="0">
              <a:buNone/>
            </a:pPr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latin typeface="Consolas" pitchFamily="49" charset="0"/>
              </a:rPr>
              <a:t>Local </a:t>
            </a:r>
            <a:r>
              <a:rPr lang="en-US" sz="2000" b="1" dirty="0">
                <a:latin typeface="Consolas" pitchFamily="49" charset="0"/>
              </a:rPr>
              <a:t>to Remote: </a:t>
            </a:r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rsync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</a:rPr>
              <a:t>[OPTION]... [SRC]... [USER@]HOST:DEST</a:t>
            </a:r>
          </a:p>
          <a:p>
            <a:pPr marL="0" indent="0">
              <a:buNone/>
            </a:pPr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b="1" dirty="0" smtClean="0">
                <a:latin typeface="Consolas" pitchFamily="49" charset="0"/>
              </a:rPr>
              <a:t>Remote </a:t>
            </a:r>
            <a:r>
              <a:rPr lang="en-US" sz="2000" b="1" dirty="0">
                <a:latin typeface="Consolas" pitchFamily="49" charset="0"/>
              </a:rPr>
              <a:t>to Local: </a:t>
            </a:r>
            <a:r>
              <a:rPr lang="en-US" sz="2000" dirty="0" smtClean="0">
                <a:latin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</a:rPr>
              <a:t>rsync</a:t>
            </a:r>
            <a:r>
              <a:rPr lang="en-US" sz="2000" dirty="0" smtClean="0">
                <a:latin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</a:rPr>
              <a:t>[OPTION]... [USER@]HOST:SRC... [DEST]</a:t>
            </a:r>
            <a:endParaRPr lang="en-US" sz="2400" dirty="0" smtClean="0">
              <a:latin typeface="Consolas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hlinkClick r:id="rId2"/>
              </a:rPr>
              <a:t>Where </a:t>
            </a:r>
          </a:p>
          <a:p>
            <a:r>
              <a:rPr lang="en-US" sz="2400" dirty="0"/>
              <a:t>OPTION </a:t>
            </a:r>
            <a:r>
              <a:rPr lang="en-US" sz="2400" dirty="0" smtClean="0"/>
              <a:t>	- 	The</a:t>
            </a:r>
            <a:r>
              <a:rPr lang="en-US" sz="2400" dirty="0"/>
              <a:t> </a:t>
            </a:r>
            <a:r>
              <a:rPr lang="en-US" sz="2400" dirty="0" err="1"/>
              <a:t>rsync</a:t>
            </a:r>
            <a:r>
              <a:rPr lang="en-US" sz="2400" dirty="0"/>
              <a:t> options.</a:t>
            </a:r>
          </a:p>
          <a:p>
            <a:r>
              <a:rPr lang="en-US" sz="2400" dirty="0"/>
              <a:t>SRC </a:t>
            </a:r>
            <a:r>
              <a:rPr lang="en-US" sz="2400" dirty="0" smtClean="0"/>
              <a:t>		- 	Source </a:t>
            </a:r>
            <a:r>
              <a:rPr lang="en-US" sz="2400" dirty="0"/>
              <a:t>directory.</a:t>
            </a:r>
          </a:p>
          <a:p>
            <a:r>
              <a:rPr lang="en-US" sz="2400" dirty="0"/>
              <a:t>DEST </a:t>
            </a:r>
            <a:r>
              <a:rPr lang="en-US" sz="2400" dirty="0" smtClean="0"/>
              <a:t>	- 	Destination </a:t>
            </a:r>
            <a:r>
              <a:rPr lang="en-US" sz="2400" dirty="0"/>
              <a:t>directory.</a:t>
            </a:r>
          </a:p>
          <a:p>
            <a:r>
              <a:rPr lang="en-US" sz="2400" dirty="0"/>
              <a:t>USER </a:t>
            </a:r>
            <a:r>
              <a:rPr lang="en-US" sz="2400" dirty="0" smtClean="0"/>
              <a:t>	- 	Remote </a:t>
            </a:r>
            <a:r>
              <a:rPr lang="en-US" sz="2400" dirty="0"/>
              <a:t>username.</a:t>
            </a:r>
          </a:p>
          <a:p>
            <a:r>
              <a:rPr lang="en-US" sz="2400" dirty="0"/>
              <a:t>HOST </a:t>
            </a:r>
            <a:r>
              <a:rPr lang="en-US" sz="2400" dirty="0" smtClean="0"/>
              <a:t>	- 	Remote </a:t>
            </a:r>
            <a:r>
              <a:rPr lang="en-US" sz="2400" dirty="0"/>
              <a:t>hostname </a:t>
            </a:r>
            <a:r>
              <a:rPr lang="en-US" sz="2400" dirty="0" err="1"/>
              <a:t>ot</a:t>
            </a:r>
            <a:r>
              <a:rPr lang="en-US" sz="2400" dirty="0"/>
              <a:t> IP </a:t>
            </a:r>
            <a:r>
              <a:rPr lang="en-US" sz="2400" dirty="0" smtClean="0"/>
              <a:t>Address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b="1" dirty="0">
              <a:hlinkClick r:id="rId2"/>
            </a:endParaRPr>
          </a:p>
          <a:p>
            <a:pPr marL="0" indent="0">
              <a:buNone/>
            </a:pPr>
            <a:r>
              <a:rPr lang="en-US" sz="2400" b="1" dirty="0" smtClean="0">
                <a:hlinkClick r:id="rId2"/>
              </a:rPr>
              <a:t>Installing </a:t>
            </a:r>
            <a:r>
              <a:rPr lang="en-US" sz="2400" b="1" dirty="0" err="1">
                <a:hlinkClick r:id="rId2"/>
              </a:rPr>
              <a:t>Rsync</a:t>
            </a:r>
            <a:r>
              <a:rPr lang="en-US" sz="2400" b="1" dirty="0">
                <a:hlinkClick r:id="rId2"/>
              </a:rPr>
              <a:t> on Ubuntu and </a:t>
            </a:r>
            <a:r>
              <a:rPr lang="en-US" sz="2400" b="1" dirty="0" err="1">
                <a:hlinkClick r:id="rId2"/>
              </a:rPr>
              <a:t>Debian</a:t>
            </a:r>
            <a:endParaRPr lang="en-US" sz="2400" b="1" dirty="0"/>
          </a:p>
          <a:p>
            <a:pPr marL="0" indent="0" algn="ctr">
              <a:buNone/>
            </a:pPr>
            <a:r>
              <a:rPr lang="en-US" sz="2400" dirty="0" err="1">
                <a:latin typeface="Consolas" pitchFamily="49" charset="0"/>
              </a:rPr>
              <a:t>sudo</a:t>
            </a:r>
            <a:r>
              <a:rPr lang="en-US" sz="2400" dirty="0">
                <a:latin typeface="Consolas" pitchFamily="49" charset="0"/>
              </a:rPr>
              <a:t> apt install </a:t>
            </a:r>
            <a:r>
              <a:rPr lang="en-US" sz="2400" dirty="0" err="1">
                <a:latin typeface="Consolas" pitchFamily="49" charset="0"/>
              </a:rPr>
              <a:t>rsync</a:t>
            </a:r>
            <a:endParaRPr lang="en-US" sz="2400" dirty="0">
              <a:latin typeface="Consolas" pitchFamily="49" charset="0"/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941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10685</TotalTime>
  <Words>786</Words>
  <Application>Microsoft Office PowerPoint</Application>
  <PresentationFormat>Custom</PresentationFormat>
  <Paragraphs>166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Backing up data using rsync command</vt:lpstr>
      <vt:lpstr>Basic Syntax of rsync command </vt:lpstr>
      <vt:lpstr>Options with rsync </vt:lpstr>
      <vt:lpstr>Example: </vt:lpstr>
      <vt:lpstr>Example: continue</vt:lpstr>
      <vt:lpstr>PowerPoint Presentation</vt:lpstr>
      <vt:lpstr>PowerPoint Presentation</vt:lpstr>
      <vt:lpstr>TCP/IP utilities for connection with remote Machine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Anand</dc:creator>
  <cp:lastModifiedBy>Harish</cp:lastModifiedBy>
  <cp:revision>1045</cp:revision>
  <dcterms:created xsi:type="dcterms:W3CDTF">2018-01-29T06:10:27Z</dcterms:created>
  <dcterms:modified xsi:type="dcterms:W3CDTF">2019-09-19T04:37:32Z</dcterms:modified>
</cp:coreProperties>
</file>