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1" r:id="rId1"/>
  </p:sldMasterIdLst>
  <p:notesMasterIdLst>
    <p:notesMasterId r:id="rId19"/>
  </p:notesMasterIdLst>
  <p:handoutMasterIdLst>
    <p:handoutMasterId r:id="rId20"/>
  </p:handoutMasterIdLst>
  <p:sldIdLst>
    <p:sldId id="316" r:id="rId2"/>
    <p:sldId id="335" r:id="rId3"/>
    <p:sldId id="256" r:id="rId4"/>
    <p:sldId id="310" r:id="rId5"/>
    <p:sldId id="257" r:id="rId6"/>
    <p:sldId id="304" r:id="rId7"/>
    <p:sldId id="258" r:id="rId8"/>
    <p:sldId id="278" r:id="rId9"/>
    <p:sldId id="259" r:id="rId10"/>
    <p:sldId id="305" r:id="rId11"/>
    <p:sldId id="279" r:id="rId12"/>
    <p:sldId id="280" r:id="rId13"/>
    <p:sldId id="315" r:id="rId14"/>
    <p:sldId id="260" r:id="rId15"/>
    <p:sldId id="311" r:id="rId16"/>
    <p:sldId id="307" r:id="rId17"/>
    <p:sldId id="282" r:id="rId18"/>
  </p:sldIdLst>
  <p:sldSz cx="9144000" cy="6858000" type="screen4x3"/>
  <p:notesSz cx="7302500" cy="9588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0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7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1914" y="-84"/>
      </p:cViewPr>
      <p:guideLst>
        <p:guide orient="horz" pos="3020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8B175721-F2E1-43F8-85A0-6CABCC1F41B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82938" cy="4730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4903" tIns="47451" rIns="94903" bIns="47451" numCol="1" anchor="ctr" anchorCtr="0" compatLnSpc="1">
            <a:prstTxWarp prst="textNoShape">
              <a:avLst/>
            </a:prstTxWarp>
          </a:bodyPr>
          <a:lstStyle>
            <a:lvl1pPr algn="l" defTabSz="94773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CFB3149F-2510-4253-9F3F-738617F1250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84525" cy="4730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4903" tIns="47451" rIns="94903" bIns="47451" numCol="1" anchor="ctr" anchorCtr="0" compatLnSpc="1">
            <a:prstTxWarp prst="textNoShape">
              <a:avLst/>
            </a:prstTxWarp>
          </a:bodyPr>
          <a:lstStyle>
            <a:lvl1pPr algn="r" defTabSz="94773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>
            <a:extLst>
              <a:ext uri="{FF2B5EF4-FFF2-40B4-BE49-F238E27FC236}">
                <a16:creationId xmlns:a16="http://schemas.microsoft.com/office/drawing/2014/main" id="{1F90AFE9-7E7F-4D79-AF67-6148C38D86A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31300"/>
            <a:ext cx="3182938" cy="4714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4903" tIns="47451" rIns="94903" bIns="47451" numCol="1" anchor="b" anchorCtr="0" compatLnSpc="1">
            <a:prstTxWarp prst="textNoShape">
              <a:avLst/>
            </a:prstTxWarp>
          </a:bodyPr>
          <a:lstStyle>
            <a:lvl1pPr algn="l" defTabSz="94773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>
            <a:extLst>
              <a:ext uri="{FF2B5EF4-FFF2-40B4-BE49-F238E27FC236}">
                <a16:creationId xmlns:a16="http://schemas.microsoft.com/office/drawing/2014/main" id="{DEB09CB6-DFFE-4982-A43F-35470464E8F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31300"/>
            <a:ext cx="3184525" cy="4714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4903" tIns="47451" rIns="94903" bIns="47451" numCol="1" anchor="b" anchorCtr="0" compatLnSpc="1">
            <a:prstTxWarp prst="textNoShape">
              <a:avLst/>
            </a:prstTxWarp>
          </a:bodyPr>
          <a:lstStyle>
            <a:lvl1pPr algn="r" defTabSz="947738">
              <a:defRPr sz="1300" smtClean="0"/>
            </a:lvl1pPr>
          </a:lstStyle>
          <a:p>
            <a:pPr>
              <a:defRPr/>
            </a:pPr>
            <a:fld id="{55D4BA18-A729-46EF-9DDF-E6B3B550A2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A6DF33E6-C033-4F31-886B-0D96B9CCE7A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82938" cy="4730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4903" tIns="47451" rIns="94903" bIns="47451" numCol="1" anchor="ctr" anchorCtr="0" compatLnSpc="1">
            <a:prstTxWarp prst="textNoShape">
              <a:avLst/>
            </a:prstTxWarp>
          </a:bodyPr>
          <a:lstStyle>
            <a:lvl1pPr algn="l" defTabSz="94773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88F14AF6-2E55-4932-81D4-3F67294CC8D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38613" y="0"/>
            <a:ext cx="3184525" cy="4730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4903" tIns="47451" rIns="94903" bIns="47451" numCol="1" anchor="ctr" anchorCtr="0" compatLnSpc="1">
            <a:prstTxWarp prst="textNoShape">
              <a:avLst/>
            </a:prstTxWarp>
          </a:bodyPr>
          <a:lstStyle>
            <a:lvl1pPr algn="r" defTabSz="94773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D9A44FC-9079-438B-8397-F81E8709A993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08088" y="709613"/>
            <a:ext cx="4826000" cy="3619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4757" name="Rectangle 5">
            <a:extLst>
              <a:ext uri="{FF2B5EF4-FFF2-40B4-BE49-F238E27FC236}">
                <a16:creationId xmlns:a16="http://schemas.microsoft.com/office/drawing/2014/main" id="{D7FF750C-852F-40CA-BA96-82192E631E5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5675" y="4565650"/>
            <a:ext cx="5411788" cy="43291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4903" tIns="47451" rIns="94903" bIns="4745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4758" name="Rectangle 6">
            <a:extLst>
              <a:ext uri="{FF2B5EF4-FFF2-40B4-BE49-F238E27FC236}">
                <a16:creationId xmlns:a16="http://schemas.microsoft.com/office/drawing/2014/main" id="{7FC47417-12C1-44C3-9FE4-C5F047D46FC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31300"/>
            <a:ext cx="3182938" cy="4714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4903" tIns="47451" rIns="94903" bIns="47451" numCol="1" anchor="b" anchorCtr="0" compatLnSpc="1">
            <a:prstTxWarp prst="textNoShape">
              <a:avLst/>
            </a:prstTxWarp>
          </a:bodyPr>
          <a:lstStyle>
            <a:lvl1pPr algn="l" defTabSz="94773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9" name="Rectangle 7">
            <a:extLst>
              <a:ext uri="{FF2B5EF4-FFF2-40B4-BE49-F238E27FC236}">
                <a16:creationId xmlns:a16="http://schemas.microsoft.com/office/drawing/2014/main" id="{3E4DA94F-38D2-402B-90AB-EE5542C27A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8613" y="9131300"/>
            <a:ext cx="3184525" cy="4714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4903" tIns="47451" rIns="94903" bIns="47451" numCol="1" anchor="b" anchorCtr="0" compatLnSpc="1">
            <a:prstTxWarp prst="textNoShape">
              <a:avLst/>
            </a:prstTxWarp>
          </a:bodyPr>
          <a:lstStyle>
            <a:lvl1pPr algn="r" defTabSz="947738">
              <a:defRPr sz="1300" smtClean="0"/>
            </a:lvl1pPr>
          </a:lstStyle>
          <a:p>
            <a:pPr>
              <a:defRPr/>
            </a:pPr>
            <a:fld id="{CB6B8F4A-C461-47A1-9742-59DB9AE7A1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068BA-068E-47C6-B0A9-13D5484C4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286A1-24AE-4CF9-BEF1-8BFCF6DBD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4365D0-2FC2-44F9-A33C-E0F7A9C28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3BF5EEE-A190-42A3-9413-6065DBD4EC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6111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46D5636-2039-4442-91FA-7DC1533589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2C02E-C6FD-4E6D-85BF-5A5AD1FFB3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9ECD3F-AE37-473B-97BC-2FB4822FE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 Concepts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D135026-5C16-4321-BA6F-7D3AE4E5035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1382D-12CA-43C7-B6F4-6EE11316A6D9}" type="datetime4">
              <a:rPr lang="en-US"/>
              <a:pPr>
                <a:defRPr/>
              </a:pPr>
              <a:t>December 22, 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570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C1A37A3-67B0-4903-A6A4-B4FB4DE392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F044E-11D3-43C5-862C-78621B636F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2D8C48-AC1C-43BA-90CC-7474E63BF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 Concepts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A1FF634E-13FE-4275-9455-F1E11CAAB49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AFD46-162C-4E58-8D22-A8409541688B}" type="datetime4">
              <a:rPr lang="en-US"/>
              <a:pPr>
                <a:defRPr/>
              </a:pPr>
              <a:t>December 22, 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279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8150EAC-0931-460B-83EC-FA8B7E2CB7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CB5CA-678D-4D49-9B0E-639220BDBF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C9EFE-E471-487D-B8BB-FFE609A44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 Concepts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890C817-EA9B-4BD0-9F9C-91D19030CFB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5423B-5CF1-4E4E-A5C2-4FB18FF274C5}" type="datetime4">
              <a:rPr lang="en-US"/>
              <a:pPr>
                <a:defRPr/>
              </a:pPr>
              <a:t>December 22, 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295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2134369-2BEA-4067-8411-5B8748A63B7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B6050-6DAD-4DBC-830C-3C0A5EAE43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BF073-6968-46A2-995A-5AE66AC3F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 Concepts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FC77D74-D3E5-4CCE-AAB9-F19DDE89EF1E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1F1C5-2226-4DDC-96D8-C73A194BB685}" type="datetime4">
              <a:rPr lang="en-US"/>
              <a:pPr>
                <a:defRPr/>
              </a:pPr>
              <a:t>December 22, 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468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20C71BE-367C-46F9-9AE4-5B80B794E11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02254-7E24-4269-A6FD-8046C321C2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04267A1-8DE7-4151-8995-ECC8ADE8C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 Concepts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507D387-8907-4745-9147-42E97E480AF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74DB8-0881-40E8-BC21-876E76F29BE7}" type="datetime4">
              <a:rPr lang="en-US"/>
              <a:pPr>
                <a:defRPr/>
              </a:pPr>
              <a:t>December 22, 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027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BD72847-ABFA-4500-80C5-DF2AC9550E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65BA4-1210-49FA-A4F3-E1800A015F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319DF2C-476F-4386-B031-4FFBF7C6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 Concepts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4915A425-E222-4286-AD59-845B5F16FAE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48FC2-CB34-435F-A9F0-62F857988A83}" type="datetime4">
              <a:rPr lang="en-US"/>
              <a:pPr>
                <a:defRPr/>
              </a:pPr>
              <a:t>December 22, 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87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28CD419-C706-4797-B0A2-02B4940959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25701-61A1-43ED-AB6E-8E6FE9C9E1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08DAA4F-570A-4769-8952-2C6F6D642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 Concepts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DCC95EB-432B-4278-8A5F-01A12B6571E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B9EC2-B115-410B-9DAC-DAE5F46793B7}" type="datetime4">
              <a:rPr lang="en-US"/>
              <a:pPr>
                <a:defRPr/>
              </a:pPr>
              <a:t>December 22, 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467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400C6879-706E-4A80-9E5B-1B8E19F508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A742A-5AA4-4F84-8B13-01DEB6B1DB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217DC96-8394-4BD3-94F5-1FF2450FA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 Concepts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C9B2D-AA48-47C1-9EEA-D548A11C5C7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A8755-C612-41E5-8D41-C10CF60A4E34}" type="datetime4">
              <a:rPr lang="en-US"/>
              <a:pPr>
                <a:defRPr/>
              </a:pPr>
              <a:t>December 22, 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022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5156642-1A53-4F4A-B3D5-171E80044A2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F93F4-34D8-4F4E-99D3-3BCBDDB680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EAB1CF5-4B4E-45EB-8028-4604D3F5E4F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 Concepts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5011F85-10EE-447E-8F27-BE920043C84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FCA29-5F2A-418D-898A-25E46FC7F15A}" type="datetime4">
              <a:rPr lang="en-US"/>
              <a:pPr>
                <a:defRPr/>
              </a:pPr>
              <a:t>December 22, 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285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52392F8-ABD9-4269-90C9-00C6CDF772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84289-1CF9-4CCD-9492-DF245AD69A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A4EBB79-0DB0-4B1E-9A9D-BAD078AEC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Operating System Concepts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40D6CC9-DAFC-4E2E-8A2F-22D2F108BC2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4F3FB-3FE7-471D-9A57-D04178A4CF37}" type="datetime4">
              <a:rPr lang="en-US"/>
              <a:pPr>
                <a:defRPr/>
              </a:pPr>
              <a:t>December 22, 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758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F23218-DE28-48A3-98FE-ECE2F2941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2968193-F890-40E5-9D3B-6DF8E6224F6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5AA55C-63E4-4D15-B1D2-725DC20930FE}"/>
              </a:ext>
            </a:extLst>
          </p:cNvPr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62C34C-D22A-4E8A-BF0B-8693B3768FF6}"/>
              </a:ext>
            </a:extLst>
          </p:cNvPr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B3606F-84B5-4956-B7EE-A6F68D6677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DAAD42D-95AA-4A66-9F50-AE9F2C8684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0C3244-4758-489F-93DE-87D32D13AE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Operating System Concepts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420857-C904-46D7-8889-4DE7AAC114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0C70065-11A6-4FDE-8BFE-62CA0346D0BA}" type="datetime4">
              <a:rPr lang="en-US"/>
              <a:pPr>
                <a:defRPr/>
              </a:pPr>
              <a:t>December 22, 2020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>
            <a:extLst>
              <a:ext uri="{FF2B5EF4-FFF2-40B4-BE49-F238E27FC236}">
                <a16:creationId xmlns:a16="http://schemas.microsoft.com/office/drawing/2014/main" id="{F00C24B5-F148-425F-AA71-B4475EEC9D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5346700"/>
            <a:ext cx="15113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4C6392A-C1D4-4347-A3F1-01170D393011}"/>
              </a:ext>
            </a:extLst>
          </p:cNvPr>
          <p:cNvSpPr txBox="1"/>
          <p:nvPr/>
        </p:nvSpPr>
        <p:spPr>
          <a:xfrm>
            <a:off x="2770188" y="5529263"/>
            <a:ext cx="53721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b="1" dirty="0">
                <a:latin typeface="Georgia" panose="02040502050405020303" pitchFamily="18" charset="0"/>
              </a:rPr>
              <a:t>This work is licensed under a </a:t>
            </a:r>
            <a:r>
              <a:rPr lang="en-US" sz="1050" b="1" dirty="0">
                <a:latin typeface="Georgia" panose="02040502050405020303" pitchFamily="18" charset="0"/>
                <a:hlinkClick r:id="rId3"/>
              </a:rPr>
              <a:t>Creative Commons Attribution-</a:t>
            </a:r>
            <a:r>
              <a:rPr lang="en-US" sz="1050" b="1" dirty="0" err="1">
                <a:latin typeface="Georgia" panose="02040502050405020303" pitchFamily="18" charset="0"/>
                <a:hlinkClick r:id="rId3"/>
              </a:rPr>
              <a:t>ShareAlike</a:t>
            </a:r>
            <a:r>
              <a:rPr lang="en-US" sz="1050" b="1" dirty="0">
                <a:latin typeface="Georgia" panose="02040502050405020303" pitchFamily="18" charset="0"/>
                <a:hlinkClick r:id="rId3"/>
              </a:rPr>
              <a:t> 4.0 International License</a:t>
            </a:r>
            <a:r>
              <a:rPr lang="en-US" sz="1050" b="1" dirty="0">
                <a:latin typeface="Georgia" panose="02040502050405020303" pitchFamily="18" charset="0"/>
              </a:rPr>
              <a:t>.</a:t>
            </a:r>
            <a:r>
              <a:rPr lang="en-US" sz="1050" dirty="0"/>
              <a:t> This presentation is released under Creative Commons-A6ribute,on 4.0 License. You are free to use, distribute and modify it ,</a:t>
            </a:r>
          </a:p>
          <a:p>
            <a:pPr algn="ctr">
              <a:defRPr/>
            </a:pPr>
            <a:r>
              <a:rPr lang="en-US" sz="1050" dirty="0"/>
              <a:t>including for commercial purposes, provided you acknowledge the source.</a:t>
            </a:r>
            <a:endParaRPr lang="en-US" sz="1050" b="1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DC5D3DC2-9ECA-4B54-AD81-97D055D6A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39" name="Footer Placeholder 2">
            <a:extLst>
              <a:ext uri="{FF2B5EF4-FFF2-40B4-BE49-F238E27FC236}">
                <a16:creationId xmlns:a16="http://schemas.microsoft.com/office/drawing/2014/main" id="{23043819-1A68-4CCA-8366-73C32375F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/>
            <a:r>
              <a:rPr lang="en-US" altLang="en-US"/>
              <a:t>Operating System Concepts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409C40-D860-42BB-9468-11D92E7F4504}"/>
              </a:ext>
            </a:extLst>
          </p:cNvPr>
          <p:cNvSpPr txBox="1"/>
          <p:nvPr/>
        </p:nvSpPr>
        <p:spPr>
          <a:xfrm>
            <a:off x="650875" y="1441450"/>
            <a:ext cx="7939088" cy="1846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kumimoji="1" lang="en-US" sz="2000" b="1" dirty="0">
                <a:latin typeface="+mn-lt"/>
              </a:rPr>
              <a:t>7. Accounting information </a:t>
            </a:r>
            <a:r>
              <a:rPr lang="en-US" dirty="0"/>
              <a:t>– amount of CPU time and the real time, time 	limit, job or process numbers</a:t>
            </a:r>
            <a:r>
              <a:rPr kumimoji="1" lang="en-US" sz="2000" dirty="0">
                <a:latin typeface="+mn-lt"/>
              </a:rPr>
              <a:t>.</a:t>
            </a:r>
          </a:p>
          <a:p>
            <a:pPr>
              <a:defRPr/>
            </a:pPr>
            <a:r>
              <a:rPr kumimoji="1" lang="en-US" sz="2000" b="1" dirty="0">
                <a:latin typeface="+mn-lt"/>
              </a:rPr>
              <a:t>8. </a:t>
            </a:r>
            <a:r>
              <a:rPr lang="en-US" b="1" dirty="0"/>
              <a:t>I/O status information </a:t>
            </a:r>
            <a:r>
              <a:rPr lang="en-US" dirty="0"/>
              <a:t>– list of IO devices allocated to the process, list of 	open files and so on.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>
            <a:extLst>
              <a:ext uri="{FF2B5EF4-FFF2-40B4-BE49-F238E27FC236}">
                <a16:creationId xmlns:a16="http://schemas.microsoft.com/office/drawing/2014/main" id="{6A06F88A-E486-4C37-A435-790EE3B46C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Process Control Block (PCB)</a:t>
            </a:r>
          </a:p>
        </p:txBody>
      </p:sp>
      <p:sp>
        <p:nvSpPr>
          <p:cNvPr id="15363" name="Footer Placeholder 2">
            <a:extLst>
              <a:ext uri="{FF2B5EF4-FFF2-40B4-BE49-F238E27FC236}">
                <a16:creationId xmlns:a16="http://schemas.microsoft.com/office/drawing/2014/main" id="{721672F4-F0A4-4E85-A993-E5F66F14B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/>
            <a:r>
              <a:rPr lang="en-US" altLang="en-US"/>
              <a:t>Operating System Concepts</a:t>
            </a:r>
          </a:p>
        </p:txBody>
      </p:sp>
      <p:pic>
        <p:nvPicPr>
          <p:cNvPr id="15364" name="Picture 5">
            <a:extLst>
              <a:ext uri="{FF2B5EF4-FFF2-40B4-BE49-F238E27FC236}">
                <a16:creationId xmlns:a16="http://schemas.microsoft.com/office/drawing/2014/main" id="{23D659D9-428C-44A2-80E9-B6D04B4DE7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17" t="731" r="28017" b="540"/>
          <a:stretch>
            <a:fillRect/>
          </a:stretch>
        </p:blipFill>
        <p:spPr bwMode="auto">
          <a:xfrm>
            <a:off x="3100388" y="1263650"/>
            <a:ext cx="2747962" cy="4935538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>
            <a:extLst>
              <a:ext uri="{FF2B5EF4-FFF2-40B4-BE49-F238E27FC236}">
                <a16:creationId xmlns:a16="http://schemas.microsoft.com/office/drawing/2014/main" id="{E17CFF74-3851-4446-877F-3DE1598E13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/>
              <a:t>CPU Switch From Process to Process</a:t>
            </a:r>
          </a:p>
        </p:txBody>
      </p:sp>
      <p:sp>
        <p:nvSpPr>
          <p:cNvPr id="16387" name="Footer Placeholder 2">
            <a:extLst>
              <a:ext uri="{FF2B5EF4-FFF2-40B4-BE49-F238E27FC236}">
                <a16:creationId xmlns:a16="http://schemas.microsoft.com/office/drawing/2014/main" id="{F1F60F38-7BCF-4C2C-9DC2-3D2BB338C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/>
            <a:r>
              <a:rPr lang="en-US" altLang="en-US"/>
              <a:t>Operating System Concepts</a:t>
            </a:r>
          </a:p>
        </p:txBody>
      </p:sp>
      <p:pic>
        <p:nvPicPr>
          <p:cNvPr id="16388" name="Picture 5">
            <a:extLst>
              <a:ext uri="{FF2B5EF4-FFF2-40B4-BE49-F238E27FC236}">
                <a16:creationId xmlns:a16="http://schemas.microsoft.com/office/drawing/2014/main" id="{7585BFC4-F03B-49B7-A4FF-5C29C92FDE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7" t="832" r="2957" b="1047"/>
          <a:stretch>
            <a:fillRect/>
          </a:stretch>
        </p:blipFill>
        <p:spPr bwMode="auto">
          <a:xfrm>
            <a:off x="511175" y="1527175"/>
            <a:ext cx="7815263" cy="505777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0B3BE-9B9F-4330-8025-F07DA6579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8077200" cy="654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Process Scheduling</a:t>
            </a:r>
          </a:p>
        </p:txBody>
      </p:sp>
      <p:sp>
        <p:nvSpPr>
          <p:cNvPr id="17411" name="Footer Placeholder 2">
            <a:extLst>
              <a:ext uri="{FF2B5EF4-FFF2-40B4-BE49-F238E27FC236}">
                <a16:creationId xmlns:a16="http://schemas.microsoft.com/office/drawing/2014/main" id="{4CC0D698-D13D-48D9-AA56-F58CF057B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/>
            <a:r>
              <a:rPr lang="en-US" altLang="en-US">
                <a:solidFill>
                  <a:schemeClr val="bg2"/>
                </a:solidFill>
              </a:rPr>
              <a:t>Operating System Concepts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1928B45B-C38A-49ED-BFBD-23788060A5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488" y="928688"/>
            <a:ext cx="7624762" cy="570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  <a:p>
            <a:r>
              <a:rPr lang="en-US" altLang="en-US"/>
              <a:t>The  objective of the multiprogramming to have some process running all the, to maximize the CPU utilization.</a:t>
            </a:r>
          </a:p>
          <a:p>
            <a:r>
              <a:rPr lang="en-US" altLang="en-US"/>
              <a:t>The Objective of the Time sharing system is to switch the CPU among various processes so frequently that user can interact with the each program while it is running.</a:t>
            </a:r>
          </a:p>
          <a:p>
            <a:r>
              <a:rPr lang="en-US" altLang="en-US"/>
              <a:t>To meet above objectives “ Process Scheduler” selects an available process  from the ready queue  and allocates CPU to it.</a:t>
            </a:r>
          </a:p>
          <a:p>
            <a:r>
              <a:rPr lang="en-US" altLang="en-US"/>
              <a:t>This process is known as Process Scheduling.</a:t>
            </a:r>
          </a:p>
          <a:p>
            <a:r>
              <a:rPr lang="en-US" altLang="en-US"/>
              <a:t>In a single processor system- only one process can acquire the CPU. If there are more processes than rest will have to wait  until the CPU is free.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>
            <a:extLst>
              <a:ext uri="{FF2B5EF4-FFF2-40B4-BE49-F238E27FC236}">
                <a16:creationId xmlns:a16="http://schemas.microsoft.com/office/drawing/2014/main" id="{631BF3A8-6B44-4D92-8190-D9B527F565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077200" cy="5016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Process Scheduling Queues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0AFC5DD0-4A22-4E0A-A807-F79ADF4C03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1488" y="928688"/>
            <a:ext cx="7624762" cy="5707062"/>
          </a:xfrm>
        </p:spPr>
        <p:txBody>
          <a:bodyPr rtlCol="0">
            <a:normAutofit/>
          </a:bodyPr>
          <a:lstStyle/>
          <a:p>
            <a:pPr marL="11430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An operating system maintains various queues of the processes during the process scheduling. These are as follows.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b="1" dirty="0"/>
              <a:t>Job Queue </a:t>
            </a:r>
            <a:r>
              <a:rPr lang="en-US" dirty="0"/>
              <a:t>– when a process enter in the system, it is put in the job queue. This queue consists of all processes in the system.</a:t>
            </a:r>
          </a:p>
          <a:p>
            <a:pPr marL="11430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b="1" dirty="0"/>
              <a:t>Ready Queue </a:t>
            </a:r>
            <a:r>
              <a:rPr lang="en-US" dirty="0"/>
              <a:t>– This queue is the set of all processes residing in main memory, ready and waiting to execute.</a:t>
            </a:r>
          </a:p>
          <a:p>
            <a:pPr marL="640080" lvl="1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dirty="0"/>
              <a:t>This queue is maintained as the linked list.</a:t>
            </a:r>
          </a:p>
          <a:p>
            <a:pPr marL="640080" lvl="1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dirty="0"/>
              <a:t>Ready queue header contains the pointer to the first and last PCBs in the queue.</a:t>
            </a:r>
          </a:p>
          <a:p>
            <a:pPr marL="640080" lvl="1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dirty="0"/>
              <a:t>Each PCB contains the pointer to the nest PCB in the queue.</a:t>
            </a:r>
          </a:p>
          <a:p>
            <a:pPr marL="640080" lvl="1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b="1" dirty="0"/>
              <a:t>Device Queues </a:t>
            </a:r>
            <a:r>
              <a:rPr lang="en-US" dirty="0"/>
              <a:t>– set of processes waiting for an I/O device. each device maintains the device queue in the system.</a:t>
            </a:r>
          </a:p>
        </p:txBody>
      </p:sp>
      <p:sp>
        <p:nvSpPr>
          <p:cNvPr id="18436" name="Footer Placeholder 3">
            <a:extLst>
              <a:ext uri="{FF2B5EF4-FFF2-40B4-BE49-F238E27FC236}">
                <a16:creationId xmlns:a16="http://schemas.microsoft.com/office/drawing/2014/main" id="{34DB964E-C407-4254-A1A3-9459EA133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/>
            <a:r>
              <a:rPr lang="en-US" altLang="en-US"/>
              <a:t>Operating System Concepts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>
            <a:extLst>
              <a:ext uri="{FF2B5EF4-FFF2-40B4-BE49-F238E27FC236}">
                <a16:creationId xmlns:a16="http://schemas.microsoft.com/office/drawing/2014/main" id="{2BC893EB-B66D-4FEA-8C63-B1542A22D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/>
            <a:r>
              <a:rPr lang="en-US" altLang="en-US">
                <a:solidFill>
                  <a:schemeClr val="bg2"/>
                </a:solidFill>
              </a:rPr>
              <a:t>Operating System Concepts</a:t>
            </a:r>
          </a:p>
        </p:txBody>
      </p:sp>
      <p:pic>
        <p:nvPicPr>
          <p:cNvPr id="19459" name="Picture 5">
            <a:extLst>
              <a:ext uri="{FF2B5EF4-FFF2-40B4-BE49-F238E27FC236}">
                <a16:creationId xmlns:a16="http://schemas.microsoft.com/office/drawing/2014/main" id="{57DA1ACE-D744-41F6-A3C6-D7559A1E06C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0" t="540" r="4106" b="690"/>
          <a:stretch>
            <a:fillRect/>
          </a:stretch>
        </p:blipFill>
        <p:spPr>
          <a:xfrm>
            <a:off x="138113" y="152400"/>
            <a:ext cx="8285162" cy="6248400"/>
          </a:xfrm>
          <a:noFill/>
          <a:ln w="57150" cmpd="thickThin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2D481BCC-A850-464F-92DD-06B3C0844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AF96B-9A99-4AD6-B56E-C308D8547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The Queuing Diagram can be used to represent various queues in the process scheduling.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Rectangular Box represents the queue.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dirty="0"/>
              <a:t>Ready Queue.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dirty="0"/>
              <a:t>Device Queues- each device has it’s separate device queue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Circle represents the resources that serves the queue.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Arrow represents the flow of processes in the system.</a:t>
            </a:r>
          </a:p>
          <a:p>
            <a:pPr marL="0" indent="0"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484" name="Footer Placeholder 3">
            <a:extLst>
              <a:ext uri="{FF2B5EF4-FFF2-40B4-BE49-F238E27FC236}">
                <a16:creationId xmlns:a16="http://schemas.microsoft.com/office/drawing/2014/main" id="{161B07BE-C01B-4B2A-AFCE-D7E7A8319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/>
            <a:r>
              <a:rPr lang="en-US" altLang="en-US"/>
              <a:t>Operating System Concepts</a:t>
            </a:r>
          </a:p>
        </p:txBody>
      </p:sp>
      <p:sp>
        <p:nvSpPr>
          <p:cNvPr id="20485" name="Rectangle 4">
            <a:extLst>
              <a:ext uri="{FF2B5EF4-FFF2-40B4-BE49-F238E27FC236}">
                <a16:creationId xmlns:a16="http://schemas.microsoft.com/office/drawing/2014/main" id="{6106E008-FB44-427D-9282-A11E2F56A1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0475" y="4610100"/>
            <a:ext cx="1731963" cy="6794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486" name="TextBox 8">
            <a:extLst>
              <a:ext uri="{FF2B5EF4-FFF2-40B4-BE49-F238E27FC236}">
                <a16:creationId xmlns:a16="http://schemas.microsoft.com/office/drawing/2014/main" id="{1A0286D0-C7C0-416D-B637-023E7A7CB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6525" y="4786313"/>
            <a:ext cx="1441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QUEUE</a:t>
            </a:r>
          </a:p>
        </p:txBody>
      </p:sp>
      <p:grpSp>
        <p:nvGrpSpPr>
          <p:cNvPr id="20487" name="Group 1">
            <a:extLst>
              <a:ext uri="{FF2B5EF4-FFF2-40B4-BE49-F238E27FC236}">
                <a16:creationId xmlns:a16="http://schemas.microsoft.com/office/drawing/2014/main" id="{8F592020-CB1A-496B-845E-1F8A3ADC5C37}"/>
              </a:ext>
            </a:extLst>
          </p:cNvPr>
          <p:cNvGrpSpPr>
            <a:grpSpLocks/>
          </p:cNvGrpSpPr>
          <p:nvPr/>
        </p:nvGrpSpPr>
        <p:grpSpPr bwMode="auto">
          <a:xfrm>
            <a:off x="3289300" y="4727575"/>
            <a:ext cx="4413250" cy="857250"/>
            <a:chOff x="4259262" y="4092864"/>
            <a:chExt cx="4413251" cy="856961"/>
          </a:xfrm>
        </p:grpSpPr>
        <p:sp>
          <p:nvSpPr>
            <p:cNvPr id="20489" name="Oval 5">
              <a:extLst>
                <a:ext uri="{FF2B5EF4-FFF2-40B4-BE49-F238E27FC236}">
                  <a16:creationId xmlns:a16="http://schemas.microsoft.com/office/drawing/2014/main" id="{BA9FDB5C-4C2E-46A1-A79A-E1008D43E0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9262" y="4092864"/>
              <a:ext cx="1662113" cy="67945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8D2D1C53-6350-4F23-9B93-600268DE47BB}"/>
                </a:ext>
              </a:extLst>
            </p:cNvPr>
            <p:cNvCxnSpPr/>
            <p:nvPr/>
          </p:nvCxnSpPr>
          <p:spPr bwMode="auto">
            <a:xfrm>
              <a:off x="6511926" y="4384866"/>
              <a:ext cx="1703387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0491" name="TextBox 10">
              <a:extLst>
                <a:ext uri="{FF2B5EF4-FFF2-40B4-BE49-F238E27FC236}">
                  <a16:creationId xmlns:a16="http://schemas.microsoft.com/office/drawing/2014/main" id="{9239F742-7FF7-4783-A725-52933522AE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70588" y="4581525"/>
              <a:ext cx="270192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/>
                <a:t>Flow of the process</a:t>
              </a:r>
            </a:p>
          </p:txBody>
        </p:sp>
      </p:grpSp>
      <p:sp>
        <p:nvSpPr>
          <p:cNvPr id="20488" name="TextBox 9">
            <a:extLst>
              <a:ext uri="{FF2B5EF4-FFF2-40B4-BE49-F238E27FC236}">
                <a16:creationId xmlns:a16="http://schemas.microsoft.com/office/drawing/2014/main" id="{06AEE70E-6773-482F-944D-5B67A14DA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2338" y="4846638"/>
            <a:ext cx="1316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Resource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>
            <a:extLst>
              <a:ext uri="{FF2B5EF4-FFF2-40B4-BE49-F238E27FC236}">
                <a16:creationId xmlns:a16="http://schemas.microsoft.com/office/drawing/2014/main" id="{6CCA5461-6878-4C01-A539-A47D12C28D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6838" y="274638"/>
            <a:ext cx="87423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/>
              <a:t>Queueing diagram Representation of Process Scheduling</a:t>
            </a:r>
          </a:p>
        </p:txBody>
      </p:sp>
      <p:sp>
        <p:nvSpPr>
          <p:cNvPr id="21507" name="Footer Placeholder 2">
            <a:extLst>
              <a:ext uri="{FF2B5EF4-FFF2-40B4-BE49-F238E27FC236}">
                <a16:creationId xmlns:a16="http://schemas.microsoft.com/office/drawing/2014/main" id="{1D030015-925A-4C37-A9E4-7D521A14E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/>
            <a:r>
              <a:rPr lang="en-US" altLang="en-US"/>
              <a:t>Operating System Concepts</a:t>
            </a:r>
          </a:p>
        </p:txBody>
      </p:sp>
      <p:pic>
        <p:nvPicPr>
          <p:cNvPr id="21508" name="Picture 5">
            <a:extLst>
              <a:ext uri="{FF2B5EF4-FFF2-40B4-BE49-F238E27FC236}">
                <a16:creationId xmlns:a16="http://schemas.microsoft.com/office/drawing/2014/main" id="{97665991-AD42-4ED8-A81A-829AD3282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" t="14200" r="777" b="14200"/>
          <a:stretch>
            <a:fillRect/>
          </a:stretch>
        </p:blipFill>
        <p:spPr bwMode="auto">
          <a:xfrm>
            <a:off x="180975" y="1462088"/>
            <a:ext cx="8283575" cy="5284787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78996DF-DE50-4DE6-90CB-A7E328463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900" y="2032000"/>
            <a:ext cx="7950200" cy="1625600"/>
          </a:xfrm>
        </p:spPr>
        <p:txBody>
          <a:bodyPr lIns="68580" tIns="34290" rIns="68580" bIns="34290" anchor="b">
            <a:normAutofit fontScale="90000"/>
          </a:bodyPr>
          <a:lstStyle/>
          <a:p>
            <a:pPr algn="ctr">
              <a:defRPr/>
            </a:pPr>
            <a:r>
              <a:rPr lang="en-US" sz="3825" dirty="0">
                <a:solidFill>
                  <a:schemeClr val="tx1"/>
                </a:solidFill>
              </a:rPr>
              <a:t>Module 2 Process Concept and Scheduling </a:t>
            </a:r>
            <a:br>
              <a:rPr lang="en-US" sz="3825" dirty="0">
                <a:solidFill>
                  <a:schemeClr val="tx1"/>
                </a:solidFill>
              </a:rPr>
            </a:br>
            <a:endParaRPr lang="en-US" sz="3825" dirty="0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6CE499-7CFD-4745-A1B9-3AA6196EB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6900" y="3925888"/>
            <a:ext cx="7950200" cy="858837"/>
          </a:xfrm>
        </p:spPr>
        <p:txBody>
          <a:bodyPr lIns="68580" tIns="34290" rIns="68580" bIns="34290" rtlCol="0">
            <a:normAutofit/>
          </a:bodyPr>
          <a:lstStyle/>
          <a:p>
            <a:pPr algn="ctr">
              <a:defRPr/>
            </a:pPr>
            <a:r>
              <a:rPr lang="en-US" sz="1425" dirty="0">
                <a:solidFill>
                  <a:schemeClr val="tx1"/>
                </a:solidFill>
              </a:rPr>
              <a:t>CS-2013 </a:t>
            </a:r>
          </a:p>
          <a:p>
            <a:pPr algn="ctr">
              <a:defRPr/>
            </a:pPr>
            <a:r>
              <a:rPr lang="en-US" sz="1425" dirty="0">
                <a:solidFill>
                  <a:schemeClr val="tx1"/>
                </a:solidFill>
              </a:rPr>
              <a:t>Operating System</a:t>
            </a:r>
          </a:p>
          <a:p>
            <a:pPr algn="ctr">
              <a:defRPr/>
            </a:pPr>
            <a:r>
              <a:rPr lang="en-US" sz="1425" dirty="0">
                <a:solidFill>
                  <a:schemeClr val="tx1"/>
                </a:solidFill>
              </a:rPr>
              <a:t>Lecture 6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73F5F16-8FDD-4D96-9F9A-E083F823D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5476875"/>
            <a:ext cx="3086100" cy="274638"/>
          </a:xfrm>
        </p:spPr>
        <p:txBody>
          <a:bodyPr lIns="68580" tIns="34290" rIns="68580" bIns="34290">
            <a:normAutofit/>
          </a:bodyPr>
          <a:lstStyle/>
          <a:p>
            <a:pPr defTabSz="685800">
              <a:spcAft>
                <a:spcPts val="450"/>
              </a:spcAft>
              <a:defRPr/>
            </a:pPr>
            <a:r>
              <a:rPr lang="en-US">
                <a:solidFill>
                  <a:schemeClr val="bg1"/>
                </a:solidFill>
                <a:latin typeface="+mn-lt"/>
              </a:rPr>
              <a:t>Operating System Concepts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>
            <a:extLst>
              <a:ext uri="{FF2B5EF4-FFF2-40B4-BE49-F238E27FC236}">
                <a16:creationId xmlns:a16="http://schemas.microsoft.com/office/drawing/2014/main" id="{CEB2624D-C12E-4F46-BF9C-0066C87864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00175" y="0"/>
            <a:ext cx="6918325" cy="8445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EA40715-1D57-4E76-95D4-834D037A6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363" y="1574800"/>
            <a:ext cx="7980362" cy="4114800"/>
          </a:xfrm>
        </p:spPr>
        <p:txBody>
          <a:bodyPr/>
          <a:lstStyle/>
          <a:p>
            <a:pPr marL="114300" indent="0" algn="ctr" eaLnBrk="1" hangingPunct="1">
              <a:buFont typeface="Arial" panose="020B0604020202020204" pitchFamily="34" charset="0"/>
              <a:buNone/>
            </a:pPr>
            <a:r>
              <a:rPr lang="en-US" altLang="en-US"/>
              <a:t>Harish Tiwari</a:t>
            </a:r>
          </a:p>
          <a:p>
            <a:pPr marL="114300" indent="0" algn="ctr" eaLnBrk="1" hangingPunct="1">
              <a:buFont typeface="Arial" panose="020B0604020202020204" pitchFamily="34" charset="0"/>
              <a:buNone/>
            </a:pPr>
            <a:r>
              <a:rPr lang="en-US" altLang="en-US"/>
              <a:t>Faculty, Sir Padampat Singhania University, udaipur</a:t>
            </a:r>
          </a:p>
          <a:p>
            <a:pPr marL="114300" indent="0" eaLnBrk="1" hangingPunct="1">
              <a:buFont typeface="Arial" panose="020B0604020202020204" pitchFamily="34" charset="0"/>
              <a:buNone/>
            </a:pPr>
            <a:endParaRPr lang="en-US" altLang="en-US"/>
          </a:p>
          <a:p>
            <a:pPr marL="114300" indent="0" eaLnBrk="1" hangingPunct="1">
              <a:buFont typeface="Arial" panose="020B0604020202020204" pitchFamily="34" charset="0"/>
              <a:buNone/>
            </a:pPr>
            <a:endParaRPr lang="en-US" altLang="en-US"/>
          </a:p>
          <a:p>
            <a:pPr marL="114300" indent="0" eaLnBrk="1" hangingPunct="1">
              <a:buFont typeface="Arial" panose="020B0604020202020204" pitchFamily="34" charset="0"/>
              <a:buNone/>
            </a:pPr>
            <a:r>
              <a:rPr lang="en-US" altLang="en-US"/>
              <a:t>Subject Name		- 	Operating System</a:t>
            </a:r>
          </a:p>
          <a:p>
            <a:pPr marL="114300" indent="0" eaLnBrk="1" hangingPunct="1">
              <a:buFont typeface="Arial" panose="020B0604020202020204" pitchFamily="34" charset="0"/>
              <a:buNone/>
            </a:pPr>
            <a:r>
              <a:rPr lang="en-US" altLang="en-US"/>
              <a:t>Subject Code		-	CS-2013</a:t>
            </a:r>
          </a:p>
          <a:p>
            <a:pPr marL="114300" indent="0" eaLnBrk="1" hangingPunct="1">
              <a:buFont typeface="Arial" panose="020B0604020202020204" pitchFamily="34" charset="0"/>
              <a:buNone/>
            </a:pPr>
            <a:r>
              <a:rPr lang="en-US" altLang="en-US"/>
              <a:t>Branch			- 	CSE</a:t>
            </a:r>
          </a:p>
          <a:p>
            <a:pPr marL="114300" indent="0" eaLnBrk="1" hangingPunct="1">
              <a:buFont typeface="Arial" panose="020B0604020202020204" pitchFamily="34" charset="0"/>
              <a:buNone/>
            </a:pPr>
            <a:r>
              <a:rPr lang="en-US" altLang="en-US"/>
              <a:t>Semester		-	IV Semester (CSE IV+CTIS IV)</a:t>
            </a:r>
          </a:p>
          <a:p>
            <a:pPr marL="114300" indent="0" eaLnBrk="1" hangingPunct="1">
              <a:buFont typeface="Arial" panose="020B0604020202020204" pitchFamily="34" charset="0"/>
              <a:buNone/>
            </a:pPr>
            <a:r>
              <a:rPr lang="en-US" altLang="en-US"/>
              <a:t>Credits			-	4,0,0</a:t>
            </a:r>
          </a:p>
          <a:p>
            <a:pPr marL="114300" indent="0" eaLnBrk="1" hangingPunct="1">
              <a:buFont typeface="Arial" panose="020B0604020202020204" pitchFamily="34" charset="0"/>
              <a:buNone/>
            </a:pPr>
            <a:endParaRPr lang="en-US" altLang="en-US"/>
          </a:p>
        </p:txBody>
      </p:sp>
      <p:sp>
        <p:nvSpPr>
          <p:cNvPr id="7172" name="Footer Placeholder 3">
            <a:extLst>
              <a:ext uri="{FF2B5EF4-FFF2-40B4-BE49-F238E27FC236}">
                <a16:creationId xmlns:a16="http://schemas.microsoft.com/office/drawing/2014/main" id="{A26CF278-49BE-4DBB-98C1-256DB3377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/>
            <a:r>
              <a:rPr lang="en-US" altLang="en-US"/>
              <a:t>Operating System Concepts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49054-706B-4B75-AFE0-406730D6D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5088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/>
              <a:t>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2C4CA-39B6-40FA-B9AA-77F9484F5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44550"/>
            <a:ext cx="7620000" cy="6013450"/>
          </a:xfrm>
        </p:spPr>
        <p:txBody>
          <a:bodyPr rtlCol="0"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/>
              <a:t>Need of process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/>
              <a:t>Process Concept.</a:t>
            </a:r>
          </a:p>
          <a:p>
            <a:pPr marL="754380" lvl="1" indent="-4572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/>
              <a:t>Process Introduction</a:t>
            </a:r>
          </a:p>
          <a:p>
            <a:pPr marL="754380" lvl="1" indent="-4572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/>
              <a:t>Process State</a:t>
            </a:r>
          </a:p>
          <a:p>
            <a:pPr marL="754380" lvl="1" indent="-4572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/>
              <a:t>Process Control Block.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/>
              <a:t>Process scheduling</a:t>
            </a:r>
          </a:p>
          <a:p>
            <a:pPr marL="754380" lvl="1" indent="-4572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/>
              <a:t>Scheduling queues</a:t>
            </a:r>
          </a:p>
          <a:p>
            <a:pPr marL="754380" lvl="1" indent="-4572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/>
              <a:t>Schedulers</a:t>
            </a:r>
          </a:p>
          <a:p>
            <a:pPr marL="754380" lvl="1" indent="-4572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/>
              <a:t>Context Switching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/>
              <a:t>Operations on Process.</a:t>
            </a:r>
          </a:p>
          <a:p>
            <a:pPr marL="754380" lvl="1" indent="-4572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/>
              <a:t>Creating Process</a:t>
            </a:r>
          </a:p>
          <a:p>
            <a:pPr marL="754380" lvl="1" indent="-4572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/>
              <a:t>Terminating Process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/>
              <a:t>Cooperating process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/>
              <a:t>Inter process Communication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8196" name="Footer Placeholder 3">
            <a:extLst>
              <a:ext uri="{FF2B5EF4-FFF2-40B4-BE49-F238E27FC236}">
                <a16:creationId xmlns:a16="http://schemas.microsoft.com/office/drawing/2014/main" id="{9EA8DFE5-8FFE-4475-A187-EC43F465B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/>
            <a:r>
              <a:rPr lang="en-US" altLang="en-US">
                <a:solidFill>
                  <a:schemeClr val="bg2"/>
                </a:solidFill>
              </a:rPr>
              <a:t>Operating System Concepts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>
            <a:extLst>
              <a:ext uri="{FF2B5EF4-FFF2-40B4-BE49-F238E27FC236}">
                <a16:creationId xmlns:a16="http://schemas.microsoft.com/office/drawing/2014/main" id="{37818C6D-8FDA-4D8E-8EF1-3A409275B3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996238" cy="8445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Process Concept: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1730303-D238-49BB-A57E-522D751A7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250" y="831850"/>
            <a:ext cx="8201025" cy="5888038"/>
          </a:xfrm>
        </p:spPr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An operating system executes a variety of programs:</a:t>
            </a:r>
          </a:p>
          <a:p>
            <a:pPr lvl="1" eaLnBrk="1" hangingPunct="1"/>
            <a:r>
              <a:rPr lang="en-US" altLang="en-US"/>
              <a:t>Batch system – jobs</a:t>
            </a:r>
          </a:p>
          <a:p>
            <a:pPr lvl="1" eaLnBrk="1" hangingPunct="1"/>
            <a:r>
              <a:rPr lang="en-US" altLang="en-US"/>
              <a:t>Time-shared systems – user programs or tasks</a:t>
            </a:r>
          </a:p>
          <a:p>
            <a:pPr eaLnBrk="1" hangingPunct="1"/>
            <a:r>
              <a:rPr lang="en-US" altLang="en-US"/>
              <a:t>Process – a program in execution; process execution must progress in sequential fashion.</a:t>
            </a:r>
          </a:p>
          <a:p>
            <a:pPr eaLnBrk="1" hangingPunct="1"/>
            <a:r>
              <a:rPr lang="en-US" altLang="en-US"/>
              <a:t>A program by itself not a process; it is a passive entity such as a file containing a list of instructions stored  on the disk.</a:t>
            </a:r>
          </a:p>
          <a:p>
            <a:pPr eaLnBrk="1" hangingPunct="1"/>
            <a:r>
              <a:rPr lang="en-US" altLang="en-US"/>
              <a:t>A process is active entity that includes:</a:t>
            </a:r>
          </a:p>
          <a:p>
            <a:pPr lvl="1" eaLnBrk="1" hangingPunct="1"/>
            <a:r>
              <a:rPr lang="en-US" altLang="en-US"/>
              <a:t>program counter </a:t>
            </a:r>
          </a:p>
          <a:p>
            <a:pPr lvl="1" eaLnBrk="1" hangingPunct="1"/>
            <a:r>
              <a:rPr lang="en-US" altLang="en-US"/>
              <a:t>Values in CPU registers</a:t>
            </a:r>
          </a:p>
          <a:p>
            <a:pPr lvl="1" eaLnBrk="1" hangingPunct="1"/>
            <a:r>
              <a:rPr lang="en-US" altLang="en-US"/>
              <a:t>Stack( to store temporary data)</a:t>
            </a:r>
          </a:p>
          <a:p>
            <a:pPr lvl="1" eaLnBrk="1" hangingPunct="1"/>
            <a:r>
              <a:rPr lang="en-US" altLang="en-US"/>
              <a:t>data section( global variables)</a:t>
            </a:r>
          </a:p>
          <a:p>
            <a:pPr lvl="1" eaLnBrk="1" hangingPunct="1"/>
            <a:r>
              <a:rPr lang="en-US" altLang="en-US"/>
              <a:t>Heap(memory that is allocated dynamically at run time).</a:t>
            </a:r>
          </a:p>
        </p:txBody>
      </p:sp>
      <p:sp>
        <p:nvSpPr>
          <p:cNvPr id="9220" name="Footer Placeholder 3">
            <a:extLst>
              <a:ext uri="{FF2B5EF4-FFF2-40B4-BE49-F238E27FC236}">
                <a16:creationId xmlns:a16="http://schemas.microsoft.com/office/drawing/2014/main" id="{DADF6FDF-619E-4E96-97DE-323CBB175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/>
            <a:r>
              <a:rPr lang="en-US" altLang="en-US"/>
              <a:t>Operating System Concepts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CF23B709-A42B-41C6-8213-44A4A6328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Process conti……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4DFC2A02-E631-4E76-9F71-2CEC3538F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altLang="en-US"/>
              <a:t>A program in execution.</a:t>
            </a:r>
          </a:p>
          <a:p>
            <a:pPr algn="just" eaLnBrk="1" hangingPunct="1"/>
            <a:r>
              <a:rPr lang="en-US" altLang="en-US"/>
              <a:t>An instance of the program running on a computer.</a:t>
            </a:r>
          </a:p>
          <a:p>
            <a:pPr algn="just" eaLnBrk="1" hangingPunct="1"/>
            <a:r>
              <a:rPr lang="en-US" altLang="en-US"/>
              <a:t>An entity that can be assigned to and executed on a  processor.</a:t>
            </a:r>
          </a:p>
          <a:p>
            <a:pPr algn="just" eaLnBrk="1" hangingPunct="1"/>
            <a:r>
              <a:rPr lang="en-US" altLang="en-US"/>
              <a:t>A unit of activity characterized by the execution of the a sequence of the instructions, a current state and an associated set of resources.</a:t>
            </a:r>
          </a:p>
          <a:p>
            <a:pPr eaLnBrk="1" hangingPunct="1"/>
            <a:endParaRPr lang="en-US" altLang="en-US"/>
          </a:p>
        </p:txBody>
      </p:sp>
      <p:sp>
        <p:nvSpPr>
          <p:cNvPr id="10244" name="Footer Placeholder 3">
            <a:extLst>
              <a:ext uri="{FF2B5EF4-FFF2-40B4-BE49-F238E27FC236}">
                <a16:creationId xmlns:a16="http://schemas.microsoft.com/office/drawing/2014/main" id="{D5D0C444-7037-4885-A66D-0FF14C5FE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/>
            <a:r>
              <a:rPr lang="en-US" altLang="en-US"/>
              <a:t>Operating System Concepts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>
            <a:extLst>
              <a:ext uri="{FF2B5EF4-FFF2-40B4-BE49-F238E27FC236}">
                <a16:creationId xmlns:a16="http://schemas.microsoft.com/office/drawing/2014/main" id="{DB60DD2C-AF0F-4590-87DE-930B6A9DF7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929563" cy="8445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Process State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3D1BD1DA-D399-45C5-BEF1-C9C35D0DD8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31788" y="803275"/>
            <a:ext cx="7688262" cy="35687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As a process executes, it changes state.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The state of the program is defined in part by the current activity  of that process.</a:t>
            </a:r>
          </a:p>
          <a:p>
            <a:pPr marL="11430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sz="2200" b="1" dirty="0"/>
              <a:t>New:</a:t>
            </a:r>
            <a:r>
              <a:rPr lang="en-US" sz="2200" dirty="0"/>
              <a:t>  The process is being created.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sz="2200" b="1" dirty="0"/>
              <a:t>Ready:  </a:t>
            </a:r>
            <a:r>
              <a:rPr lang="en-US" sz="2200" dirty="0"/>
              <a:t>The process is waiting to be assigned to a processor.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sz="2200" b="1" dirty="0"/>
              <a:t>Waiting:  </a:t>
            </a:r>
            <a:r>
              <a:rPr lang="en-US" sz="2200" dirty="0"/>
              <a:t>The process is waiting for some event to occur.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sz="2200" b="1" dirty="0"/>
              <a:t>Running:  </a:t>
            </a:r>
            <a:r>
              <a:rPr lang="en-US" sz="2200" dirty="0"/>
              <a:t>Instructions are being executed.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sz="2200" b="1" dirty="0"/>
              <a:t>Terminated-</a:t>
            </a:r>
            <a:r>
              <a:rPr lang="en-US" sz="2200" dirty="0"/>
              <a:t>The process has finished execution.</a:t>
            </a:r>
          </a:p>
          <a:p>
            <a:pPr marL="41148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2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Only one process can be run on any processor at any instant, where many process may be in ready and waiting state.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endParaRPr lang="en-US" sz="2200" dirty="0"/>
          </a:p>
        </p:txBody>
      </p:sp>
      <p:sp>
        <p:nvSpPr>
          <p:cNvPr id="11268" name="Footer Placeholder 3">
            <a:extLst>
              <a:ext uri="{FF2B5EF4-FFF2-40B4-BE49-F238E27FC236}">
                <a16:creationId xmlns:a16="http://schemas.microsoft.com/office/drawing/2014/main" id="{A7E30FFC-C647-4DAC-BEF1-5A71F6C62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/>
            <a:r>
              <a:rPr lang="en-US" altLang="en-US"/>
              <a:t>Operating System Concepts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>
            <a:extLst>
              <a:ext uri="{FF2B5EF4-FFF2-40B4-BE49-F238E27FC236}">
                <a16:creationId xmlns:a16="http://schemas.microsoft.com/office/drawing/2014/main" id="{E6CB9DA9-5E9C-4B18-AB0D-7B6E8821BD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Diagram of Process State</a:t>
            </a:r>
          </a:p>
        </p:txBody>
      </p:sp>
      <p:sp>
        <p:nvSpPr>
          <p:cNvPr id="12291" name="Footer Placeholder 3">
            <a:extLst>
              <a:ext uri="{FF2B5EF4-FFF2-40B4-BE49-F238E27FC236}">
                <a16:creationId xmlns:a16="http://schemas.microsoft.com/office/drawing/2014/main" id="{8424956A-F1FA-4163-866E-954FACC6D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/>
            <a:r>
              <a:rPr lang="en-US" altLang="en-US"/>
              <a:t>Operating System Concepts</a:t>
            </a:r>
          </a:p>
        </p:txBody>
      </p:sp>
      <p:pic>
        <p:nvPicPr>
          <p:cNvPr id="12292" name="Picture 7">
            <a:extLst>
              <a:ext uri="{FF2B5EF4-FFF2-40B4-BE49-F238E27FC236}">
                <a16:creationId xmlns:a16="http://schemas.microsoft.com/office/drawing/2014/main" id="{0EBFE223-8C76-4E34-8B80-5E26451DA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" t="25691" r="592" b="25531"/>
          <a:stretch>
            <a:fillRect/>
          </a:stretch>
        </p:blipFill>
        <p:spPr bwMode="auto">
          <a:xfrm>
            <a:off x="1409700" y="1995488"/>
            <a:ext cx="6100763" cy="2408237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>
            <a:extLst>
              <a:ext uri="{FF2B5EF4-FFF2-40B4-BE49-F238E27FC236}">
                <a16:creationId xmlns:a16="http://schemas.microsoft.com/office/drawing/2014/main" id="{822E08FC-86DA-4FA9-BC4C-CB8F3A7BC3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Process Control Block (PCB)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DA7B9588-DB9C-41E7-8586-09D1FDC9EE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2250" y="1371600"/>
            <a:ext cx="8308975" cy="5251450"/>
          </a:xfrm>
        </p:spPr>
        <p:txBody>
          <a:bodyPr rtlCol="0">
            <a:normAutofit fontScale="925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/>
              <a:t>Each process is represented in the operating system by the </a:t>
            </a:r>
            <a:r>
              <a:rPr lang="en-US" b="1" dirty="0"/>
              <a:t>Process Control Block(PCB)- </a:t>
            </a:r>
            <a:r>
              <a:rPr lang="en-US" dirty="0"/>
              <a:t>also called as </a:t>
            </a:r>
            <a:r>
              <a:rPr lang="en-US" b="1" dirty="0"/>
              <a:t>Task Control Block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/>
              <a:t>PCB contains various piece of information associated with each process.</a:t>
            </a:r>
          </a:p>
          <a:p>
            <a:pPr marL="868680" lvl="1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/>
              <a:t>Process identifier</a:t>
            </a:r>
            <a:r>
              <a:rPr lang="en-US" dirty="0"/>
              <a:t>: A number that uniquely identifies each process in the system.</a:t>
            </a:r>
          </a:p>
          <a:p>
            <a:pPr marL="868680" lvl="1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/>
              <a:t>Process state- </a:t>
            </a:r>
            <a:r>
              <a:rPr lang="en-US" dirty="0"/>
              <a:t>may be any state like running, waiting etc.</a:t>
            </a:r>
          </a:p>
          <a:p>
            <a:pPr marL="868680" lvl="1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/>
              <a:t>Program counter </a:t>
            </a:r>
            <a:r>
              <a:rPr lang="en-US" dirty="0"/>
              <a:t>-stores the next instruction in the program to be executed.</a:t>
            </a:r>
          </a:p>
          <a:p>
            <a:pPr marL="868680" lvl="1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/>
              <a:t>CPU registers- </a:t>
            </a:r>
            <a:r>
              <a:rPr lang="en-US" dirty="0"/>
              <a:t>no of CPU registers and their types depends on architecture of the processor, includes accumulator, index register, stack pointer, flag register and general purpose register.</a:t>
            </a:r>
          </a:p>
          <a:p>
            <a:pPr marL="868680" lvl="1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/>
              <a:t>CPU scheduling information- </a:t>
            </a:r>
            <a:r>
              <a:rPr lang="en-US" dirty="0"/>
              <a:t>stores scheduling parameters like process priority, pointer to scheduling queue.</a:t>
            </a:r>
          </a:p>
          <a:p>
            <a:pPr marL="868680" lvl="1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/>
              <a:t>Memory-management information- </a:t>
            </a:r>
            <a:r>
              <a:rPr lang="en-US" dirty="0"/>
              <a:t>depending on the memory used by the operating system, includes value of base resister, limit register, page table, segment table etc.</a:t>
            </a:r>
          </a:p>
          <a:p>
            <a:pPr marL="0" indent="0"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dirty="0"/>
          </a:p>
        </p:txBody>
      </p:sp>
      <p:sp>
        <p:nvSpPr>
          <p:cNvPr id="13316" name="Footer Placeholder 3">
            <a:extLst>
              <a:ext uri="{FF2B5EF4-FFF2-40B4-BE49-F238E27FC236}">
                <a16:creationId xmlns:a16="http://schemas.microsoft.com/office/drawing/2014/main" id="{98920078-1A50-4586-8E38-A0A6320E8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/>
            <a:r>
              <a:rPr lang="en-US" altLang="en-US"/>
              <a:t>Operating System Concepts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2822</TotalTime>
  <Words>983</Words>
  <Application>Microsoft Office PowerPoint</Application>
  <PresentationFormat>On-screen Show (4:3)</PresentationFormat>
  <Paragraphs>118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Helvetica</vt:lpstr>
      <vt:lpstr>Arial</vt:lpstr>
      <vt:lpstr>Cambria</vt:lpstr>
      <vt:lpstr>Calibri</vt:lpstr>
      <vt:lpstr>Times New Roman</vt:lpstr>
      <vt:lpstr>Georgia</vt:lpstr>
      <vt:lpstr>Wingdings</vt:lpstr>
      <vt:lpstr>Monotype Sorts</vt:lpstr>
      <vt:lpstr>Adjacency</vt:lpstr>
      <vt:lpstr>PowerPoint Presentation</vt:lpstr>
      <vt:lpstr>Module 2 Process Concept and Scheduling  </vt:lpstr>
      <vt:lpstr>PowerPoint Presentation</vt:lpstr>
      <vt:lpstr>Processes</vt:lpstr>
      <vt:lpstr>Process Concept:</vt:lpstr>
      <vt:lpstr>Process conti……</vt:lpstr>
      <vt:lpstr>Process State</vt:lpstr>
      <vt:lpstr>Diagram of Process State</vt:lpstr>
      <vt:lpstr>Process Control Block (PCB)</vt:lpstr>
      <vt:lpstr>PowerPoint Presentation</vt:lpstr>
      <vt:lpstr>Process Control Block (PCB)</vt:lpstr>
      <vt:lpstr>CPU Switch From Process to Process</vt:lpstr>
      <vt:lpstr>Process Scheduling</vt:lpstr>
      <vt:lpstr>Process Scheduling Queues</vt:lpstr>
      <vt:lpstr>PowerPoint Presentation</vt:lpstr>
      <vt:lpstr>PowerPoint Presentation</vt:lpstr>
      <vt:lpstr>Queueing diagram Representation of Process Scheduling</vt:lpstr>
    </vt:vector>
  </TitlesOfParts>
  <Company>Lucent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4:  Processes</dc:title>
  <dc:creator>Marilyn Turnamian</dc:creator>
  <cp:lastModifiedBy>Harish Tiwari</cp:lastModifiedBy>
  <cp:revision>121</cp:revision>
  <cp:lastPrinted>2001-06-14T14:14:54Z</cp:lastPrinted>
  <dcterms:created xsi:type="dcterms:W3CDTF">1999-07-07T12:46:17Z</dcterms:created>
  <dcterms:modified xsi:type="dcterms:W3CDTF">2020-12-22T03:59:50Z</dcterms:modified>
</cp:coreProperties>
</file>