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21"/>
  </p:notesMasterIdLst>
  <p:handoutMasterIdLst>
    <p:handoutMasterId r:id="rId22"/>
  </p:handoutMasterIdLst>
  <p:sldIdLst>
    <p:sldId id="316" r:id="rId2"/>
    <p:sldId id="335" r:id="rId3"/>
    <p:sldId id="256" r:id="rId4"/>
    <p:sldId id="310" r:id="rId5"/>
    <p:sldId id="263" r:id="rId6"/>
    <p:sldId id="308" r:id="rId7"/>
    <p:sldId id="264" r:id="rId8"/>
    <p:sldId id="265" r:id="rId9"/>
    <p:sldId id="284" r:id="rId10"/>
    <p:sldId id="266" r:id="rId11"/>
    <p:sldId id="267" r:id="rId12"/>
    <p:sldId id="271" r:id="rId13"/>
    <p:sldId id="313" r:id="rId14"/>
    <p:sldId id="314" r:id="rId15"/>
    <p:sldId id="273" r:id="rId16"/>
    <p:sldId id="274" r:id="rId17"/>
    <p:sldId id="298" r:id="rId18"/>
    <p:sldId id="299" r:id="rId19"/>
    <p:sldId id="276" r:id="rId20"/>
  </p:sldIdLst>
  <p:sldSz cx="12192000" cy="6858000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048" y="8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B175721-F2E1-43F8-85A0-6CABCC1F41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FB3149F-2510-4253-9F3F-738617F125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84525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1F90AFE9-7E7F-4D79-AF67-6148C38D86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1300"/>
            <a:ext cx="31829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EB09CB6-DFFE-4982-A43F-35470464E8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31300"/>
            <a:ext cx="3184525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 smtClean="0"/>
            </a:lvl1pPr>
          </a:lstStyle>
          <a:p>
            <a:pPr>
              <a:defRPr/>
            </a:pPr>
            <a:fld id="{55D4BA18-A729-46EF-9DDF-E6B3B550A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6DF33E6-C033-4F31-886B-0D96B9CCE7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8F14AF6-2E55-4932-81D4-3F67294CC8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84525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D9A44FC-9079-438B-8397-F81E8709A99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709613"/>
            <a:ext cx="643255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D7FF750C-852F-40CA-BA96-82192E631E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565650"/>
            <a:ext cx="5411788" cy="4329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7FC47417-12C1-44C3-9FE4-C5F047D46F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1300"/>
            <a:ext cx="31829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3E4DA94F-38D2-402B-90AB-EE5542C27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31300"/>
            <a:ext cx="3184525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 smtClean="0"/>
            </a:lvl1pPr>
          </a:lstStyle>
          <a:p>
            <a:pPr>
              <a:defRPr/>
            </a:pPr>
            <a:fld id="{CB6B8F4A-C461-47A1-9742-59DB9AE7A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709613"/>
            <a:ext cx="6432550" cy="3619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B8F4A-C461-47A1-9742-59DB9AE7A1A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39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D3D8C9CF-3BDF-4147-9F7C-645D0F9CF2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04813" y="709613"/>
            <a:ext cx="6432550" cy="3619500"/>
          </a:xfrm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740327BD-9D6F-4B82-B3B1-9BDE28987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2B826E7-D214-4ED3-A0B2-F5EB91D93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E587627-0C0C-43C0-842D-0107880AFC0B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068BA-068E-47C6-B0A9-13D5484C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286A1-24AE-4CF9-BEF1-8BFCF6DB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365D0-2FC2-44F9-A33C-E0F7A9C2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BF5EEE-A190-42A3-9413-6065DBD4E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11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6D5636-2039-4442-91FA-7DC1533589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2C02E-C6FD-4E6D-85BF-5A5AD1FFB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ECD3F-AE37-473B-97BC-2FB4822F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D135026-5C16-4321-BA6F-7D3AE4E503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382D-12CA-43C7-B6F4-6EE11316A6D9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7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1A37A3-67B0-4903-A6A4-B4FB4DE39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044E-11D3-43C5-862C-78621B636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8C48-AC1C-43BA-90CC-7474E63B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1FF634E-13FE-4275-9455-F1E11CAAB49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FD46-162C-4E58-8D22-A8409541688B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7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150EAC-0931-460B-83EC-FA8B7E2CB7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B5CA-678D-4D49-9B0E-639220BDB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C9EFE-E471-487D-B8BB-FFE609A4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890C817-EA9B-4BD0-9F9C-91D19030CFB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423B-5CF1-4E4E-A5C2-4FB18FF274C5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9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134369-2BEA-4067-8411-5B8748A63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6050-6DAD-4DBC-830C-3C0A5EAE4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F073-6968-46A2-995A-5AE66AC3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FC77D74-D3E5-4CCE-AAB9-F19DDE89EF1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1F1C5-2226-4DDC-96D8-C73A194BB685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6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0C71BE-367C-46F9-9AE4-5B80B794E1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2254-7E24-4269-A6FD-8046C321C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4267A1-8DE7-4151-8995-ECC8ADE8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07D387-8907-4745-9147-42E97E480A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DB8-0881-40E8-BC21-876E76F29BE7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2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D72847-ABFA-4500-80C5-DF2AC9550E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65BA4-1210-49FA-A4F3-E1800A015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19DF2C-476F-4386-B031-4FFBF7C6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15A425-E222-4286-AD59-845B5F16FAE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8FC2-CB34-435F-A9F0-62F857988A83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28CD419-C706-4797-B0A2-02B494095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25701-61A1-43ED-AB6E-8E6FE9C9E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8DAA4F-570A-4769-8952-2C6F6D64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CC95EB-432B-4278-8A5F-01A12B6571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9EC2-B115-410B-9DAC-DAE5F46793B7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00C6879-706E-4A80-9E5B-1B8E19F508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742A-5AA4-4F84-8B13-01DEB6B1D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17DC96-8394-4BD3-94F5-1FF2450F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C9B2D-AA48-47C1-9EEA-D548A11C5C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8755-C612-41E5-8D41-C10CF60A4E34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2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156642-1A53-4F4A-B3D5-171E80044A2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F93F4-34D8-4F4E-99D3-3BCBDDB68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AB1CF5-4B4E-45EB-8028-4604D3F5E4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011F85-10EE-447E-8F27-BE920043C84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CA29-5F2A-418D-898A-25E46FC7F15A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52392F8-ABD9-4269-90C9-00C6CDF77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4289-1CF9-4CCD-9492-DF245AD69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4EBB79-0DB0-4B1E-9A9D-BAD078AE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0D6CC9-DAFC-4E2E-8A2F-22D2F108BC2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F3FB-3FE7-471D-9A57-D04178A4CF37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5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F23218-DE28-48A3-98FE-ECE2F2941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2968193-F890-40E5-9D3B-6DF8E6224F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5AA55C-63E4-4D15-B1D2-725DC20930FE}"/>
              </a:ext>
            </a:extLst>
          </p:cNvPr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62C34C-D22A-4E8A-BF0B-8693B3768FF6}"/>
              </a:ext>
            </a:extLst>
          </p:cNvPr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3606F-84B5-4956-B7EE-A6F68D667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AAD42D-95AA-4A66-9F50-AE9F2C868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3244-4758-489F-93DE-87D32D13A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20857-C904-46D7-8889-4DE7AAC11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0C70065-11A6-4FDE-8BFE-62CA0346D0BA}" type="datetime4">
              <a:rPr lang="en-US"/>
              <a:pPr>
                <a:defRPr/>
              </a:pPr>
              <a:t>December 24, 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F00C24B5-F148-425F-AA71-B4475EEC9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0" y="569457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C6392A-C1D4-4347-A3F1-01170D393011}"/>
              </a:ext>
            </a:extLst>
          </p:cNvPr>
          <p:cNvSpPr txBox="1"/>
          <p:nvPr/>
        </p:nvSpPr>
        <p:spPr>
          <a:xfrm>
            <a:off x="2007704" y="5694570"/>
            <a:ext cx="9124122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 algn="ctr"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5143E7C8-7274-4429-9313-B47062427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Termination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110D855-FF49-48C3-A47F-D40B9F2955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Process executes last statement and asks the operating system to delete it by using the </a:t>
            </a:r>
            <a:r>
              <a:rPr lang="en-US" altLang="en-US" b="1" dirty="0"/>
              <a:t>exit system call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/>
              <a:t>Child process return data  to it’s  parent (via </a:t>
            </a:r>
            <a:r>
              <a:rPr lang="en-US" altLang="en-US" b="1" dirty="0"/>
              <a:t>wait</a:t>
            </a:r>
            <a:r>
              <a:rPr lang="en-US" altLang="en-US" dirty="0"/>
              <a:t>).</a:t>
            </a:r>
          </a:p>
          <a:p>
            <a:pPr lvl="1" eaLnBrk="1" hangingPunct="1"/>
            <a:r>
              <a:rPr lang="en-US" altLang="en-US" dirty="0"/>
              <a:t>Process’ resources are deallocated by operating system.</a:t>
            </a:r>
          </a:p>
          <a:p>
            <a:pPr eaLnBrk="1" hangingPunct="1"/>
            <a:r>
              <a:rPr lang="en-US" altLang="en-US" dirty="0"/>
              <a:t>Parent may terminate execution of children processes (</a:t>
            </a:r>
            <a:r>
              <a:rPr lang="en-US" altLang="en-US" b="1" dirty="0"/>
              <a:t>abort</a:t>
            </a:r>
            <a:r>
              <a:rPr lang="en-US" altLang="en-US" dirty="0"/>
              <a:t>) for the variety of the reasons such as.</a:t>
            </a:r>
          </a:p>
          <a:p>
            <a:pPr lvl="1" eaLnBrk="1" hangingPunct="1"/>
            <a:r>
              <a:rPr lang="en-US" altLang="en-US" dirty="0"/>
              <a:t>Child has exceeded allocated resources.</a:t>
            </a:r>
          </a:p>
          <a:p>
            <a:pPr lvl="1" eaLnBrk="1" hangingPunct="1"/>
            <a:r>
              <a:rPr lang="en-US" altLang="en-US" dirty="0"/>
              <a:t>Task assigned to child is no longer required.</a:t>
            </a:r>
          </a:p>
          <a:p>
            <a:pPr lvl="1" eaLnBrk="1" hangingPunct="1"/>
            <a:r>
              <a:rPr lang="en-US" altLang="en-US" dirty="0"/>
              <a:t>Parent is exiting.</a:t>
            </a:r>
          </a:p>
          <a:p>
            <a:pPr lvl="2" eaLnBrk="1" hangingPunct="1"/>
            <a:r>
              <a:rPr lang="en-US" altLang="en-US" dirty="0"/>
              <a:t>Operating system does not allow child to continue if its parent terminates.</a:t>
            </a:r>
          </a:p>
          <a:p>
            <a:pPr lvl="2" eaLnBrk="1" hangingPunct="1"/>
            <a:r>
              <a:rPr lang="en-US" altLang="en-US" dirty="0"/>
              <a:t>Cascading termination( if parent is terminated then all its children must also be terminated.</a:t>
            </a:r>
          </a:p>
        </p:txBody>
      </p:sp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565A102C-CC00-4FB9-A1E3-A3287F12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8A59A75B-607C-431A-93E7-7C7336EE9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Cooperating Processes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13CE45E-B1A5-42CA-AC44-CFEE55AFDD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190625"/>
            <a:ext cx="10283687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/>
              <a:t>Processes that are executing concurrently in the OS may be as-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/>
              <a:t>Independent</a:t>
            </a:r>
            <a:r>
              <a:rPr lang="en-US" b="1" dirty="0"/>
              <a:t> process-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 process that cannot affect or be affected by the execution of another process.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 process that does not share data with other any other process is independent.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/>
              <a:t>Cooperating</a:t>
            </a:r>
            <a:r>
              <a:rPr lang="en-US" b="1" dirty="0"/>
              <a:t> process-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 process that</a:t>
            </a:r>
            <a:r>
              <a:rPr lang="en-US" b="1" dirty="0"/>
              <a:t> </a:t>
            </a:r>
            <a:r>
              <a:rPr lang="en-US" dirty="0"/>
              <a:t>can affect or be affected by the execution of another process.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 process that shares data with other any other process is independent.</a:t>
            </a:r>
          </a:p>
          <a:p>
            <a:pPr marL="411163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/>
              <a:t>Advantages of process cooperation</a:t>
            </a:r>
          </a:p>
          <a:p>
            <a:pPr marL="1005205" lvl="2" eaLnBrk="1" fontAlgn="auto" hangingPunct="1">
              <a:spcAft>
                <a:spcPts val="0"/>
              </a:spcAft>
              <a:defRPr/>
            </a:pPr>
            <a:r>
              <a:rPr lang="en-US" dirty="0"/>
              <a:t>Information sharing.</a:t>
            </a:r>
          </a:p>
          <a:p>
            <a:pPr marL="1005205" lvl="2" eaLnBrk="1" fontAlgn="auto" hangingPunct="1">
              <a:spcAft>
                <a:spcPts val="0"/>
              </a:spcAft>
              <a:defRPr/>
            </a:pPr>
            <a:r>
              <a:rPr lang="en-US" dirty="0"/>
              <a:t>Computation speed-up.(multiprocessor).</a:t>
            </a:r>
          </a:p>
          <a:p>
            <a:pPr marL="1005205" lvl="2" eaLnBrk="1" fontAlgn="auto" hangingPunct="1">
              <a:spcAft>
                <a:spcPts val="0"/>
              </a:spcAft>
              <a:defRPr/>
            </a:pPr>
            <a:r>
              <a:rPr lang="en-US" dirty="0"/>
              <a:t>Modularity.</a:t>
            </a:r>
          </a:p>
          <a:p>
            <a:pPr marL="1005205" lvl="2" eaLnBrk="1" fontAlgn="auto" hangingPunct="1">
              <a:spcAft>
                <a:spcPts val="0"/>
              </a:spcAft>
              <a:defRPr/>
            </a:pPr>
            <a:r>
              <a:rPr lang="en-US" dirty="0"/>
              <a:t>Convenience</a:t>
            </a:r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309555C0-9D18-4ED1-AC4E-9E7998395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22938DBE-D640-4BFB-B0B3-821CDBE6C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Interprocess Communication (IPC)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BBA457F-6B1D-4832-820D-53014CEBA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Mechanism for processes to communicate and to synchronize their actions.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/>
              <a:t>Shared Memory Model</a:t>
            </a:r>
            <a:r>
              <a:rPr lang="en-US" dirty="0"/>
              <a:t>– A region of the memory is shared by the cooperating process. All processes communicate with each other by reading and writing data to the shared region.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Message Passing Model- </a:t>
            </a:r>
            <a:r>
              <a:rPr lang="en-US" dirty="0"/>
              <a:t>communication takes place by means of message exchanged between the cooperating process.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Message passing is useful for exchanging small data.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Message Passing  scheme is easier to implement.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Shared memory allows maximum speed up.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Shared memory scheme is faster than Message passing because message passing implemented by issuing system calls. </a:t>
            </a: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8FA00A8C-87C8-4E5D-9C49-9A7CF513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580E-5049-4055-9137-349D6065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Message Passing Model.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CBA1F7-55D4-4D1C-87EF-66E606329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570182"/>
            <a:ext cx="10566400" cy="4830618"/>
          </a:xfrm>
        </p:spPr>
        <p:txBody>
          <a:bodyPr/>
          <a:lstStyle/>
          <a:p>
            <a:pPr eaLnBrk="1" hangingPunct="1"/>
            <a:r>
              <a:rPr lang="en-US" altLang="en-US" dirty="0"/>
              <a:t>Communication takes place by means of message exchanged between the cooperating process.</a:t>
            </a:r>
          </a:p>
          <a:p>
            <a:pPr eaLnBrk="1" hangingPunct="1"/>
            <a:r>
              <a:rPr lang="en-US" altLang="en-US" dirty="0"/>
              <a:t>IPC facility provides two operations:</a:t>
            </a:r>
          </a:p>
          <a:p>
            <a:pPr lvl="1" eaLnBrk="1" hangingPunct="1"/>
            <a:r>
              <a:rPr lang="en-US" altLang="en-US" b="1" dirty="0"/>
              <a:t>send</a:t>
            </a:r>
            <a:r>
              <a:rPr lang="en-US" altLang="en-US" dirty="0"/>
              <a:t>(</a:t>
            </a:r>
            <a:r>
              <a:rPr lang="en-US" altLang="en-US" i="1" dirty="0"/>
              <a:t>message</a:t>
            </a:r>
            <a:r>
              <a:rPr lang="en-US" altLang="en-US" dirty="0"/>
              <a:t>) –  </a:t>
            </a:r>
          </a:p>
          <a:p>
            <a:pPr lvl="1" eaLnBrk="1" hangingPunct="1"/>
            <a:r>
              <a:rPr lang="en-US" altLang="en-US" b="1" dirty="0"/>
              <a:t>receive</a:t>
            </a:r>
            <a:r>
              <a:rPr lang="en-US" altLang="en-US" dirty="0"/>
              <a:t>(</a:t>
            </a:r>
            <a:r>
              <a:rPr lang="en-US" altLang="en-US" i="1" dirty="0"/>
              <a:t>message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Message length may be fixed or variable.</a:t>
            </a:r>
          </a:p>
          <a:p>
            <a:pPr eaLnBrk="1" hangingPunct="1"/>
            <a:r>
              <a:rPr lang="en-US" altLang="en-US" dirty="0"/>
              <a:t>If </a:t>
            </a:r>
            <a:r>
              <a:rPr lang="en-US" altLang="en-US" i="1" dirty="0"/>
              <a:t>P</a:t>
            </a:r>
            <a:r>
              <a:rPr lang="en-US" altLang="en-US" dirty="0"/>
              <a:t> and </a:t>
            </a:r>
            <a:r>
              <a:rPr lang="en-US" altLang="en-US" i="1" dirty="0"/>
              <a:t>Q</a:t>
            </a:r>
            <a:r>
              <a:rPr lang="en-US" altLang="en-US" dirty="0"/>
              <a:t> wish to communicate, they need to:</a:t>
            </a:r>
          </a:p>
          <a:p>
            <a:pPr lvl="1" eaLnBrk="1" hangingPunct="1"/>
            <a:r>
              <a:rPr lang="en-US" altLang="en-US" dirty="0"/>
              <a:t>establish a </a:t>
            </a:r>
            <a:r>
              <a:rPr lang="en-US" altLang="en-US" i="1" dirty="0"/>
              <a:t>communication</a:t>
            </a:r>
            <a:r>
              <a:rPr lang="en-US" altLang="en-US" dirty="0"/>
              <a:t> </a:t>
            </a:r>
            <a:r>
              <a:rPr lang="en-US" altLang="en-US" i="1" dirty="0"/>
              <a:t>link</a:t>
            </a:r>
            <a:r>
              <a:rPr lang="en-US" altLang="en-US" dirty="0"/>
              <a:t> between them</a:t>
            </a:r>
          </a:p>
          <a:p>
            <a:pPr lvl="1" eaLnBrk="1" hangingPunct="1"/>
            <a:r>
              <a:rPr lang="en-US" altLang="en-US" dirty="0"/>
              <a:t>exchange messages via send/receive</a:t>
            </a:r>
          </a:p>
          <a:p>
            <a:pPr eaLnBrk="1" hangingPunct="1"/>
            <a:r>
              <a:rPr lang="en-US" altLang="en-US" dirty="0"/>
              <a:t>Implementation of communication link</a:t>
            </a:r>
          </a:p>
          <a:p>
            <a:pPr lvl="1" eaLnBrk="1" hangingPunct="1"/>
            <a:r>
              <a:rPr lang="en-US" altLang="en-US" dirty="0"/>
              <a:t>physical (e.g., shared memory, hardware bus)</a:t>
            </a:r>
          </a:p>
          <a:p>
            <a:pPr lvl="1" eaLnBrk="1" hangingPunct="1"/>
            <a:r>
              <a:rPr lang="en-US" altLang="en-US" dirty="0"/>
              <a:t>logical (e.g., logical properties)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4F472D0F-D209-4821-9246-05F0A193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8216-7F94-413F-B681-EA46DED5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5D6F-33F5-4F6A-A88B-59BA529C9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Processes that want to communicate must have a way to refer to each other. They can use either</a:t>
            </a: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Direct Communication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Indirect Communication.</a:t>
            </a: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A3E8975A-A0D6-4E4B-9A80-FF1A7CEF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C1ED47E0-EFAD-4E7B-85E9-9B99F72B8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Direct Communication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610CD24-5916-49FF-AACB-2CF9284D7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Processes must name each other explicitly. </a:t>
            </a:r>
          </a:p>
          <a:p>
            <a:pPr eaLnBrk="1" hangingPunct="1"/>
            <a:r>
              <a:rPr lang="en-US" altLang="en-US" dirty="0"/>
              <a:t>In this scheme send and receive primitives are defined as-</a:t>
            </a:r>
          </a:p>
          <a:p>
            <a:pPr lvl="1" eaLnBrk="1" hangingPunct="1"/>
            <a:r>
              <a:rPr lang="en-US" altLang="en-US" b="1" dirty="0"/>
              <a:t>send</a:t>
            </a:r>
            <a:r>
              <a:rPr lang="en-US" altLang="en-US" dirty="0"/>
              <a:t> (</a:t>
            </a:r>
            <a:r>
              <a:rPr lang="en-US" altLang="en-US" i="1" dirty="0"/>
              <a:t>P, message</a:t>
            </a:r>
            <a:r>
              <a:rPr lang="en-US" altLang="en-US" dirty="0"/>
              <a:t>) – send a message to process P</a:t>
            </a:r>
          </a:p>
          <a:p>
            <a:pPr lvl="1" eaLnBrk="1" hangingPunct="1"/>
            <a:r>
              <a:rPr lang="en-US" altLang="en-US" b="1" dirty="0"/>
              <a:t>receive</a:t>
            </a:r>
            <a:r>
              <a:rPr lang="en-US" altLang="en-US" dirty="0"/>
              <a:t>(</a:t>
            </a:r>
            <a:r>
              <a:rPr lang="en-US" altLang="en-US" i="1" dirty="0"/>
              <a:t>Q, message</a:t>
            </a:r>
            <a:r>
              <a:rPr lang="en-US" altLang="en-US" dirty="0"/>
              <a:t>) – receive a message from process Q</a:t>
            </a:r>
          </a:p>
          <a:p>
            <a:pPr eaLnBrk="1" hangingPunct="1"/>
            <a:r>
              <a:rPr lang="en-US" altLang="en-US" dirty="0"/>
              <a:t>Properties of communication link</a:t>
            </a:r>
          </a:p>
          <a:p>
            <a:pPr lvl="1" eaLnBrk="1" hangingPunct="1"/>
            <a:r>
              <a:rPr lang="en-US" altLang="en-US" dirty="0"/>
              <a:t>Links are established automatically between the communicating processes. Processes need to know the only each other’s identity.</a:t>
            </a:r>
          </a:p>
          <a:p>
            <a:pPr lvl="1" eaLnBrk="1" hangingPunct="1"/>
            <a:r>
              <a:rPr lang="en-US" altLang="en-US" dirty="0"/>
              <a:t>A link is associated with exactly one pair of communicating processes.</a:t>
            </a:r>
          </a:p>
          <a:p>
            <a:pPr lvl="1" eaLnBrk="1" hangingPunct="1"/>
            <a:r>
              <a:rPr lang="en-US" altLang="en-US" dirty="0"/>
              <a:t>Exactly one link exists exactly between each pair of processes.</a:t>
            </a:r>
          </a:p>
          <a:p>
            <a:pPr lvl="1" eaLnBrk="1" hangingPunct="1"/>
            <a:r>
              <a:rPr lang="en-US" altLang="en-US" dirty="0"/>
              <a:t>The link may be unidirectional but is usually bi-directional.</a:t>
            </a:r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750970AC-63E4-4586-BA30-9BA7018E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640D521C-CC04-49A0-AFAE-AB9D8FA0F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Indirect Communication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76D8D57-67C1-446D-9B5F-6215D3A70A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090" y="1441451"/>
            <a:ext cx="10400145" cy="4100367"/>
          </a:xfrm>
        </p:spPr>
        <p:txBody>
          <a:bodyPr/>
          <a:lstStyle/>
          <a:p>
            <a:pPr eaLnBrk="1" hangingPunct="1"/>
            <a:r>
              <a:rPr lang="en-US" altLang="en-US" dirty="0"/>
              <a:t>Messages are sent to and received from mailboxes (also referred to as ports).</a:t>
            </a:r>
          </a:p>
          <a:p>
            <a:pPr lvl="1" eaLnBrk="1" hangingPunct="1"/>
            <a:r>
              <a:rPr lang="en-US" altLang="en-US" dirty="0"/>
              <a:t>Each mailbox has a unique id.</a:t>
            </a:r>
          </a:p>
          <a:p>
            <a:pPr lvl="1" eaLnBrk="1" hangingPunct="1"/>
            <a:r>
              <a:rPr lang="en-US" altLang="en-US" dirty="0"/>
              <a:t>Processes can communicate only if they share a mailbox.</a:t>
            </a:r>
          </a:p>
          <a:p>
            <a:pPr eaLnBrk="1" hangingPunct="1"/>
            <a:r>
              <a:rPr lang="en-US" altLang="en-US" dirty="0"/>
              <a:t>Properties of communication link</a:t>
            </a:r>
          </a:p>
          <a:p>
            <a:pPr lvl="1" eaLnBrk="1" hangingPunct="1"/>
            <a:r>
              <a:rPr lang="en-US" altLang="en-US" dirty="0"/>
              <a:t>Link established only if processes share a common mailbox</a:t>
            </a:r>
          </a:p>
          <a:p>
            <a:pPr lvl="1" eaLnBrk="1" hangingPunct="1"/>
            <a:r>
              <a:rPr lang="en-US" altLang="en-US" dirty="0"/>
              <a:t>A link may be associated with many processes.</a:t>
            </a:r>
          </a:p>
          <a:p>
            <a:pPr lvl="1" eaLnBrk="1" hangingPunct="1"/>
            <a:r>
              <a:rPr lang="en-US" altLang="en-US" dirty="0"/>
              <a:t>Each pair of processes may share several communication links.</a:t>
            </a:r>
          </a:p>
          <a:p>
            <a:pPr lvl="1" eaLnBrk="1" hangingPunct="1"/>
            <a:r>
              <a:rPr lang="en-US" altLang="en-US" dirty="0"/>
              <a:t>Link may be unidirectional or bi-directional.</a:t>
            </a:r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id="{4055DBCF-00AC-44B5-ABB8-4EA1129E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A865A789-1C4E-4675-9B75-375469EDD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Indirect Communication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42F6080-EF6D-4D10-B9D5-9EB09BAE7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6691" y="1671782"/>
            <a:ext cx="9818253" cy="3809856"/>
          </a:xfrm>
        </p:spPr>
        <p:txBody>
          <a:bodyPr/>
          <a:lstStyle/>
          <a:p>
            <a:pPr eaLnBrk="1" hangingPunct="1"/>
            <a:r>
              <a:rPr lang="en-US" altLang="en-US" dirty="0"/>
              <a:t>Operations</a:t>
            </a:r>
          </a:p>
          <a:p>
            <a:pPr lvl="1" eaLnBrk="1" hangingPunct="1"/>
            <a:r>
              <a:rPr lang="en-US" altLang="en-US" dirty="0"/>
              <a:t>create a new mailbox</a:t>
            </a:r>
          </a:p>
          <a:p>
            <a:pPr lvl="1" eaLnBrk="1" hangingPunct="1"/>
            <a:r>
              <a:rPr lang="en-US" altLang="en-US" dirty="0"/>
              <a:t>send and receive messages through mailbox</a:t>
            </a:r>
          </a:p>
          <a:p>
            <a:pPr lvl="1" eaLnBrk="1" hangingPunct="1"/>
            <a:r>
              <a:rPr lang="en-US" altLang="en-US" dirty="0"/>
              <a:t>destroy a mailbox</a:t>
            </a:r>
          </a:p>
          <a:p>
            <a:pPr eaLnBrk="1" hangingPunct="1"/>
            <a:r>
              <a:rPr lang="en-US" altLang="en-US" dirty="0"/>
              <a:t>Primitives are defined as: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/>
              <a:t>send</a:t>
            </a:r>
            <a:r>
              <a:rPr lang="en-US" altLang="en-US" dirty="0"/>
              <a:t>(</a:t>
            </a:r>
            <a:r>
              <a:rPr lang="en-US" altLang="en-US" i="1" dirty="0"/>
              <a:t>A, message</a:t>
            </a:r>
            <a:r>
              <a:rPr lang="en-US" altLang="en-US" dirty="0"/>
              <a:t>) – send a message to mailbox 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/>
              <a:t>receive</a:t>
            </a:r>
            <a:r>
              <a:rPr lang="en-US" altLang="en-US" dirty="0"/>
              <a:t>(</a:t>
            </a:r>
            <a:r>
              <a:rPr lang="en-US" altLang="en-US" i="1" dirty="0"/>
              <a:t>A, message</a:t>
            </a:r>
            <a:r>
              <a:rPr lang="en-US" altLang="en-US" dirty="0"/>
              <a:t>) – receive a message from mailbox A</a:t>
            </a:r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7B7E7920-7C31-4F48-8EB0-105FF64C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E0832C22-009C-4C61-AB03-2D97508D2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Synchronization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B2A9DCE-35E7-45AF-A7F1-5F995FE47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Message passing may be either blocking or non-blocking.</a:t>
            </a:r>
          </a:p>
          <a:p>
            <a:pPr algn="just" eaLnBrk="1" hangingPunct="1"/>
            <a:r>
              <a:rPr lang="en-US" altLang="en-US" b="1" dirty="0"/>
              <a:t>Blocking</a:t>
            </a:r>
            <a:r>
              <a:rPr lang="en-US" altLang="en-US" dirty="0"/>
              <a:t> is considered </a:t>
            </a:r>
            <a:r>
              <a:rPr lang="en-US" altLang="en-US" b="1" dirty="0"/>
              <a:t>synchronous.</a:t>
            </a:r>
          </a:p>
          <a:p>
            <a:pPr algn="just" eaLnBrk="1" hangingPunct="1"/>
            <a:r>
              <a:rPr lang="en-US" altLang="en-US" b="1" dirty="0"/>
              <a:t>Non-blocking</a:t>
            </a:r>
            <a:r>
              <a:rPr lang="en-US" altLang="en-US" dirty="0"/>
              <a:t> is considered </a:t>
            </a:r>
            <a:r>
              <a:rPr lang="en-US" altLang="en-US" b="1" dirty="0"/>
              <a:t>asynchronous.</a:t>
            </a:r>
          </a:p>
          <a:p>
            <a:pPr algn="just" eaLnBrk="1" hangingPunct="1"/>
            <a:r>
              <a:rPr lang="en-US" altLang="en-US" b="1" dirty="0"/>
              <a:t>Blocking Send- </a:t>
            </a:r>
            <a:r>
              <a:rPr lang="en-US" altLang="en-US" dirty="0"/>
              <a:t>sending process is blocked until  the message is received by the receiving process</a:t>
            </a:r>
            <a:endParaRPr lang="en-US" altLang="en-US" b="1" dirty="0"/>
          </a:p>
          <a:p>
            <a:pPr algn="just" eaLnBrk="1" hangingPunct="1"/>
            <a:r>
              <a:rPr lang="en-US" altLang="en-US" b="1" dirty="0"/>
              <a:t>No blocking send- </a:t>
            </a:r>
            <a:r>
              <a:rPr lang="en-US" altLang="en-US" dirty="0"/>
              <a:t>sending process sends the message and resumes its operation.</a:t>
            </a:r>
          </a:p>
          <a:p>
            <a:pPr algn="just" eaLnBrk="1" hangingPunct="1"/>
            <a:r>
              <a:rPr lang="en-US" altLang="en-US" b="1" dirty="0"/>
              <a:t>Blocking receive – </a:t>
            </a:r>
            <a:r>
              <a:rPr lang="en-US" altLang="en-US" dirty="0"/>
              <a:t>receiver is blocked until the message is available.</a:t>
            </a:r>
            <a:endParaRPr lang="en-US" altLang="en-US" b="1" dirty="0"/>
          </a:p>
          <a:p>
            <a:pPr algn="just" eaLnBrk="1" hangingPunct="1"/>
            <a:r>
              <a:rPr lang="en-US" altLang="en-US" b="1" dirty="0"/>
              <a:t>Non blocking receive- </a:t>
            </a:r>
            <a:r>
              <a:rPr lang="en-US" altLang="en-US" dirty="0"/>
              <a:t>a receiver either retrieves a valid message or a null. </a:t>
            </a:r>
            <a:endParaRPr lang="en-US" altLang="en-US" b="1" dirty="0"/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AF2351EC-A119-40EB-9CB9-4A27CF3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E3D05703-7222-447B-9ABF-22F3C8CC3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Buffering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DF020DC-0D1D-4402-86A8-038CEB4F5F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Messages exchanged  between the communicating processes resides in a temporary queues on the communication link.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Queue of messages attached to the link can be implemented in one of three ways.</a:t>
            </a:r>
          </a:p>
          <a:p>
            <a:pPr marL="754380" lvl="1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b="1" dirty="0"/>
              <a:t>Zero capacity</a:t>
            </a:r>
          </a:p>
          <a:p>
            <a:pPr marL="1119505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/>
              <a:t>0 messages thus the link can not have any message waiting in it. In this case, the Sender must block until the receiver receives the message.</a:t>
            </a:r>
          </a:p>
          <a:p>
            <a:pPr marL="754380" lvl="1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b="1" dirty="0"/>
              <a:t>Bounded capacity</a:t>
            </a:r>
          </a:p>
          <a:p>
            <a:pPr marL="1119505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/>
              <a:t>finite length of </a:t>
            </a:r>
            <a:r>
              <a:rPr lang="en-US" i="1" dirty="0"/>
              <a:t>n</a:t>
            </a:r>
            <a:r>
              <a:rPr lang="en-US" dirty="0"/>
              <a:t> messages (at most n messages can resides on the communication link)</a:t>
            </a:r>
          </a:p>
          <a:p>
            <a:pPr marL="1119505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/>
              <a:t>If the queue is not full and a new message is sent, the message is placed in the queue and sender can continue the execution without waiting. Sender must block if link full.</a:t>
            </a:r>
          </a:p>
          <a:p>
            <a:pPr marL="754380" lvl="1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b="1" dirty="0"/>
              <a:t>Unbounded capacity</a:t>
            </a:r>
          </a:p>
          <a:p>
            <a:pPr marL="1119505" lvl="2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/>
              <a:t>infinite length thus any number of messages can reside on the communication link. The sender never block.</a:t>
            </a:r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E79FA6BE-2EC9-4673-8222-BC4CE55F0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8996DF-DE50-4DE6-90CB-A7E328463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vert="horz" lIns="68580" tIns="34290" rIns="68580" bIns="34290" rtlCol="0" anchor="b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6100"/>
              <a:t>Module 2 Process Concept and Scheduling </a:t>
            </a:r>
            <a:br>
              <a:rPr lang="en-US" sz="6100"/>
            </a:br>
            <a:endParaRPr lang="en-US" sz="61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CE499-7CFD-4745-A1B9-3AA6196EB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184374"/>
            <a:ext cx="8615680" cy="1454426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2060"/>
                </a:solidFill>
              </a:rPr>
              <a:t>CS-2013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2060"/>
                </a:solidFill>
              </a:rPr>
              <a:t>Operating System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2060"/>
                </a:solidFill>
              </a:rPr>
              <a:t>Lecture 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3F5F16-8FDD-4D96-9F9A-E083F823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511103" y="3988066"/>
            <a:ext cx="2366963" cy="48683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685800">
              <a:spcAft>
                <a:spcPts val="450"/>
              </a:spcAft>
              <a:defRPr/>
            </a:pPr>
            <a:r>
              <a:rPr lang="en-US"/>
              <a:t>Operating System Concepts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CEB2624D-C12E-4F46-BF9C-0066C8786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4176" y="0"/>
            <a:ext cx="6918325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EA40715-1D57-4E76-95D4-834D037A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126" y="1574800"/>
            <a:ext cx="9513455" cy="4114800"/>
          </a:xfrm>
        </p:spPr>
        <p:txBody>
          <a:bodyPr/>
          <a:lstStyle/>
          <a:p>
            <a:pPr marL="114300" indent="0" algn="ctr" eaLnBrk="1" hangingPunct="1">
              <a:buNone/>
            </a:pPr>
            <a:r>
              <a:rPr lang="en-US" altLang="en-US" dirty="0"/>
              <a:t>Harish Tiwari</a:t>
            </a:r>
          </a:p>
          <a:p>
            <a:pPr marL="114300" indent="0" algn="ctr" eaLnBrk="1" hangingPunct="1">
              <a:buNone/>
            </a:pPr>
            <a:r>
              <a:rPr lang="en-US" altLang="en-US" dirty="0"/>
              <a:t>Faculty, Sir Padampat Singhania University, </a:t>
            </a:r>
            <a:r>
              <a:rPr lang="en-US" altLang="en-US" dirty="0" err="1"/>
              <a:t>udaipur</a:t>
            </a:r>
            <a:endParaRPr lang="en-US" altLang="en-US" dirty="0"/>
          </a:p>
          <a:p>
            <a:pPr marL="114300" indent="0" eaLnBrk="1" hangingPunct="1">
              <a:buNone/>
            </a:pPr>
            <a:endParaRPr lang="en-US" altLang="en-US" dirty="0"/>
          </a:p>
          <a:p>
            <a:pPr marL="114300" indent="0" eaLnBrk="1" hangingPunct="1">
              <a:buNone/>
            </a:pPr>
            <a:endParaRPr lang="en-US" altLang="en-US" dirty="0"/>
          </a:p>
          <a:p>
            <a:pPr marL="114300" indent="0" eaLnBrk="1" hangingPunct="1">
              <a:buNone/>
            </a:pPr>
            <a:r>
              <a:rPr lang="en-US" altLang="en-US" dirty="0"/>
              <a:t>Subject Name		- 	Operating System</a:t>
            </a:r>
          </a:p>
          <a:p>
            <a:pPr marL="114300" indent="0" eaLnBrk="1" hangingPunct="1">
              <a:buNone/>
            </a:pPr>
            <a:r>
              <a:rPr lang="en-US" altLang="en-US" dirty="0"/>
              <a:t>Subject Code		-	CS-2013</a:t>
            </a:r>
          </a:p>
          <a:p>
            <a:pPr marL="114300" indent="0" eaLnBrk="1" hangingPunct="1">
              <a:buNone/>
            </a:pPr>
            <a:r>
              <a:rPr lang="en-US" altLang="en-US" dirty="0"/>
              <a:t>Branch			- 	CSE</a:t>
            </a:r>
          </a:p>
          <a:p>
            <a:pPr marL="114300" indent="0" eaLnBrk="1" hangingPunct="1">
              <a:buNone/>
            </a:pPr>
            <a:r>
              <a:rPr lang="en-US" altLang="en-US" dirty="0"/>
              <a:t>Semester		-	IV Semester (CSE IV+CTIS IV)</a:t>
            </a:r>
          </a:p>
          <a:p>
            <a:pPr marL="114300" indent="0" eaLnBrk="1" hangingPunct="1">
              <a:buNone/>
            </a:pPr>
            <a:r>
              <a:rPr lang="en-US" altLang="en-US" dirty="0"/>
              <a:t>Credits			-	4,0,0</a:t>
            </a:r>
          </a:p>
          <a:p>
            <a:pPr marL="114300" indent="0" eaLnBrk="1" hangingPunct="1">
              <a:buNone/>
            </a:pPr>
            <a:endParaRPr lang="en-US" altLang="en-US" dirty="0"/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A26CF278-49BE-4DBB-98C1-256DB337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9054-706B-4B75-AFE0-406730D6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7620000" cy="7508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C4CA-39B6-40FA-B9AA-77F9484F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44550"/>
            <a:ext cx="7620000" cy="559600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Need of process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Process Concept.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Process Introduction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Process State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Process Control Block.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Process scheduling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Scheduling queues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00B050"/>
                </a:solidFill>
              </a:rPr>
              <a:t>Schedulers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Context Switching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Operations on Process.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Creating Process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Terminating Process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Cooperating process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Inter process Communication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9EA8DFE5-8FFE-4475-A187-EC43F465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0525574A-CB9D-4A53-8D96-4C245FD1E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Context Switch</a:t>
            </a:r>
            <a:endParaRPr 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0C10B04-EC23-4E74-8CC0-7F818667A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66838"/>
            <a:ext cx="10396329" cy="5268912"/>
          </a:xfrm>
        </p:spPr>
        <p:txBody>
          <a:bodyPr/>
          <a:lstStyle/>
          <a:p>
            <a:pPr eaLnBrk="1" hangingPunct="1"/>
            <a:r>
              <a:rPr lang="en-US" altLang="en-US" dirty="0"/>
              <a:t>When CPU switches to another process, the system must save the state of the old process and load the saved state for the new process. This task is known as </a:t>
            </a:r>
            <a:r>
              <a:rPr lang="en-US" altLang="en-US" b="1" dirty="0"/>
              <a:t>Context Switching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Context of the process is represented in the PCB.</a:t>
            </a:r>
          </a:p>
          <a:p>
            <a:pPr eaLnBrk="1" hangingPunct="1"/>
            <a:r>
              <a:rPr lang="en-US" altLang="en-US" dirty="0"/>
              <a:t>When Context Switch occurs, the operating system saves the context of the old process in the PCB and loads the PCB of the new process.</a:t>
            </a:r>
          </a:p>
          <a:p>
            <a:pPr eaLnBrk="1" hangingPunct="1"/>
            <a:r>
              <a:rPr lang="en-US" altLang="en-US" dirty="0"/>
              <a:t>Context-switch time is overhead; the system does no useful work while switching.</a:t>
            </a:r>
          </a:p>
          <a:p>
            <a:pPr eaLnBrk="1" hangingPunct="1"/>
            <a:r>
              <a:rPr lang="en-US" altLang="en-US" dirty="0"/>
              <a:t>Time dependent on hardware support.</a:t>
            </a:r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C3EF2871-AA65-419B-BC47-E26E0919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C0529C4-B0A0-435D-A084-B8F803CAD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Operations on Processes.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B6C7555-2B44-4D26-9F19-2EE446AAB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wrap="square" rtlCol="0" anchor="t">
            <a:normAutofit/>
          </a:bodyPr>
          <a:lstStyle/>
          <a:p>
            <a:pPr marL="11430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600" dirty="0"/>
              <a:t>Processor performs various operations on processes during the lifetime of the processes, this includes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600" dirty="0"/>
              <a:t>Process Creation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600" dirty="0"/>
              <a:t>Process Termination.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FC1AABE6-D42B-45FB-8A10-BA3A866F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10511103" y="3988066"/>
            <a:ext cx="2366963" cy="4868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968A4CF2-8EAE-4824-87FC-FA08C76E7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Creation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1DE8265-519E-4AED-AF17-C8948AFF5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522226" cy="4800600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A process may create another new process via the create process system call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Parent process create children processes, which, in turn create other processes, forming a tree of processes.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Resource are required to accomplish its task.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A child may be able to obtain its resources directly from the OS.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Parent and children share all resources.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Children share subset of parent’s resources.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Parent and child share no resources.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When process creates the child process, two possibilities exist in term of execution.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Parent and children execute concurrently.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Parent waits until children terminate.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45707416-3BEE-415F-895B-45FE6872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396B287B-1D1C-401D-B17B-CD0C4DD6B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Creation (Cont.)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73C30BC-ABA3-40D9-AB05-89CC1B58AF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There are two possibilities in terms of address space of the new process.</a:t>
            </a:r>
          </a:p>
          <a:p>
            <a:pPr lvl="1" eaLnBrk="1" hangingPunct="1"/>
            <a:r>
              <a:rPr lang="en-US" altLang="en-US" dirty="0"/>
              <a:t>Child duplicate of parent.</a:t>
            </a:r>
          </a:p>
          <a:p>
            <a:pPr lvl="1" eaLnBrk="1" hangingPunct="1"/>
            <a:r>
              <a:rPr lang="en-US" altLang="en-US" dirty="0"/>
              <a:t>Child has a program loaded into it.</a:t>
            </a:r>
          </a:p>
          <a:p>
            <a:pPr eaLnBrk="1" hangingPunct="1"/>
            <a:r>
              <a:rPr lang="en-US" altLang="en-US" dirty="0"/>
              <a:t>UNIX examples</a:t>
            </a:r>
          </a:p>
          <a:p>
            <a:pPr lvl="1" eaLnBrk="1" hangingPunct="1"/>
            <a:r>
              <a:rPr lang="en-US" altLang="en-US" b="1" dirty="0"/>
              <a:t>fork</a:t>
            </a:r>
            <a:r>
              <a:rPr lang="en-US" altLang="en-US" dirty="0"/>
              <a:t> system call creates new process</a:t>
            </a:r>
          </a:p>
          <a:p>
            <a:pPr lvl="1" eaLnBrk="1" hangingPunct="1"/>
            <a:r>
              <a:rPr lang="en-US" altLang="en-US" dirty="0"/>
              <a:t> child process and parent process share the same address space, allowing parent the parent process to communicates easily with the child.</a:t>
            </a:r>
          </a:p>
          <a:p>
            <a:pPr lvl="1" eaLnBrk="1" hangingPunct="1"/>
            <a:r>
              <a:rPr lang="en-US" altLang="en-US" dirty="0"/>
              <a:t>Both parent and child executes concurrently, 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CE9A318C-A5FA-465C-A11F-3E5DF517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4686C579-BD70-411B-881C-813AC881F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1963" y="219075"/>
            <a:ext cx="8075612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Processes Tree on a UNIX System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FE4B4988-0E39-4A4F-AEDD-5B951AC2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 Concepts</a:t>
            </a:r>
          </a:p>
        </p:txBody>
      </p:sp>
      <p:pic>
        <p:nvPicPr>
          <p:cNvPr id="15364" name="Picture 8">
            <a:extLst>
              <a:ext uri="{FF2B5EF4-FFF2-40B4-BE49-F238E27FC236}">
                <a16:creationId xmlns:a16="http://schemas.microsoft.com/office/drawing/2014/main" id="{0C7086A5-FA1E-4852-ADE8-9B4AFDFF1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009" r="528" b="10808"/>
          <a:stretch>
            <a:fillRect/>
          </a:stretch>
        </p:blipFill>
        <p:spPr bwMode="auto">
          <a:xfrm>
            <a:off x="704160" y="1093858"/>
            <a:ext cx="8320570" cy="526755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1357</Words>
  <Application>Microsoft Office PowerPoint</Application>
  <PresentationFormat>Widescreen</PresentationFormat>
  <Paragraphs>174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Georgia</vt:lpstr>
      <vt:lpstr>Helvetica</vt:lpstr>
      <vt:lpstr>Monotype Sorts</vt:lpstr>
      <vt:lpstr>Times New Roman</vt:lpstr>
      <vt:lpstr>Wingdings</vt:lpstr>
      <vt:lpstr>Adjacency</vt:lpstr>
      <vt:lpstr>PowerPoint Presentation</vt:lpstr>
      <vt:lpstr>Module 2 Process Concept and Scheduling  </vt:lpstr>
      <vt:lpstr>PowerPoint Presentation</vt:lpstr>
      <vt:lpstr>Processes</vt:lpstr>
      <vt:lpstr>Context Switch</vt:lpstr>
      <vt:lpstr>Operations on Processes.</vt:lpstr>
      <vt:lpstr>Process Creation</vt:lpstr>
      <vt:lpstr>Process Creation (Cont.)</vt:lpstr>
      <vt:lpstr>Processes Tree on a UNIX System</vt:lpstr>
      <vt:lpstr>Process Termination</vt:lpstr>
      <vt:lpstr>Cooperating Processes</vt:lpstr>
      <vt:lpstr>Interprocess Communication (IPC)</vt:lpstr>
      <vt:lpstr>Message Passing Model.</vt:lpstr>
      <vt:lpstr>Naming</vt:lpstr>
      <vt:lpstr>Direct Communication</vt:lpstr>
      <vt:lpstr>Indirect Communication</vt:lpstr>
      <vt:lpstr>Indirect Communication</vt:lpstr>
      <vt:lpstr>Synchronization</vt:lpstr>
      <vt:lpstr>Buffering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 Tiwari</dc:creator>
  <cp:lastModifiedBy>Harish Tiwari</cp:lastModifiedBy>
  <cp:revision>4</cp:revision>
  <dcterms:created xsi:type="dcterms:W3CDTF">2020-12-24T04:23:12Z</dcterms:created>
  <dcterms:modified xsi:type="dcterms:W3CDTF">2020-12-24T04:29:16Z</dcterms:modified>
</cp:coreProperties>
</file>