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323" r:id="rId2"/>
    <p:sldId id="299" r:id="rId3"/>
    <p:sldId id="257" r:id="rId4"/>
    <p:sldId id="258" r:id="rId5"/>
    <p:sldId id="316" r:id="rId6"/>
    <p:sldId id="259" r:id="rId7"/>
    <p:sldId id="317" r:id="rId8"/>
    <p:sldId id="261" r:id="rId9"/>
    <p:sldId id="318" r:id="rId10"/>
    <p:sldId id="262" r:id="rId11"/>
    <p:sldId id="319" r:id="rId12"/>
    <p:sldId id="320" r:id="rId13"/>
    <p:sldId id="322" r:id="rId14"/>
    <p:sldId id="263" r:id="rId15"/>
    <p:sldId id="267" r:id="rId1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450" y="-77"/>
      </p:cViewPr>
      <p:guideLst>
        <p:guide orient="horz" pos="788"/>
        <p:guide pos="5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fld id="{B2776419-EAA1-4784-BCD0-A00DFB31FF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65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9112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fld id="{AED80E42-9CF6-4FDD-8019-922CFBC55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80E42-9CF6-4FDD-8019-922CFBC5523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73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0072F-5D5E-4FF3-A641-A2DF11B37C85}" type="slidenum">
              <a:rPr lang="en-US"/>
              <a:pPr/>
              <a:t>13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E102C3-3FF2-4FD7-8A98-3A8431357B57}" type="slidenum">
              <a:rPr lang="en-US"/>
              <a:pPr/>
              <a:t>14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18D35-85D5-41FB-879A-A8C4246D3A27}" type="slidenum">
              <a:rPr lang="en-US"/>
              <a:pPr/>
              <a:t>15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34569-382F-4D17-863D-ABA46C2EC31D}" type="slidenum">
              <a:rPr lang="en-US"/>
              <a:pPr/>
              <a:t>2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261C7-8D2F-4E96-990C-65C31C845476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8CD09-07B8-40FB-8B6E-448F4EB08BEE}" type="slidenum">
              <a:rPr lang="en-US"/>
              <a:pPr/>
              <a:t>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F9C7C-D04E-410D-BF08-D7862D893D41}" type="slidenum">
              <a:rPr lang="en-US"/>
              <a:pPr/>
              <a:t>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4F5CE-12DB-4A77-AC75-F56F82007D60}" type="slidenum">
              <a:rPr lang="en-US"/>
              <a:pPr/>
              <a:t>8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0072F-5D5E-4FF3-A641-A2DF11B37C85}" type="slidenum">
              <a:rPr lang="en-US"/>
              <a:pPr/>
              <a:t>10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0072F-5D5E-4FF3-A641-A2DF11B37C85}" type="slidenum">
              <a:rPr lang="en-US"/>
              <a:pPr/>
              <a:t>11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0072F-5D5E-4FF3-A641-A2DF11B37C85}" type="slidenum">
              <a:rPr lang="en-US"/>
              <a:pPr/>
              <a:t>12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33123" name="Group 3"/>
          <p:cNvGrpSpPr>
            <a:grpSpLocks/>
          </p:cNvGrpSpPr>
          <p:nvPr/>
        </p:nvGrpSpPr>
        <p:grpSpPr bwMode="auto">
          <a:xfrm>
            <a:off x="198438" y="2960688"/>
            <a:ext cx="8610600" cy="201612"/>
            <a:chOff x="125" y="1865"/>
            <a:chExt cx="5424" cy="127"/>
          </a:xfrm>
        </p:grpSpPr>
        <p:sp>
          <p:nvSpPr>
            <p:cNvPr id="133124" name="Rectangle 4"/>
            <p:cNvSpPr>
              <a:spLocks noChangeArrowheads="1"/>
            </p:cNvSpPr>
            <p:nvPr/>
          </p:nvSpPr>
          <p:spPr bwMode="auto">
            <a:xfrm>
              <a:off x="125" y="1865"/>
              <a:ext cx="1808" cy="127"/>
            </a:xfrm>
            <a:prstGeom prst="rect">
              <a:avLst/>
            </a:prstGeom>
            <a:solidFill>
              <a:srgbClr val="33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5" name="Rectangle 5"/>
            <p:cNvSpPr>
              <a:spLocks noChangeArrowheads="1"/>
            </p:cNvSpPr>
            <p:nvPr/>
          </p:nvSpPr>
          <p:spPr bwMode="auto">
            <a:xfrm>
              <a:off x="1933" y="1865"/>
              <a:ext cx="1808" cy="127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6" name="Rectangle 6"/>
            <p:cNvSpPr>
              <a:spLocks noChangeArrowheads="1"/>
            </p:cNvSpPr>
            <p:nvPr/>
          </p:nvSpPr>
          <p:spPr bwMode="auto">
            <a:xfrm>
              <a:off x="3741" y="1865"/>
              <a:ext cx="1808" cy="127"/>
            </a:xfrm>
            <a:prstGeom prst="rect">
              <a:avLst/>
            </a:prstGeom>
            <a:solidFill>
              <a:srgbClr val="33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6489700" y="6588125"/>
            <a:ext cx="27130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>
                <a:solidFill>
                  <a:srgbClr val="336699"/>
                </a:solidFill>
                <a:latin typeface="Helvetica" pitchFamily="34" charset="0"/>
              </a:rPr>
              <a:t>Silberschatz, Galvin and Gagne ©2009</a:t>
            </a:r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26988" y="6613525"/>
            <a:ext cx="2635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336699"/>
                </a:solidFill>
                <a:latin typeface="Helvetica" pitchFamily="34" charset="0"/>
              </a:rPr>
              <a:t>Operating System Concepts – 8</a:t>
            </a:r>
            <a:r>
              <a:rPr lang="en-US" sz="1000" b="1" baseline="30000">
                <a:solidFill>
                  <a:srgbClr val="336699"/>
                </a:solidFill>
                <a:latin typeface="Helvetica" pitchFamily="34" charset="0"/>
              </a:rPr>
              <a:t>th</a:t>
            </a:r>
            <a:r>
              <a:rPr lang="en-US" sz="1000" b="1">
                <a:solidFill>
                  <a:srgbClr val="336699"/>
                </a:solidFill>
                <a:latin typeface="Helvetica" pitchFamily="34" charset="0"/>
              </a:rPr>
              <a:t> Edition</a:t>
            </a:r>
          </a:p>
        </p:txBody>
      </p:sp>
      <p:pic>
        <p:nvPicPr>
          <p:cNvPr id="133129" name="Picture 9" descr="dino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0738" y="4157663"/>
            <a:ext cx="2062162" cy="1593850"/>
          </a:xfrm>
          <a:prstGeom prst="rect">
            <a:avLst/>
          </a:prstGeom>
          <a:noFill/>
          <a:ln w="76200">
            <a:solidFill>
              <a:srgbClr val="336699"/>
            </a:solidFill>
            <a:miter lim="800000"/>
            <a:headEnd/>
            <a:tailEnd/>
          </a:ln>
        </p:spPr>
      </p:pic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3224213" y="4016375"/>
            <a:ext cx="2336800" cy="1887538"/>
          </a:xfrm>
          <a:prstGeom prst="rect">
            <a:avLst/>
          </a:prstGeom>
          <a:noFill/>
          <a:ln w="57150" cmpd="thinThick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1338" y="277813"/>
            <a:ext cx="214471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281738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6450" y="123348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7450" y="123348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 descr="dino_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5750" y="0"/>
            <a:ext cx="1195388" cy="908050"/>
          </a:xfrm>
          <a:prstGeom prst="rect">
            <a:avLst/>
          </a:prstGeom>
          <a:noFill/>
        </p:spPr>
      </p:pic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1233488"/>
            <a:ext cx="8229600" cy="453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32102" name="Line 6"/>
          <p:cNvSpPr>
            <a:spLocks noChangeShapeType="1"/>
          </p:cNvSpPr>
          <p:nvPr/>
        </p:nvSpPr>
        <p:spPr bwMode="auto">
          <a:xfrm>
            <a:off x="457200" y="860425"/>
            <a:ext cx="8077200" cy="0"/>
          </a:xfrm>
          <a:prstGeom prst="line">
            <a:avLst/>
          </a:prstGeom>
          <a:noFill/>
          <a:ln w="1905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4222750" y="6613525"/>
            <a:ext cx="514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>
                <a:solidFill>
                  <a:srgbClr val="006699"/>
                </a:solidFill>
                <a:latin typeface="Helvetica" pitchFamily="34" charset="0"/>
              </a:rPr>
              <a:t>10.</a:t>
            </a:r>
            <a:fld id="{8806C968-9327-4ADA-B372-862853E14D4E}" type="slidenum">
              <a:rPr lang="en-US" sz="1000" b="1">
                <a:solidFill>
                  <a:srgbClr val="006699"/>
                </a:solidFill>
                <a:latin typeface="Helvetica" pitchFamily="34" charset="0"/>
              </a:rPr>
              <a:pPr algn="ctr"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rgbClr val="006699"/>
              </a:solidFill>
              <a:latin typeface="Helvetica" pitchFamily="34" charset="0"/>
            </a:endParaRPr>
          </a:p>
        </p:txBody>
      </p:sp>
      <p:sp>
        <p:nvSpPr>
          <p:cNvPr id="132106" name="Text Box 10"/>
          <p:cNvSpPr txBox="1">
            <a:spLocks noChangeArrowheads="1"/>
          </p:cNvSpPr>
          <p:nvPr/>
        </p:nvSpPr>
        <p:spPr bwMode="auto">
          <a:xfrm>
            <a:off x="6489700" y="6588125"/>
            <a:ext cx="27130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>
                <a:solidFill>
                  <a:srgbClr val="006699"/>
                </a:solidFill>
                <a:latin typeface="Helvetica" pitchFamily="34" charset="0"/>
              </a:rPr>
              <a:t>Silberschatz, Galvin and Gagne ©2009</a:t>
            </a:r>
          </a:p>
        </p:txBody>
      </p:sp>
      <p:sp>
        <p:nvSpPr>
          <p:cNvPr id="132107" name="Text Box 11"/>
          <p:cNvSpPr txBox="1">
            <a:spLocks noChangeArrowheads="1"/>
          </p:cNvSpPr>
          <p:nvPr/>
        </p:nvSpPr>
        <p:spPr bwMode="auto">
          <a:xfrm>
            <a:off x="185738" y="6621463"/>
            <a:ext cx="2635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6699"/>
                </a:solidFill>
                <a:latin typeface="Helvetica" pitchFamily="34" charset="0"/>
              </a:rPr>
              <a:t>Operating System Concepts – 8</a:t>
            </a:r>
            <a:r>
              <a:rPr lang="en-US" sz="1000" b="1" baseline="30000">
                <a:solidFill>
                  <a:srgbClr val="006699"/>
                </a:solidFill>
                <a:latin typeface="Helvetica" pitchFamily="34" charset="0"/>
              </a:rPr>
              <a:t>th</a:t>
            </a:r>
            <a:r>
              <a:rPr lang="en-US" sz="1000" b="1">
                <a:solidFill>
                  <a:srgbClr val="006699"/>
                </a:solidFill>
                <a:latin typeface="Helvetica" pitchFamily="34" charset="0"/>
              </a:rPr>
              <a:t> Edition</a:t>
            </a:r>
          </a:p>
        </p:txBody>
      </p:sp>
      <p:pic>
        <p:nvPicPr>
          <p:cNvPr id="132108" name="Picture 12" descr="dino_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3988" y="5849938"/>
            <a:ext cx="1284287" cy="7921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993300"/>
        </a:buClr>
        <a:buSzPct val="90000"/>
        <a:buFont typeface="Monotype Sorts" pitchFamily="2" charset="2"/>
        <a:buChar char="n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CC6600"/>
        </a:buClr>
        <a:buSzPct val="80000"/>
        <a:buFont typeface="Monotype Sorts" pitchFamily="2" charset="2"/>
        <a:buChar char="l"/>
        <a:defRPr kumimoji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009900"/>
        </a:buClr>
        <a:buSzPct val="75000"/>
        <a:buFont typeface="Webdings" pitchFamily="18" charset="2"/>
        <a:buChar char="4"/>
        <a:defRPr kumimoji="1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346700"/>
            <a:ext cx="15113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0188" y="5529263"/>
            <a:ext cx="53721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>
                <a:latin typeface="Georgia" panose="02040502050405020303" pitchFamily="18" charset="0"/>
              </a:rPr>
              <a:t>This work is licensed under a </a:t>
            </a:r>
            <a:r>
              <a:rPr lang="en-US" sz="1050" b="1" dirty="0">
                <a:latin typeface="Georgia" panose="02040502050405020303" pitchFamily="18" charset="0"/>
                <a:hlinkClick r:id="rId4"/>
              </a:rPr>
              <a:t>Creative Commons Attribution-</a:t>
            </a:r>
            <a:r>
              <a:rPr lang="en-US" sz="1050" b="1" dirty="0" err="1">
                <a:latin typeface="Georgia" panose="02040502050405020303" pitchFamily="18" charset="0"/>
                <a:hlinkClick r:id="rId4"/>
              </a:rPr>
              <a:t>ShareAlike</a:t>
            </a:r>
            <a:r>
              <a:rPr lang="en-US" sz="1050" b="1" dirty="0">
                <a:latin typeface="Georgia" panose="02040502050405020303" pitchFamily="18" charset="0"/>
                <a:hlinkClick r:id="rId4"/>
              </a:rPr>
              <a:t> 4.0 International License</a:t>
            </a:r>
            <a:r>
              <a:rPr lang="en-US" sz="1050" b="1" dirty="0">
                <a:latin typeface="Georgia" panose="02040502050405020303" pitchFamily="18" charset="0"/>
              </a:rPr>
              <a:t>.</a:t>
            </a:r>
            <a:r>
              <a:rPr lang="en-US" sz="1050" dirty="0"/>
              <a:t> This presentation is released under Creative Commons-A6ribute,on 4.0 License. You are free to use, distribute and modify it ,</a:t>
            </a:r>
          </a:p>
          <a:p>
            <a:pPr>
              <a:defRPr/>
            </a:pPr>
            <a:r>
              <a:rPr lang="en-US" sz="1050" dirty="0"/>
              <a:t>including for commercial purposes, provided you acknowledge the source.</a:t>
            </a:r>
            <a:endParaRPr lang="en-US" sz="105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8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691" y="845128"/>
            <a:ext cx="8797636" cy="4919086"/>
          </a:xfrm>
        </p:spPr>
        <p:txBody>
          <a:bodyPr/>
          <a:lstStyle/>
          <a:p>
            <a:r>
              <a:rPr lang="en-US" dirty="0"/>
              <a:t>File is an </a:t>
            </a:r>
            <a:r>
              <a:rPr lang="en-US" b="1" dirty="0"/>
              <a:t>abstract data </a:t>
            </a:r>
            <a:r>
              <a:rPr lang="en-US" b="1" dirty="0" smtClean="0"/>
              <a:t>type.</a:t>
            </a:r>
          </a:p>
          <a:p>
            <a:r>
              <a:rPr lang="en-US" dirty="0"/>
              <a:t>The operating system can </a:t>
            </a:r>
            <a:r>
              <a:rPr lang="en-US" dirty="0" smtClean="0"/>
              <a:t>provide system </a:t>
            </a:r>
            <a:r>
              <a:rPr lang="en-US" dirty="0"/>
              <a:t>calls to create, write, read, reposition, delete, and truncate files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Create:</a:t>
            </a:r>
            <a:r>
              <a:rPr lang="en-US" dirty="0"/>
              <a:t> </a:t>
            </a:r>
            <a:r>
              <a:rPr lang="en-US" dirty="0" smtClean="0"/>
              <a:t> Two </a:t>
            </a:r>
            <a:r>
              <a:rPr lang="en-US" dirty="0"/>
              <a:t>steps are necessary to create a file. </a:t>
            </a:r>
            <a:endParaRPr lang="en-US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space in </a:t>
            </a:r>
            <a:r>
              <a:rPr lang="en-US" dirty="0" smtClean="0"/>
              <a:t>the file </a:t>
            </a:r>
            <a:r>
              <a:rPr lang="en-US" dirty="0"/>
              <a:t>system must be found for the file. </a:t>
            </a:r>
          </a:p>
          <a:p>
            <a:pPr lvl="1"/>
            <a:r>
              <a:rPr lang="en-US" dirty="0" smtClean="0"/>
              <a:t>Second</a:t>
            </a:r>
            <a:r>
              <a:rPr lang="en-US" dirty="0"/>
              <a:t>, an entry for the new file must be made </a:t>
            </a:r>
            <a:r>
              <a:rPr lang="en-US" dirty="0" smtClean="0"/>
              <a:t>in the </a:t>
            </a:r>
            <a:r>
              <a:rPr lang="en-US" dirty="0"/>
              <a:t>directory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 smtClean="0"/>
              <a:t>Write: </a:t>
            </a:r>
            <a:r>
              <a:rPr lang="en-US" dirty="0" smtClean="0"/>
              <a:t>To </a:t>
            </a:r>
            <a:r>
              <a:rPr lang="en-US" dirty="0"/>
              <a:t>write a file, we make a system call specifying </a:t>
            </a:r>
          </a:p>
          <a:p>
            <a:pPr lvl="1"/>
            <a:r>
              <a:rPr lang="en-US" dirty="0" smtClean="0"/>
              <a:t>the name </a:t>
            </a:r>
            <a:r>
              <a:rPr lang="en-US" dirty="0"/>
              <a:t>of the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information to be written to the file. </a:t>
            </a:r>
          </a:p>
          <a:p>
            <a:pPr lvl="2"/>
            <a:r>
              <a:rPr lang="en-US" dirty="0" smtClean="0"/>
              <a:t>Given the name </a:t>
            </a:r>
            <a:r>
              <a:rPr lang="en-US" dirty="0"/>
              <a:t>of the file, the system searches the directory to find the file's </a:t>
            </a:r>
            <a:r>
              <a:rPr lang="en-US" dirty="0" smtClean="0"/>
              <a:t>location.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system must keep a </a:t>
            </a:r>
            <a:r>
              <a:rPr lang="en-US" i="1" dirty="0"/>
              <a:t>write </a:t>
            </a:r>
            <a:r>
              <a:rPr lang="en-US" dirty="0"/>
              <a:t>pointer to the location in the file where </a:t>
            </a:r>
            <a:r>
              <a:rPr lang="en-US" dirty="0" smtClean="0"/>
              <a:t>the next </a:t>
            </a:r>
            <a:r>
              <a:rPr lang="en-US" dirty="0"/>
              <a:t>write is to take place.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write pointer must be updated whenever </a:t>
            </a:r>
            <a:r>
              <a:rPr lang="en-US" dirty="0" smtClean="0"/>
              <a:t>a write </a:t>
            </a:r>
            <a:r>
              <a:rPr lang="en-US" dirty="0"/>
              <a:t>occurs.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673" y="955964"/>
            <a:ext cx="8728363" cy="480824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r>
              <a:rPr lang="en-US" b="1" dirty="0" smtClean="0"/>
              <a:t>Read: </a:t>
            </a:r>
            <a:r>
              <a:rPr lang="en-US" dirty="0" smtClean="0"/>
              <a:t>To </a:t>
            </a:r>
            <a:r>
              <a:rPr lang="en-US" dirty="0"/>
              <a:t>read from a file, we use a system call that specifies </a:t>
            </a:r>
            <a:endParaRPr lang="en-US" dirty="0" smtClean="0"/>
          </a:p>
          <a:p>
            <a:pPr lvl="1"/>
            <a:r>
              <a:rPr lang="en-US" dirty="0" smtClean="0"/>
              <a:t>The name </a:t>
            </a:r>
            <a:r>
              <a:rPr lang="en-US" dirty="0"/>
              <a:t>of the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where (in memory) the next block of the file </a:t>
            </a:r>
            <a:r>
              <a:rPr lang="en-US" dirty="0" smtClean="0"/>
              <a:t>should be </a:t>
            </a:r>
            <a:r>
              <a:rPr lang="en-US" dirty="0"/>
              <a:t>put.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directory is searched for the associated </a:t>
            </a:r>
            <a:r>
              <a:rPr lang="en-US" dirty="0" smtClean="0"/>
              <a:t>entry.</a:t>
            </a:r>
          </a:p>
          <a:p>
            <a:pPr lvl="2"/>
            <a:r>
              <a:rPr lang="en-US" dirty="0" smtClean="0"/>
              <a:t>The system </a:t>
            </a:r>
            <a:r>
              <a:rPr lang="en-US" dirty="0"/>
              <a:t>needs to keep a </a:t>
            </a:r>
            <a:r>
              <a:rPr lang="en-US" i="1" dirty="0"/>
              <a:t>read </a:t>
            </a:r>
            <a:r>
              <a:rPr lang="en-US" dirty="0"/>
              <a:t>pointer to the location in the file where </a:t>
            </a:r>
            <a:r>
              <a:rPr lang="en-US" dirty="0" smtClean="0"/>
              <a:t>the next </a:t>
            </a:r>
            <a:r>
              <a:rPr lang="en-US" dirty="0"/>
              <a:t>read is to take place. </a:t>
            </a:r>
            <a:endParaRPr lang="en-US" dirty="0" smtClean="0"/>
          </a:p>
          <a:p>
            <a:pPr lvl="2"/>
            <a:r>
              <a:rPr lang="en-US" dirty="0" smtClean="0"/>
              <a:t>Once </a:t>
            </a:r>
            <a:r>
              <a:rPr lang="en-US" dirty="0"/>
              <a:t>the read has taken place, the read </a:t>
            </a:r>
            <a:r>
              <a:rPr lang="en-US" dirty="0" smtClean="0"/>
              <a:t>pointer is </a:t>
            </a:r>
            <a:r>
              <a:rPr lang="en-US" dirty="0"/>
              <a:t>updated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smtClean="0"/>
              <a:t>Reposition within file: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directory is searched for the </a:t>
            </a:r>
            <a:r>
              <a:rPr lang="en-US" dirty="0" smtClean="0"/>
              <a:t>appropriate entry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current-file-position pointer is repositioned to a given </a:t>
            </a:r>
            <a:r>
              <a:rPr lang="en-US" dirty="0" smtClean="0"/>
              <a:t>value.</a:t>
            </a:r>
          </a:p>
          <a:p>
            <a:pPr lvl="1"/>
            <a:r>
              <a:rPr lang="en-US" dirty="0" smtClean="0"/>
              <a:t>Repositioning </a:t>
            </a:r>
            <a:r>
              <a:rPr lang="en-US" dirty="0"/>
              <a:t>within a file need not involve any actual I/O. </a:t>
            </a:r>
            <a:endParaRPr lang="en-US" dirty="0" smtClean="0"/>
          </a:p>
          <a:p>
            <a:pPr lvl="1"/>
            <a:r>
              <a:rPr lang="en-US" dirty="0" smtClean="0"/>
              <a:t>This file operation </a:t>
            </a:r>
            <a:r>
              <a:rPr lang="en-US" dirty="0"/>
              <a:t>is also known as a file </a:t>
            </a:r>
            <a:r>
              <a:rPr lang="en-US" b="1" i="1" dirty="0"/>
              <a:t>seek</a:t>
            </a:r>
            <a:r>
              <a:rPr lang="en-US" b="1" i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6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233488"/>
            <a:ext cx="7727950" cy="4530725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Delete: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delete a file, we search the directory for the named </a:t>
            </a:r>
            <a:r>
              <a:rPr lang="en-US" dirty="0" smtClean="0"/>
              <a:t>file.</a:t>
            </a:r>
          </a:p>
          <a:p>
            <a:pPr lvl="1"/>
            <a:r>
              <a:rPr lang="en-US" dirty="0" smtClean="0"/>
              <a:t>Having </a:t>
            </a:r>
            <a:r>
              <a:rPr lang="en-US" dirty="0"/>
              <a:t>found the associated directory entry, we release all file space, </a:t>
            </a:r>
            <a:r>
              <a:rPr lang="en-US" dirty="0" smtClean="0"/>
              <a:t>so that </a:t>
            </a:r>
            <a:r>
              <a:rPr lang="en-US" dirty="0"/>
              <a:t>it can be reused </a:t>
            </a:r>
            <a:r>
              <a:rPr lang="en-US" dirty="0" smtClean="0"/>
              <a:t>by </a:t>
            </a:r>
            <a:r>
              <a:rPr lang="en-US" dirty="0"/>
              <a:t>other files, and erase the directory entry.</a:t>
            </a:r>
            <a:endParaRPr lang="en-US" b="1" dirty="0"/>
          </a:p>
          <a:p>
            <a:r>
              <a:rPr lang="en-US" b="1" dirty="0" smtClean="0"/>
              <a:t>Truncate:</a:t>
            </a:r>
          </a:p>
          <a:p>
            <a:pPr lvl="1"/>
            <a:r>
              <a:rPr lang="en-US" dirty="0" smtClean="0"/>
              <a:t>In this operation user can erase </a:t>
            </a:r>
            <a:r>
              <a:rPr lang="en-US" dirty="0"/>
              <a:t>the contents of a file </a:t>
            </a:r>
            <a:r>
              <a:rPr lang="en-US" dirty="0" smtClean="0"/>
              <a:t>but keep </a:t>
            </a:r>
            <a:r>
              <a:rPr lang="en-US" dirty="0"/>
              <a:t>its attributes. </a:t>
            </a:r>
            <a:endParaRPr lang="en-US" dirty="0" smtClean="0"/>
          </a:p>
          <a:p>
            <a:pPr lvl="1"/>
            <a:r>
              <a:rPr lang="en-US" dirty="0" smtClean="0"/>
              <a:t>Rather </a:t>
            </a:r>
            <a:r>
              <a:rPr lang="en-US" dirty="0"/>
              <a:t>than forcing the user to delete the file and </a:t>
            </a:r>
            <a:r>
              <a:rPr lang="en-US" dirty="0" smtClean="0"/>
              <a:t>then recreate </a:t>
            </a:r>
            <a:r>
              <a:rPr lang="en-US" dirty="0"/>
              <a:t>it, this function allows all attributes to remain </a:t>
            </a:r>
            <a:r>
              <a:rPr lang="en-US" dirty="0" smtClean="0"/>
              <a:t>unchanged—except for </a:t>
            </a:r>
            <a:r>
              <a:rPr lang="en-US" dirty="0"/>
              <a:t>file length</a:t>
            </a:r>
            <a:endParaRPr lang="en-US" b="1" dirty="0"/>
          </a:p>
          <a:p>
            <a:r>
              <a:rPr lang="en-US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5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2509" y="651164"/>
            <a:ext cx="8645236" cy="5113049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 </a:t>
            </a:r>
            <a:r>
              <a:rPr lang="en-US" dirty="0"/>
              <a:t>Other common operations </a:t>
            </a:r>
            <a:r>
              <a:rPr lang="en-US" dirty="0" smtClean="0"/>
              <a:t>includes</a:t>
            </a:r>
          </a:p>
          <a:p>
            <a:pPr lvl="1"/>
            <a:r>
              <a:rPr lang="en-US" b="1" i="1" dirty="0" smtClean="0"/>
              <a:t>Appending</a:t>
            </a:r>
            <a:r>
              <a:rPr lang="en-US" i="1" dirty="0" smtClean="0"/>
              <a:t>- n</a:t>
            </a:r>
            <a:r>
              <a:rPr lang="en-US" dirty="0" smtClean="0"/>
              <a:t>ew information to </a:t>
            </a:r>
            <a:r>
              <a:rPr lang="en-US" dirty="0"/>
              <a:t>the end of an existing file and </a:t>
            </a:r>
            <a:r>
              <a:rPr lang="en-US" i="1" dirty="0"/>
              <a:t>renaming </a:t>
            </a:r>
            <a:r>
              <a:rPr lang="en-US" dirty="0"/>
              <a:t>an existing </a:t>
            </a:r>
            <a:r>
              <a:rPr lang="en-US" dirty="0" smtClean="0"/>
              <a:t>file.</a:t>
            </a:r>
          </a:p>
          <a:p>
            <a:pPr lvl="1"/>
            <a:r>
              <a:rPr lang="en-US" b="1" i="1" dirty="0" smtClean="0"/>
              <a:t>copy</a:t>
            </a:r>
            <a:r>
              <a:rPr lang="en-US" i="1" dirty="0" smtClean="0"/>
              <a:t> </a:t>
            </a:r>
            <a:r>
              <a:rPr lang="en-US" dirty="0"/>
              <a:t>of a file, or copy the file to another I/O device, </a:t>
            </a:r>
            <a:r>
              <a:rPr lang="en-US" dirty="0" smtClean="0"/>
              <a:t> by </a:t>
            </a:r>
            <a:r>
              <a:rPr lang="en-US" dirty="0"/>
              <a:t>creating a new file and then reading from the </a:t>
            </a:r>
            <a:r>
              <a:rPr lang="en-US" dirty="0" smtClean="0"/>
              <a:t>old and </a:t>
            </a:r>
            <a:r>
              <a:rPr lang="en-US" dirty="0"/>
              <a:t>writing to the </a:t>
            </a:r>
            <a:r>
              <a:rPr lang="en-US" dirty="0" smtClean="0"/>
              <a:t>new.</a:t>
            </a:r>
          </a:p>
          <a:p>
            <a:pPr lvl="1"/>
            <a:r>
              <a:rPr lang="en-US" b="1" dirty="0" smtClean="0"/>
              <a:t>get </a:t>
            </a:r>
            <a:r>
              <a:rPr lang="en-US" b="1" dirty="0"/>
              <a:t>and set the various attributes of a file</a:t>
            </a:r>
            <a:r>
              <a:rPr lang="en-US" dirty="0"/>
              <a:t>. For example, we may want to </a:t>
            </a:r>
            <a:r>
              <a:rPr lang="en-US" dirty="0" smtClean="0"/>
              <a:t>have operations </a:t>
            </a:r>
            <a:r>
              <a:rPr lang="en-US" dirty="0"/>
              <a:t>that allow a user to determine the status of a file, such as the </a:t>
            </a:r>
            <a:r>
              <a:rPr lang="en-US" dirty="0" smtClean="0"/>
              <a:t>file's length</a:t>
            </a:r>
            <a:r>
              <a:rPr lang="en-US" dirty="0"/>
              <a:t>, and to set file attributes, such as the file's </a:t>
            </a:r>
            <a:r>
              <a:rPr lang="en-US" dirty="0" smtClean="0"/>
              <a:t>owner.</a:t>
            </a:r>
            <a:endParaRPr lang="en-US" b="1" dirty="0"/>
          </a:p>
          <a:p>
            <a:pPr lvl="1"/>
            <a:r>
              <a:rPr lang="en-US" b="1" i="1" dirty="0" smtClean="0"/>
              <a:t>Open a file</a:t>
            </a:r>
          </a:p>
          <a:p>
            <a:pPr lvl="1"/>
            <a:r>
              <a:rPr lang="en-US" b="1" i="1" dirty="0" smtClean="0"/>
              <a:t>Close a file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97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Files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233488"/>
            <a:ext cx="7727950" cy="4530725"/>
          </a:xfrm>
        </p:spPr>
        <p:txBody>
          <a:bodyPr/>
          <a:lstStyle/>
          <a:p>
            <a:r>
              <a:rPr lang="en-US"/>
              <a:t>Several pieces of data are needed to manage open files:</a:t>
            </a:r>
          </a:p>
          <a:p>
            <a:pPr lvl="1"/>
            <a:r>
              <a:rPr lang="en-US"/>
              <a:t>File pointer:  pointer to last read/write location, per process that has the file open</a:t>
            </a:r>
          </a:p>
          <a:p>
            <a:pPr lvl="1"/>
            <a:r>
              <a:rPr lang="en-US"/>
              <a:t>File-open count: counter of number of times a file is open – to allow removal of data from open-file table when last processes closes it</a:t>
            </a:r>
          </a:p>
          <a:p>
            <a:pPr lvl="1"/>
            <a:r>
              <a:rPr lang="en-US"/>
              <a:t>Disk location of the file: cache of data access information</a:t>
            </a:r>
          </a:p>
          <a:p>
            <a:pPr lvl="1"/>
            <a:r>
              <a:rPr lang="en-US"/>
              <a:t>Access rights: per-process access mode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3" y="277813"/>
            <a:ext cx="7818437" cy="576262"/>
          </a:xfrm>
        </p:spPr>
        <p:txBody>
          <a:bodyPr/>
          <a:lstStyle/>
          <a:p>
            <a:r>
              <a:rPr lang="en-US"/>
              <a:t>File Types – Name, Extension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 l="15715" t="1186" r="15715" b="1186"/>
          <a:stretch>
            <a:fillRect/>
          </a:stretch>
        </p:blipFill>
        <p:spPr bwMode="auto">
          <a:xfrm>
            <a:off x="2209800" y="1250950"/>
            <a:ext cx="4654550" cy="49704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File-System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277813"/>
            <a:ext cx="7929562" cy="576262"/>
          </a:xfrm>
        </p:spPr>
        <p:txBody>
          <a:bodyPr/>
          <a:lstStyle/>
          <a:p>
            <a:r>
              <a:rPr lang="en-US" dirty="0" smtClean="0"/>
              <a:t>File-System </a:t>
            </a:r>
            <a:r>
              <a:rPr lang="en-US" dirty="0"/>
              <a:t>Interface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943897"/>
            <a:ext cx="7482144" cy="5265173"/>
          </a:xfrm>
        </p:spPr>
        <p:txBody>
          <a:bodyPr/>
          <a:lstStyle/>
          <a:p>
            <a:r>
              <a:rPr lang="en-US" b="1" dirty="0"/>
              <a:t>File </a:t>
            </a:r>
            <a:r>
              <a:rPr lang="en-US" b="1" dirty="0" smtClean="0"/>
              <a:t>Concept</a:t>
            </a:r>
          </a:p>
          <a:p>
            <a:pPr lvl="1"/>
            <a:r>
              <a:rPr lang="en-US" b="1" dirty="0" smtClean="0"/>
              <a:t>File Attributes</a:t>
            </a:r>
          </a:p>
          <a:p>
            <a:pPr lvl="1"/>
            <a:r>
              <a:rPr lang="en-US" b="1" dirty="0" smtClean="0"/>
              <a:t>File Operations</a:t>
            </a:r>
          </a:p>
          <a:p>
            <a:pPr lvl="1"/>
            <a:r>
              <a:rPr lang="en-US" b="1" dirty="0" smtClean="0"/>
              <a:t>File Types</a:t>
            </a:r>
          </a:p>
          <a:p>
            <a:pPr lvl="1"/>
            <a:r>
              <a:rPr lang="en-US" b="1" dirty="0" smtClean="0"/>
              <a:t>File Structures</a:t>
            </a:r>
            <a:endParaRPr lang="en-US" b="1" dirty="0"/>
          </a:p>
          <a:p>
            <a:r>
              <a:rPr lang="en-US" dirty="0"/>
              <a:t>Access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Sequential  Access</a:t>
            </a:r>
          </a:p>
          <a:p>
            <a:pPr lvl="1"/>
            <a:r>
              <a:rPr lang="en-US" dirty="0" smtClean="0"/>
              <a:t>Direct  Access</a:t>
            </a:r>
          </a:p>
          <a:p>
            <a:pPr lvl="1"/>
            <a:r>
              <a:rPr lang="en-US" dirty="0" smtClean="0"/>
              <a:t>Other Access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  <a:p>
            <a:r>
              <a:rPr lang="en-US" dirty="0" smtClean="0"/>
              <a:t>Disk Structure</a:t>
            </a:r>
          </a:p>
          <a:p>
            <a:r>
              <a:rPr lang="en-US" dirty="0" smtClean="0"/>
              <a:t>Directory Structure.</a:t>
            </a:r>
          </a:p>
          <a:p>
            <a:pPr lvl="1"/>
            <a:r>
              <a:rPr lang="en-US" dirty="0" smtClean="0"/>
              <a:t>Single - Level directory</a:t>
            </a:r>
          </a:p>
          <a:p>
            <a:pPr lvl="1"/>
            <a:r>
              <a:rPr lang="en-US" dirty="0" smtClean="0"/>
              <a:t>Two - Level Directory</a:t>
            </a:r>
            <a:endParaRPr lang="en-US" dirty="0"/>
          </a:p>
          <a:p>
            <a:pPr lvl="1"/>
            <a:r>
              <a:rPr lang="en-US" dirty="0" smtClean="0"/>
              <a:t> Tree  - Structured Directory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explain the function of file systems</a:t>
            </a:r>
          </a:p>
          <a:p>
            <a:endParaRPr lang="en-US"/>
          </a:p>
          <a:p>
            <a:r>
              <a:rPr lang="en-US"/>
              <a:t>To describe the interfaces to file systems</a:t>
            </a:r>
          </a:p>
          <a:p>
            <a:endParaRPr lang="en-US"/>
          </a:p>
          <a:p>
            <a:r>
              <a:rPr lang="en-US"/>
              <a:t>To discuss file-system design tradeoffs, including access methods, file sharing, file locking, and directory structures</a:t>
            </a:r>
          </a:p>
          <a:p>
            <a:endParaRPr lang="en-US"/>
          </a:p>
          <a:p>
            <a:r>
              <a:rPr lang="en-US"/>
              <a:t>To explore file-system protection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file system</a:t>
            </a:r>
            <a:r>
              <a:rPr lang="en-US" dirty="0" smtClean="0"/>
              <a:t> </a:t>
            </a:r>
            <a:r>
              <a:rPr lang="en-US" dirty="0"/>
              <a:t>provides the mechanism </a:t>
            </a:r>
            <a:endParaRPr lang="en-US" dirty="0" smtClean="0"/>
          </a:p>
          <a:p>
            <a:pPr lvl="1"/>
            <a:r>
              <a:rPr lang="en-US" dirty="0" smtClean="0"/>
              <a:t>For on-line </a:t>
            </a:r>
            <a:r>
              <a:rPr lang="en-US" dirty="0"/>
              <a:t>storage of </a:t>
            </a:r>
            <a:r>
              <a:rPr lang="en-US" dirty="0" smtClean="0"/>
              <a:t>the </a:t>
            </a:r>
            <a:r>
              <a:rPr lang="en-US" dirty="0"/>
              <a:t>operating system and all the users of the computer system. </a:t>
            </a:r>
          </a:p>
          <a:p>
            <a:pPr lvl="1"/>
            <a:r>
              <a:rPr lang="en-US" dirty="0" smtClean="0"/>
              <a:t>For access </a:t>
            </a:r>
            <a:r>
              <a:rPr lang="en-US" dirty="0"/>
              <a:t>to both data </a:t>
            </a:r>
            <a:r>
              <a:rPr lang="en-US" dirty="0" smtClean="0"/>
              <a:t>and programs </a:t>
            </a:r>
            <a:r>
              <a:rPr lang="en-US" dirty="0"/>
              <a:t>of the operating system and all the users of the computer system.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file </a:t>
            </a:r>
            <a:r>
              <a:rPr lang="en-US" dirty="0"/>
              <a:t>system consists of two distinct parts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collection </a:t>
            </a:r>
            <a:r>
              <a:rPr lang="en-US" i="1" dirty="0"/>
              <a:t>of files, </a:t>
            </a:r>
            <a:r>
              <a:rPr lang="en-US" dirty="0"/>
              <a:t>each storing </a:t>
            </a:r>
            <a:r>
              <a:rPr lang="en-US" dirty="0" smtClean="0"/>
              <a:t>related data.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i="1" dirty="0"/>
              <a:t>directory </a:t>
            </a:r>
            <a:r>
              <a:rPr lang="en-US" i="1" dirty="0" smtClean="0"/>
              <a:t>structure- </a:t>
            </a:r>
            <a:r>
              <a:rPr lang="en-US" dirty="0" smtClean="0"/>
              <a:t>which </a:t>
            </a:r>
            <a:r>
              <a:rPr lang="en-US" dirty="0"/>
              <a:t>organizes and provides information </a:t>
            </a:r>
            <a:r>
              <a:rPr lang="en-US" dirty="0" smtClean="0"/>
              <a:t>about all </a:t>
            </a:r>
            <a:r>
              <a:rPr lang="en-US" dirty="0"/>
              <a:t>the files in the system.</a:t>
            </a:r>
          </a:p>
        </p:txBody>
      </p:sp>
    </p:spTree>
    <p:extLst>
      <p:ext uri="{BB962C8B-B14F-4D97-AF65-F5344CB8AC3E}">
        <p14:creationId xmlns:p14="http://schemas.microsoft.com/office/powerpoint/2010/main" val="4884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Concept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86692"/>
            <a:ext cx="8731250" cy="4877522"/>
          </a:xfrm>
        </p:spPr>
        <p:txBody>
          <a:bodyPr/>
          <a:lstStyle/>
          <a:p>
            <a:r>
              <a:rPr lang="en-US" dirty="0"/>
              <a:t>In general, a file is a sequence of bits, bytes, lines, or </a:t>
            </a:r>
            <a:r>
              <a:rPr lang="en-US" dirty="0" smtClean="0"/>
              <a:t>records, the </a:t>
            </a:r>
            <a:r>
              <a:rPr lang="en-US" dirty="0"/>
              <a:t>meaning of which is defined by the file's creator and user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“A </a:t>
            </a:r>
            <a:r>
              <a:rPr lang="en-US" b="1" dirty="0"/>
              <a:t>file is a named collection of related information that is recorded on secondary storage. </a:t>
            </a:r>
            <a:r>
              <a:rPr lang="en-US" b="1" dirty="0" smtClean="0"/>
              <a:t>“</a:t>
            </a:r>
            <a:endParaRPr lang="en-US" b="1" dirty="0"/>
          </a:p>
          <a:p>
            <a:r>
              <a:rPr lang="en-US" dirty="0"/>
              <a:t>From a user's perspective, a </a:t>
            </a:r>
            <a:r>
              <a:rPr lang="en-US" dirty="0" smtClean="0"/>
              <a:t>File </a:t>
            </a:r>
            <a:r>
              <a:rPr lang="en-US" dirty="0"/>
              <a:t>is the smallest allotment of logical secondary storage; that is, data cannot be written to secondary storage unless they are within a file</a:t>
            </a:r>
            <a:r>
              <a:rPr lang="en-US" dirty="0" smtClean="0"/>
              <a:t>.</a:t>
            </a:r>
          </a:p>
          <a:p>
            <a:r>
              <a:rPr lang="en-US" dirty="0"/>
              <a:t>Files </a:t>
            </a:r>
            <a:r>
              <a:rPr lang="en-US" dirty="0" smtClean="0"/>
              <a:t>are mapped </a:t>
            </a:r>
            <a:r>
              <a:rPr lang="en-US" dirty="0"/>
              <a:t>by the operating system onto physical devices.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storage </a:t>
            </a:r>
            <a:r>
              <a:rPr lang="en-US" dirty="0" smtClean="0"/>
              <a:t>devices are </a:t>
            </a:r>
            <a:r>
              <a:rPr lang="en-US" dirty="0"/>
              <a:t>usually nonvolatile, so the contents are persistent through power </a:t>
            </a:r>
            <a:r>
              <a:rPr lang="en-US" dirty="0" smtClean="0"/>
              <a:t>failures and </a:t>
            </a:r>
            <a:r>
              <a:rPr lang="en-US" dirty="0"/>
              <a:t>system reboots</a:t>
            </a:r>
            <a:r>
              <a:rPr lang="en-US" dirty="0" smtClean="0"/>
              <a:t>.</a:t>
            </a:r>
          </a:p>
          <a:p>
            <a:r>
              <a:rPr lang="en-US" dirty="0"/>
              <a:t>Computers can store information on various storage media, such as </a:t>
            </a:r>
            <a:r>
              <a:rPr lang="en-US" dirty="0" smtClean="0"/>
              <a:t>magnetic disks</a:t>
            </a:r>
            <a:r>
              <a:rPr lang="en-US" dirty="0"/>
              <a:t>, magnetic tapes, and optical disks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Types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Data files- may be numeric, character, alphanumeric or binary</a:t>
            </a:r>
            <a:endParaRPr lang="en-US" dirty="0"/>
          </a:p>
          <a:p>
            <a:pPr lvl="1"/>
            <a:r>
              <a:rPr lang="en-US" dirty="0" smtClean="0"/>
              <a:t>Program files: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Concept 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233488"/>
            <a:ext cx="8786668" cy="4530725"/>
          </a:xfrm>
        </p:spPr>
        <p:txBody>
          <a:bodyPr/>
          <a:lstStyle/>
          <a:p>
            <a:r>
              <a:rPr lang="en-US" dirty="0"/>
              <a:t>The information in a file is defined by its creator.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different </a:t>
            </a:r>
            <a:r>
              <a:rPr lang="en-US" dirty="0" smtClean="0"/>
              <a:t>types of </a:t>
            </a:r>
            <a:r>
              <a:rPr lang="en-US" dirty="0"/>
              <a:t>information may be stored in a file—source programs, object </a:t>
            </a:r>
            <a:r>
              <a:rPr lang="en-US" dirty="0" smtClean="0"/>
              <a:t>programs, executable </a:t>
            </a:r>
            <a:r>
              <a:rPr lang="en-US" dirty="0"/>
              <a:t>programs, numeric data, text, payroll records, graphic </a:t>
            </a:r>
            <a:r>
              <a:rPr lang="en-US" dirty="0" smtClean="0"/>
              <a:t>images, sound </a:t>
            </a:r>
            <a:r>
              <a:rPr lang="en-US" dirty="0"/>
              <a:t>recordings, and so on.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file has a certain defined structure, </a:t>
            </a:r>
            <a:r>
              <a:rPr lang="en-US" dirty="0" smtClean="0"/>
              <a:t>which depends </a:t>
            </a:r>
            <a:r>
              <a:rPr lang="en-US" dirty="0"/>
              <a:t>on its type.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i="1" dirty="0"/>
              <a:t>text </a:t>
            </a:r>
            <a:r>
              <a:rPr lang="en-US" dirty="0"/>
              <a:t>file is a sequence of characters organized </a:t>
            </a:r>
            <a:r>
              <a:rPr lang="en-US" dirty="0" smtClean="0"/>
              <a:t>into lines </a:t>
            </a:r>
            <a:r>
              <a:rPr lang="en-US" dirty="0"/>
              <a:t>(and possibly pages). </a:t>
            </a:r>
          </a:p>
          <a:p>
            <a:pPr lvl="1"/>
            <a:r>
              <a:rPr lang="en-US" dirty="0" smtClean="0"/>
              <a:t>A </a:t>
            </a:r>
            <a:r>
              <a:rPr lang="en-US" i="1" dirty="0"/>
              <a:t>source </a:t>
            </a:r>
            <a:r>
              <a:rPr lang="en-US" dirty="0"/>
              <a:t>file is a sequence of subroutines </a:t>
            </a:r>
            <a:r>
              <a:rPr lang="en-US" dirty="0" smtClean="0"/>
              <a:t>and functions</a:t>
            </a:r>
            <a:r>
              <a:rPr lang="en-US" dirty="0"/>
              <a:t>, each of which is further organized as declarations followed </a:t>
            </a:r>
            <a:r>
              <a:rPr lang="en-US" dirty="0" smtClean="0"/>
              <a:t>by executable </a:t>
            </a:r>
            <a:r>
              <a:rPr lang="en-US" dirty="0"/>
              <a:t>statements.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i="1" dirty="0"/>
              <a:t>object </a:t>
            </a:r>
            <a:r>
              <a:rPr lang="en-US" dirty="0"/>
              <a:t>file is a sequence of bytes organized </a:t>
            </a:r>
            <a:r>
              <a:rPr lang="en-US" dirty="0" smtClean="0"/>
              <a:t>into blocks </a:t>
            </a:r>
            <a:r>
              <a:rPr lang="en-US" dirty="0"/>
              <a:t>understandable by the system's linker.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i="1" dirty="0"/>
              <a:t>executable </a:t>
            </a:r>
            <a:r>
              <a:rPr lang="en-US" dirty="0"/>
              <a:t>file is a series </a:t>
            </a:r>
            <a:r>
              <a:rPr lang="en-US" dirty="0" smtClean="0"/>
              <a:t>of code </a:t>
            </a:r>
            <a:r>
              <a:rPr lang="en-US" dirty="0"/>
              <a:t>sections that the loader can bring into memory and execute.</a:t>
            </a:r>
          </a:p>
        </p:txBody>
      </p:sp>
    </p:spTree>
    <p:extLst>
      <p:ext uri="{BB962C8B-B14F-4D97-AF65-F5344CB8AC3E}">
        <p14:creationId xmlns:p14="http://schemas.microsoft.com/office/powerpoint/2010/main" val="5412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Attributes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691" y="886692"/>
            <a:ext cx="8911359" cy="5763490"/>
          </a:xfrm>
        </p:spPr>
        <p:txBody>
          <a:bodyPr/>
          <a:lstStyle/>
          <a:p>
            <a:pPr algn="just"/>
            <a:r>
              <a:rPr lang="en-US" dirty="0"/>
              <a:t>A file </a:t>
            </a:r>
            <a:r>
              <a:rPr lang="en-US" dirty="0" smtClean="0"/>
              <a:t>is referred </a:t>
            </a:r>
            <a:r>
              <a:rPr lang="en-US" dirty="0"/>
              <a:t>to </a:t>
            </a:r>
            <a:r>
              <a:rPr lang="en-US" dirty="0" smtClean="0"/>
              <a:t>by its </a:t>
            </a:r>
            <a:r>
              <a:rPr lang="en-US" dirty="0"/>
              <a:t>name.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name is usually a string of characters, such as </a:t>
            </a:r>
            <a:r>
              <a:rPr lang="en-US" i="1" dirty="0" err="1"/>
              <a:t>example.c</a:t>
            </a:r>
            <a:r>
              <a:rPr lang="en-US" i="1" dirty="0"/>
              <a:t>. </a:t>
            </a:r>
            <a:r>
              <a:rPr lang="en-US" i="1" dirty="0" smtClean="0"/>
              <a:t> </a:t>
            </a:r>
          </a:p>
          <a:p>
            <a:pPr algn="just"/>
            <a:r>
              <a:rPr lang="en-US" dirty="0" smtClean="0"/>
              <a:t>Some</a:t>
            </a:r>
            <a:r>
              <a:rPr lang="en-US" dirty="0"/>
              <a:t> </a:t>
            </a:r>
            <a:r>
              <a:rPr lang="en-US" dirty="0" smtClean="0"/>
              <a:t>systems </a:t>
            </a:r>
            <a:r>
              <a:rPr lang="en-US" dirty="0"/>
              <a:t>differentiate between uppercase and lowercase characters in </a:t>
            </a:r>
            <a:r>
              <a:rPr lang="en-US" dirty="0" smtClean="0"/>
              <a:t>names, whereas </a:t>
            </a:r>
            <a:r>
              <a:rPr lang="en-US" dirty="0"/>
              <a:t>other systems do not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file's attributes vary from one operating system to another but </a:t>
            </a:r>
            <a:r>
              <a:rPr lang="en-US" dirty="0" smtClean="0"/>
              <a:t>typically consist </a:t>
            </a:r>
            <a:r>
              <a:rPr lang="en-US" dirty="0"/>
              <a:t>of these:</a:t>
            </a:r>
            <a:endParaRPr lang="en-US" b="1" dirty="0" smtClean="0"/>
          </a:p>
          <a:p>
            <a:pPr lvl="1"/>
            <a:r>
              <a:rPr lang="en-US" b="1" dirty="0" smtClean="0"/>
              <a:t>Name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symbolic file name is only </a:t>
            </a:r>
            <a:r>
              <a:rPr lang="en-US" dirty="0"/>
              <a:t>information kept in human-readable </a:t>
            </a:r>
            <a:r>
              <a:rPr lang="en-US" dirty="0" smtClean="0"/>
              <a:t>form.</a:t>
            </a:r>
            <a:endParaRPr lang="en-US" dirty="0"/>
          </a:p>
          <a:p>
            <a:pPr lvl="1"/>
            <a:r>
              <a:rPr lang="en-US" b="1" dirty="0"/>
              <a:t>Identifier</a:t>
            </a:r>
            <a:r>
              <a:rPr lang="en-US" dirty="0"/>
              <a:t> – unique tag (number) identifies file within file </a:t>
            </a:r>
            <a:r>
              <a:rPr lang="en-US" dirty="0" smtClean="0"/>
              <a:t>system.</a:t>
            </a:r>
            <a:r>
              <a:rPr lang="en-US" dirty="0"/>
              <a:t> it is the non-human-readable name for the file.</a:t>
            </a:r>
          </a:p>
          <a:p>
            <a:pPr lvl="1"/>
            <a:r>
              <a:rPr lang="en-US" b="1" dirty="0"/>
              <a:t>Type</a:t>
            </a:r>
            <a:r>
              <a:rPr lang="en-US" dirty="0"/>
              <a:t> – needed for systems that support different </a:t>
            </a:r>
            <a:r>
              <a:rPr lang="en-US" dirty="0" smtClean="0"/>
              <a:t>types.</a:t>
            </a:r>
            <a:endParaRPr lang="en-US" dirty="0"/>
          </a:p>
          <a:p>
            <a:pPr lvl="1"/>
            <a:r>
              <a:rPr lang="en-US" b="1" dirty="0"/>
              <a:t>Location</a:t>
            </a:r>
            <a:r>
              <a:rPr lang="en-US" dirty="0"/>
              <a:t> – pointer to file location on device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 – current file </a:t>
            </a:r>
            <a:r>
              <a:rPr lang="en-US" dirty="0" smtClean="0"/>
              <a:t>size</a:t>
            </a:r>
            <a:r>
              <a:rPr lang="en-US" dirty="0"/>
              <a:t> (in bytes, words, or blocks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b="1" dirty="0"/>
              <a:t>Protection</a:t>
            </a:r>
            <a:r>
              <a:rPr lang="en-US" dirty="0"/>
              <a:t> – </a:t>
            </a:r>
            <a:r>
              <a:rPr lang="en-US" dirty="0" smtClean="0"/>
              <a:t>access control information that controls </a:t>
            </a:r>
            <a:r>
              <a:rPr lang="en-US" dirty="0"/>
              <a:t>who can do reading, writing, </a:t>
            </a:r>
            <a:r>
              <a:rPr lang="en-US" dirty="0" smtClean="0"/>
              <a:t>executing and so on.</a:t>
            </a:r>
            <a:endParaRPr lang="en-US" dirty="0"/>
          </a:p>
          <a:p>
            <a:pPr lvl="1"/>
            <a:r>
              <a:rPr lang="en-US" b="1" dirty="0"/>
              <a:t>Time, date, and user identification</a:t>
            </a:r>
            <a:r>
              <a:rPr lang="en-US" dirty="0"/>
              <a:t> – data for protection, security, and usage </a:t>
            </a:r>
            <a:r>
              <a:rPr lang="en-US" dirty="0" smtClean="0"/>
              <a:t>monitoring like-</a:t>
            </a:r>
            <a:r>
              <a:rPr lang="en-US" dirty="0"/>
              <a:t> creation, last modification, and last use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files are kept in the directory structure, which is maintained on the disk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directory entry consists of the </a:t>
            </a:r>
            <a:r>
              <a:rPr lang="en-US" dirty="0" smtClean="0"/>
              <a:t>file's name </a:t>
            </a:r>
            <a:r>
              <a:rPr lang="en-US" dirty="0"/>
              <a:t>and its unique identifier. The identifier in turn locates the other </a:t>
            </a:r>
            <a:r>
              <a:rPr lang="en-US" dirty="0" smtClean="0"/>
              <a:t>file attributes.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/>
              <a:t>files</a:t>
            </a:r>
            <a:r>
              <a:rPr lang="en-US" dirty="0" smtClean="0"/>
              <a:t>,</a:t>
            </a:r>
            <a:r>
              <a:rPr lang="en-US" dirty="0"/>
              <a:t> directories</a:t>
            </a:r>
            <a:r>
              <a:rPr lang="en-US" dirty="0" smtClean="0"/>
              <a:t> </a:t>
            </a:r>
            <a:r>
              <a:rPr lang="en-US" dirty="0"/>
              <a:t>must be nonvolatile, they must </a:t>
            </a:r>
            <a:r>
              <a:rPr lang="en-US" dirty="0" smtClean="0"/>
              <a:t>be stored </a:t>
            </a:r>
            <a:r>
              <a:rPr lang="en-US" dirty="0"/>
              <a:t>on the device and brought into memory piecemeal, as needed.</a:t>
            </a:r>
          </a:p>
        </p:txBody>
      </p:sp>
    </p:spTree>
    <p:extLst>
      <p:ext uri="{BB962C8B-B14F-4D97-AF65-F5344CB8AC3E}">
        <p14:creationId xmlns:p14="http://schemas.microsoft.com/office/powerpoint/2010/main" val="22520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-8">
  <a:themeElements>
    <a:clrScheme name="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os-8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2036</TotalTime>
  <Words>1258</Words>
  <Application>Microsoft Office PowerPoint</Application>
  <PresentationFormat>On-screen Show (4:3)</PresentationFormat>
  <Paragraphs>134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os-8</vt:lpstr>
      <vt:lpstr>PowerPoint Presentation</vt:lpstr>
      <vt:lpstr>  File-System Interface</vt:lpstr>
      <vt:lpstr>File-System Interface</vt:lpstr>
      <vt:lpstr>Objectives</vt:lpstr>
      <vt:lpstr>Background</vt:lpstr>
      <vt:lpstr>File Concept</vt:lpstr>
      <vt:lpstr>File Concept Conti…</vt:lpstr>
      <vt:lpstr>File Attributes</vt:lpstr>
      <vt:lpstr>PowerPoint Presentation</vt:lpstr>
      <vt:lpstr>File Operations</vt:lpstr>
      <vt:lpstr>File Operations</vt:lpstr>
      <vt:lpstr>File Operations</vt:lpstr>
      <vt:lpstr>File Operations</vt:lpstr>
      <vt:lpstr>Open Files</vt:lpstr>
      <vt:lpstr>File Types – Name, Extension</vt:lpstr>
    </vt:vector>
  </TitlesOfParts>
  <Company>Lucent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Harish</cp:lastModifiedBy>
  <cp:revision>211</cp:revision>
  <dcterms:created xsi:type="dcterms:W3CDTF">2004-10-07T18:29:30Z</dcterms:created>
  <dcterms:modified xsi:type="dcterms:W3CDTF">2020-04-12T05:57:26Z</dcterms:modified>
</cp:coreProperties>
</file>