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5"/>
  </p:notesMasterIdLst>
  <p:handoutMasterIdLst>
    <p:handoutMasterId r:id="rId26"/>
  </p:handoutMasterIdLst>
  <p:sldIdLst>
    <p:sldId id="360" r:id="rId2"/>
    <p:sldId id="333" r:id="rId3"/>
    <p:sldId id="332" r:id="rId4"/>
    <p:sldId id="334" r:id="rId5"/>
    <p:sldId id="335" r:id="rId6"/>
    <p:sldId id="336" r:id="rId7"/>
    <p:sldId id="337" r:id="rId8"/>
    <p:sldId id="341" r:id="rId9"/>
    <p:sldId id="352" r:id="rId10"/>
    <p:sldId id="353" r:id="rId11"/>
    <p:sldId id="354" r:id="rId12"/>
    <p:sldId id="342" r:id="rId13"/>
    <p:sldId id="355" r:id="rId14"/>
    <p:sldId id="344" r:id="rId15"/>
    <p:sldId id="356" r:id="rId16"/>
    <p:sldId id="357" r:id="rId17"/>
    <p:sldId id="346" r:id="rId18"/>
    <p:sldId id="348" r:id="rId19"/>
    <p:sldId id="347" r:id="rId20"/>
    <p:sldId id="358" r:id="rId21"/>
    <p:sldId id="350" r:id="rId22"/>
    <p:sldId id="359" r:id="rId23"/>
    <p:sldId id="351" r:id="rId24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450" y="-77"/>
      </p:cViewPr>
      <p:guideLst>
        <p:guide orient="horz" pos="788"/>
        <p:guide pos="5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fld id="{B2776419-EAA1-4784-BCD0-A00DFB31FF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65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5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9112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fld id="{AED80E42-9CF6-4FDD-8019-922CFBC552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96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4473A-375A-48B4-B1AA-614EFE3DDBD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43A7B-AFED-4857-B01B-7CD8694B6C9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3EB2D-573B-403E-BB36-3F82BD20AAB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3EB2D-573B-403E-BB36-3F82BD20AAB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AC657A-140C-44AA-B6B6-318ADEB45B5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3EB2D-573B-403E-BB36-3F82BD20AAB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3EB2D-573B-403E-BB36-3F82BD20AAB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CA142-E1D5-4709-8B31-2E4325AF7BB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4C24F-FF80-487A-B70B-4A9F7D21728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4C24F-FF80-487A-B70B-4A9F7D21728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312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13312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2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2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Silberschatz, Galvin and Gagne ©2009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pitchFamily="34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 Edition</a:t>
            </a:r>
          </a:p>
        </p:txBody>
      </p:sp>
      <p:pic>
        <p:nvPicPr>
          <p:cNvPr id="133129" name="Picture 9" descr="dino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3224213" y="4016375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dino_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</p:spPr>
      </p:pic>
      <p:sp>
        <p:nvSpPr>
          <p:cNvPr id="132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32102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222750" y="6613525"/>
            <a:ext cx="514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10.</a:t>
            </a:r>
            <a:fld id="{8806C968-9327-4ADA-B372-862853E14D4E}" type="slidenum">
              <a:rPr lang="en-US" sz="1000" b="1">
                <a:solidFill>
                  <a:srgbClr val="006699"/>
                </a:solidFill>
                <a:latin typeface="Helvetica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sz="1000" b="1">
              <a:solidFill>
                <a:srgbClr val="006699"/>
              </a:solidFill>
              <a:latin typeface="Helvetica" pitchFamily="34" charset="0"/>
            </a:endParaRP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Silberschatz, Galvin and Gagne ©2009</a:t>
            </a: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pitchFamily="34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 Edition</a:t>
            </a:r>
          </a:p>
        </p:txBody>
      </p:sp>
      <p:pic>
        <p:nvPicPr>
          <p:cNvPr id="132108" name="Picture 12" descr="dino_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2" charset="2"/>
        <a:buChar char="n"/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2" charset="2"/>
        <a:buChar char="l"/>
        <a:defRPr kumimoji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346700"/>
            <a:ext cx="1511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0188" y="5529263"/>
            <a:ext cx="53721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latin typeface="Georgia" panose="02040502050405020303" pitchFamily="18" charset="0"/>
              </a:rPr>
              <a:t>This work is licensed under a </a:t>
            </a:r>
            <a:r>
              <a:rPr lang="en-US" sz="1050" b="1" dirty="0">
                <a:latin typeface="Georgia" panose="02040502050405020303" pitchFamily="18" charset="0"/>
                <a:hlinkClick r:id="rId3"/>
              </a:rPr>
              <a:t>Creative Commons Attribution-</a:t>
            </a:r>
            <a:r>
              <a:rPr lang="en-US" sz="1050" b="1" dirty="0" err="1">
                <a:latin typeface="Georgia" panose="02040502050405020303" pitchFamily="18" charset="0"/>
                <a:hlinkClick r:id="rId3"/>
              </a:rPr>
              <a:t>ShareAlike</a:t>
            </a:r>
            <a:r>
              <a:rPr lang="en-US" sz="1050" b="1" dirty="0">
                <a:latin typeface="Georgia" panose="02040502050405020303" pitchFamily="18" charset="0"/>
                <a:hlinkClick r:id="rId3"/>
              </a:rPr>
              <a:t> 4.0 International License</a:t>
            </a:r>
            <a:r>
              <a:rPr lang="en-US" sz="1050" b="1" dirty="0">
                <a:latin typeface="Georgia" panose="02040502050405020303" pitchFamily="18" charset="0"/>
              </a:rPr>
              <a:t>.</a:t>
            </a:r>
            <a:r>
              <a:rPr lang="en-US" sz="1050" dirty="0"/>
              <a:t> This presentation is released under Creative Commons-A6ribute,on 4.0 License. You are free to use, distribute and modify it ,</a:t>
            </a:r>
          </a:p>
          <a:p>
            <a:pPr>
              <a:defRPr/>
            </a:pPr>
            <a:r>
              <a:rPr lang="en-US" sz="1050" dirty="0"/>
              <a:t>including for commercial purposes, provided you acknowledge the source.</a:t>
            </a:r>
            <a:endParaRPr lang="en-US" sz="105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8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boot control block (per volume) </a:t>
            </a:r>
            <a:r>
              <a:rPr lang="en-US" dirty="0"/>
              <a:t>can contain information needed by </a:t>
            </a:r>
            <a:r>
              <a:rPr lang="en-US" dirty="0" smtClean="0"/>
              <a:t>the system </a:t>
            </a:r>
            <a:r>
              <a:rPr lang="en-US" dirty="0"/>
              <a:t>to boot an operating system from that volume.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disk does </a:t>
            </a:r>
            <a:r>
              <a:rPr lang="en-US" dirty="0" smtClean="0"/>
              <a:t>not contain </a:t>
            </a:r>
            <a:r>
              <a:rPr lang="en-US" dirty="0"/>
              <a:t>an operating system, this block can be empty.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typically </a:t>
            </a:r>
            <a:r>
              <a:rPr lang="en-US" dirty="0" smtClean="0"/>
              <a:t>the first </a:t>
            </a:r>
            <a:r>
              <a:rPr lang="en-US" dirty="0"/>
              <a:t>block of a volume. 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UFS, it is called the boot block; in NTFS, it is </a:t>
            </a:r>
            <a:r>
              <a:rPr lang="en-US" dirty="0" smtClean="0"/>
              <a:t>the partition </a:t>
            </a:r>
            <a:r>
              <a:rPr lang="en-US" dirty="0"/>
              <a:t>boot </a:t>
            </a:r>
            <a:r>
              <a:rPr lang="en-US" b="1" dirty="0"/>
              <a:t>sector.</a:t>
            </a:r>
          </a:p>
          <a:p>
            <a:r>
              <a:rPr lang="en-US" dirty="0" smtClean="0"/>
              <a:t>A </a:t>
            </a:r>
            <a:r>
              <a:rPr lang="en-US" b="1" dirty="0"/>
              <a:t>volume control block </a:t>
            </a:r>
            <a:r>
              <a:rPr lang="en-US" dirty="0"/>
              <a:t>(per volume) contains volume (or </a:t>
            </a:r>
            <a:r>
              <a:rPr lang="en-US" dirty="0" smtClean="0"/>
              <a:t>partition) details.</a:t>
            </a:r>
            <a:endParaRPr lang="en-US" dirty="0"/>
          </a:p>
          <a:p>
            <a:pPr lvl="1"/>
            <a:r>
              <a:rPr lang="en-US" dirty="0" smtClean="0"/>
              <a:t>such </a:t>
            </a:r>
            <a:r>
              <a:rPr lang="en-US" dirty="0"/>
              <a:t>as the number of blocks in the partition, </a:t>
            </a:r>
            <a:endParaRPr lang="en-US" dirty="0" smtClean="0"/>
          </a:p>
          <a:p>
            <a:pPr lvl="1"/>
            <a:r>
              <a:rPr lang="en-US" dirty="0" smtClean="0"/>
              <a:t>size </a:t>
            </a:r>
            <a:r>
              <a:rPr lang="en-US" dirty="0"/>
              <a:t>of the blocks, </a:t>
            </a:r>
            <a:endParaRPr lang="en-US" dirty="0" smtClean="0"/>
          </a:p>
          <a:p>
            <a:pPr lvl="1"/>
            <a:r>
              <a:rPr lang="en-US" dirty="0" smtClean="0"/>
              <a:t>free block count </a:t>
            </a:r>
            <a:r>
              <a:rPr lang="en-US" dirty="0"/>
              <a:t>and free-block </a:t>
            </a:r>
            <a:r>
              <a:rPr lang="en-US" dirty="0" smtClean="0"/>
              <a:t>pointers.</a:t>
            </a:r>
          </a:p>
          <a:p>
            <a:pPr lvl="1"/>
            <a:r>
              <a:rPr lang="en-US" dirty="0" smtClean="0"/>
              <a:t>free </a:t>
            </a:r>
            <a:r>
              <a:rPr lang="en-US" dirty="0"/>
              <a:t>FCB count and FCB </a:t>
            </a:r>
            <a:r>
              <a:rPr lang="en-US" dirty="0" smtClean="0"/>
              <a:t>pointers.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UFS, this is called a </a:t>
            </a:r>
            <a:r>
              <a:rPr lang="en-US" b="1" dirty="0" smtClean="0"/>
              <a:t>superblock.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NTFS, it is stored in. the </a:t>
            </a:r>
            <a:r>
              <a:rPr lang="en-US" b="1" dirty="0"/>
              <a:t>master </a:t>
            </a:r>
            <a:r>
              <a:rPr lang="en-US" b="1" dirty="0" smtClean="0"/>
              <a:t>file table.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93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</a:t>
            </a:r>
            <a:r>
              <a:rPr lang="en-US" b="1" dirty="0"/>
              <a:t>directory structure</a:t>
            </a:r>
            <a:r>
              <a:rPr lang="en-US" dirty="0"/>
              <a:t> per file system is used to organize the files. </a:t>
            </a:r>
            <a:endParaRPr lang="en-US" dirty="0" smtClean="0"/>
          </a:p>
          <a:p>
            <a:pPr lvl="1"/>
            <a:r>
              <a:rPr lang="en-US" dirty="0" smtClean="0"/>
              <a:t>In UFS, this </a:t>
            </a:r>
            <a:r>
              <a:rPr lang="en-US" dirty="0"/>
              <a:t>includes file names and associated </a:t>
            </a:r>
            <a:r>
              <a:rPr lang="en-US" b="1" dirty="0" err="1"/>
              <a:t>inode</a:t>
            </a:r>
            <a:r>
              <a:rPr lang="en-US" b="1" dirty="0"/>
              <a:t> </a:t>
            </a:r>
            <a:r>
              <a:rPr lang="en-US" dirty="0"/>
              <a:t>numbers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In NTFS it is </a:t>
            </a:r>
            <a:r>
              <a:rPr lang="en-US" dirty="0" smtClean="0"/>
              <a:t>stored in </a:t>
            </a:r>
            <a:r>
              <a:rPr lang="en-US" dirty="0"/>
              <a:t>the </a:t>
            </a:r>
            <a:r>
              <a:rPr lang="en-US" b="1" dirty="0"/>
              <a:t>master file table.</a:t>
            </a:r>
          </a:p>
          <a:p>
            <a:r>
              <a:rPr lang="en-US" b="1" dirty="0" smtClean="0"/>
              <a:t>A </a:t>
            </a:r>
            <a:r>
              <a:rPr lang="en-US" b="1" dirty="0"/>
              <a:t>per-file FCB </a:t>
            </a:r>
            <a:r>
              <a:rPr lang="en-US" dirty="0"/>
              <a:t>contains many details about the file,  </a:t>
            </a:r>
            <a:r>
              <a:rPr lang="en-US" dirty="0" smtClean="0"/>
              <a:t>including </a:t>
            </a:r>
          </a:p>
          <a:p>
            <a:pPr lvl="1"/>
            <a:r>
              <a:rPr lang="en-US" dirty="0" smtClean="0"/>
              <a:t>file permissions,</a:t>
            </a:r>
          </a:p>
          <a:p>
            <a:pPr lvl="1"/>
            <a:r>
              <a:rPr lang="en-US" dirty="0" smtClean="0"/>
              <a:t>ownership</a:t>
            </a:r>
            <a:r>
              <a:rPr lang="en-US" dirty="0"/>
              <a:t>, size, and location of the data blocks.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UFS, this is </a:t>
            </a:r>
            <a:r>
              <a:rPr lang="en-US" dirty="0" smtClean="0"/>
              <a:t>called the </a:t>
            </a:r>
            <a:r>
              <a:rPr lang="en-US" dirty="0" err="1"/>
              <a:t>inode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In NTFS, this information is actually stored within the </a:t>
            </a:r>
            <a:r>
              <a:rPr lang="en-US" dirty="0" smtClean="0"/>
              <a:t>master file </a:t>
            </a:r>
            <a:r>
              <a:rPr lang="en-US" dirty="0"/>
              <a:t>table,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Allocation Methods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036" y="969819"/>
            <a:ext cx="7962131" cy="4793998"/>
          </a:xfrm>
        </p:spPr>
        <p:txBody>
          <a:bodyPr/>
          <a:lstStyle/>
          <a:p>
            <a:r>
              <a:rPr lang="en-US" dirty="0" smtClean="0"/>
              <a:t>An allocation method refers to how disk blocks are allocated for files: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how to allocate space to these files so that disk space is </a:t>
            </a:r>
            <a:r>
              <a:rPr lang="en-US" dirty="0" smtClean="0"/>
              <a:t>utilized effectively </a:t>
            </a:r>
            <a:r>
              <a:rPr lang="en-US" dirty="0"/>
              <a:t>and files can be accessed quickly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Three major methods of </a:t>
            </a:r>
            <a:r>
              <a:rPr lang="en-US" dirty="0" smtClean="0"/>
              <a:t>allocating disk </a:t>
            </a:r>
            <a:r>
              <a:rPr lang="en-US" dirty="0"/>
              <a:t>space are in wide use: </a:t>
            </a:r>
            <a:endParaRPr lang="en-US" dirty="0" smtClean="0"/>
          </a:p>
          <a:p>
            <a:pPr lvl="1"/>
            <a:r>
              <a:rPr lang="en-US" dirty="0" smtClean="0"/>
              <a:t>contiguous</a:t>
            </a:r>
          </a:p>
          <a:p>
            <a:pPr lvl="1"/>
            <a:r>
              <a:rPr lang="en-US" dirty="0" smtClean="0"/>
              <a:t>linked</a:t>
            </a:r>
          </a:p>
          <a:p>
            <a:pPr lvl="1"/>
            <a:r>
              <a:rPr lang="en-US" dirty="0" smtClean="0"/>
              <a:t>indexed/.</a:t>
            </a:r>
          </a:p>
        </p:txBody>
      </p:sp>
    </p:spTree>
    <p:extLst>
      <p:ext uri="{BB962C8B-B14F-4D97-AF65-F5344CB8AC3E}">
        <p14:creationId xmlns:p14="http://schemas.microsoft.com/office/powerpoint/2010/main" val="14097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/>
              <a:t>Contiguous </a:t>
            </a:r>
            <a:r>
              <a:rPr lang="en-US" b="0" dirty="0"/>
              <a:t>Allocation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036" y="969819"/>
            <a:ext cx="7962131" cy="4793998"/>
          </a:xfrm>
        </p:spPr>
        <p:txBody>
          <a:bodyPr/>
          <a:lstStyle/>
          <a:p>
            <a:r>
              <a:rPr lang="en-US" dirty="0" smtClean="0"/>
              <a:t> In this method each </a:t>
            </a:r>
            <a:r>
              <a:rPr lang="en-US" dirty="0"/>
              <a:t>file occupy a set of contiguous </a:t>
            </a:r>
            <a:r>
              <a:rPr lang="en-US" dirty="0" smtClean="0"/>
              <a:t>blocks on </a:t>
            </a:r>
            <a:r>
              <a:rPr lang="en-US" dirty="0"/>
              <a:t>the disk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Contiguous allocation of a file is defined by the disk address and length (</a:t>
            </a:r>
            <a:r>
              <a:rPr lang="en-US" dirty="0" smtClean="0"/>
              <a:t>in block </a:t>
            </a:r>
            <a:r>
              <a:rPr lang="en-US" dirty="0"/>
              <a:t>units) of the first block.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example If </a:t>
            </a:r>
            <a:r>
              <a:rPr lang="en-US" dirty="0"/>
              <a:t>the file is </a:t>
            </a:r>
            <a:r>
              <a:rPr lang="en-US" i="1" dirty="0"/>
              <a:t>n </a:t>
            </a:r>
            <a:r>
              <a:rPr lang="en-US" dirty="0"/>
              <a:t>blocks long and starts at </a:t>
            </a:r>
            <a:r>
              <a:rPr lang="en-US" dirty="0" smtClean="0"/>
              <a:t>location </a:t>
            </a:r>
            <a:r>
              <a:rPr lang="en-US" i="1" dirty="0" smtClean="0"/>
              <a:t>b</a:t>
            </a:r>
            <a:r>
              <a:rPr lang="en-US" i="1" dirty="0"/>
              <a:t>, </a:t>
            </a:r>
            <a:r>
              <a:rPr lang="en-US" dirty="0"/>
              <a:t>then it occupies blocks </a:t>
            </a:r>
            <a:r>
              <a:rPr lang="en-US" i="1" dirty="0"/>
              <a:t>b, b + </a:t>
            </a:r>
            <a:r>
              <a:rPr lang="en-US" dirty="0"/>
              <a:t>1, </a:t>
            </a:r>
            <a:r>
              <a:rPr lang="en-US" i="1" dirty="0"/>
              <a:t>b + 2, </a:t>
            </a:r>
            <a:r>
              <a:rPr lang="en-US" dirty="0"/>
              <a:t>..., </a:t>
            </a:r>
            <a:r>
              <a:rPr lang="en-US" i="1" dirty="0"/>
              <a:t>b + n — </a:t>
            </a:r>
            <a:r>
              <a:rPr lang="en-US" dirty="0"/>
              <a:t>1.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directory entry </a:t>
            </a:r>
            <a:r>
              <a:rPr lang="en-US" dirty="0" smtClean="0"/>
              <a:t>for each </a:t>
            </a:r>
            <a:r>
              <a:rPr lang="en-US" dirty="0"/>
              <a:t>file indicates the address of the starting block and the length of the </a:t>
            </a:r>
            <a:r>
              <a:rPr lang="en-US" dirty="0" smtClean="0"/>
              <a:t>area allocated </a:t>
            </a:r>
            <a:r>
              <a:rPr lang="en-US" dirty="0"/>
              <a:t>for this file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07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9992" y="277416"/>
            <a:ext cx="8160808" cy="576263"/>
          </a:xfrm>
        </p:spPr>
        <p:txBody>
          <a:bodyPr/>
          <a:lstStyle/>
          <a:p>
            <a:pPr eaLnBrk="1" hangingPunct="1"/>
            <a:r>
              <a:rPr lang="en-US" smtClean="0"/>
              <a:t>Contiguous Allocation of Disk Space</a:t>
            </a:r>
            <a:endParaRPr lang="en-US" sz="2400"/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1122760"/>
            <a:ext cx="5659967" cy="513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8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/>
              <a:t>Contiguous Allocation- Conti..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964" y="997527"/>
            <a:ext cx="8714509" cy="4766290"/>
          </a:xfrm>
        </p:spPr>
        <p:txBody>
          <a:bodyPr/>
          <a:lstStyle/>
          <a:p>
            <a:r>
              <a:rPr lang="en-US" dirty="0" smtClean="0"/>
              <a:t>  both sequential </a:t>
            </a:r>
            <a:r>
              <a:rPr lang="en-US" dirty="0"/>
              <a:t>and direct access can be supported by contiguous allocation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For </a:t>
            </a:r>
            <a:r>
              <a:rPr lang="en-US" dirty="0" smtClean="0"/>
              <a:t>sequential access</a:t>
            </a:r>
            <a:r>
              <a:rPr lang="en-US" dirty="0"/>
              <a:t>, the file system remembers the disk </a:t>
            </a:r>
            <a:r>
              <a:rPr lang="en-US" dirty="0" smtClean="0"/>
              <a:t>address </a:t>
            </a:r>
            <a:r>
              <a:rPr lang="en-US" dirty="0"/>
              <a:t>of the last block </a:t>
            </a:r>
            <a:r>
              <a:rPr lang="en-US" dirty="0" smtClean="0"/>
              <a:t>referenced and</a:t>
            </a:r>
            <a:r>
              <a:rPr lang="en-US" dirty="0"/>
              <a:t>, when necessary, reads the next </a:t>
            </a:r>
            <a:r>
              <a:rPr lang="en-US" dirty="0" smtClean="0"/>
              <a:t>block.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direct access to block i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a file </a:t>
            </a:r>
            <a:r>
              <a:rPr lang="en-US" dirty="0"/>
              <a:t>that starts at block </a:t>
            </a:r>
            <a:r>
              <a:rPr lang="en-US" i="1" dirty="0"/>
              <a:t>b, </a:t>
            </a:r>
            <a:r>
              <a:rPr lang="en-US" dirty="0"/>
              <a:t>we can immediately access block </a:t>
            </a:r>
            <a:r>
              <a:rPr lang="en-US" i="1" dirty="0"/>
              <a:t>b + i</a:t>
            </a:r>
            <a:r>
              <a:rPr lang="en-US" i="1" dirty="0" smtClean="0"/>
              <a:t>.</a:t>
            </a:r>
          </a:p>
          <a:p>
            <a:pPr marL="457200" lvl="1" indent="0">
              <a:buNone/>
            </a:pPr>
            <a:endParaRPr lang="en-US" i="1" dirty="0" smtClean="0"/>
          </a:p>
          <a:p>
            <a:r>
              <a:rPr lang="en-US" dirty="0"/>
              <a:t>One difficulty </a:t>
            </a:r>
            <a:r>
              <a:rPr lang="en-US" dirty="0" smtClean="0"/>
              <a:t>is finding </a:t>
            </a:r>
            <a:r>
              <a:rPr lang="en-US" dirty="0"/>
              <a:t>space for a new </a:t>
            </a:r>
            <a:r>
              <a:rPr lang="en-US" dirty="0" smtClean="0"/>
              <a:t>file(</a:t>
            </a:r>
            <a:r>
              <a:rPr lang="en-US" dirty="0"/>
              <a:t>how to satisfy a request of size </a:t>
            </a:r>
            <a:r>
              <a:rPr lang="en-US" i="1" dirty="0"/>
              <a:t>n </a:t>
            </a:r>
            <a:r>
              <a:rPr lang="en-US" dirty="0"/>
              <a:t>from a list of free holes</a:t>
            </a:r>
            <a:r>
              <a:rPr lang="en-US" dirty="0" smtClean="0"/>
              <a:t>.)</a:t>
            </a:r>
          </a:p>
          <a:p>
            <a:pPr lvl="1"/>
            <a:r>
              <a:rPr lang="en-US" dirty="0" smtClean="0"/>
              <a:t>First fit </a:t>
            </a:r>
            <a:r>
              <a:rPr lang="en-US" dirty="0"/>
              <a:t>and best fit are the most common strategies used to select a free hole </a:t>
            </a:r>
            <a:r>
              <a:rPr lang="en-US" dirty="0" smtClean="0"/>
              <a:t>from the </a:t>
            </a:r>
            <a:r>
              <a:rPr lang="en-US" dirty="0"/>
              <a:t>set of available holes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18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/>
              <a:t>Contiguous Allocation- Conti..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964" y="997527"/>
            <a:ext cx="8714509" cy="4766290"/>
          </a:xfrm>
        </p:spPr>
        <p:txBody>
          <a:bodyPr/>
          <a:lstStyle/>
          <a:p>
            <a:r>
              <a:rPr lang="en-US" dirty="0"/>
              <a:t>  Another problem with contiguous allocation is determining how much space is needed for a file. </a:t>
            </a:r>
          </a:p>
          <a:p>
            <a:pPr lvl="1"/>
            <a:r>
              <a:rPr lang="en-US" dirty="0"/>
              <a:t>When the file is created, the total amount of space it will need must be found and allocated. </a:t>
            </a:r>
          </a:p>
          <a:p>
            <a:pPr lvl="1"/>
            <a:r>
              <a:rPr lang="en-US" dirty="0"/>
              <a:t>How does the creator (program or person) know the size of the file to be created?   </a:t>
            </a:r>
          </a:p>
          <a:p>
            <a:pPr lvl="1"/>
            <a:r>
              <a:rPr lang="en-US" dirty="0"/>
              <a:t>size of an output file may be difficult to estimate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some operating systems use a </a:t>
            </a:r>
            <a:r>
              <a:rPr lang="en-US" dirty="0" smtClean="0"/>
              <a:t>modified contiguous-allocation </a:t>
            </a:r>
            <a:r>
              <a:rPr lang="en-US" dirty="0"/>
              <a:t>scheme.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contiguous chunk of space is </a:t>
            </a:r>
            <a:r>
              <a:rPr lang="en-US" dirty="0" smtClean="0"/>
              <a:t>allocated initially</a:t>
            </a:r>
            <a:r>
              <a:rPr lang="en-US" dirty="0"/>
              <a:t>; and then, if that amount proves not to be large enough, another </a:t>
            </a:r>
            <a:r>
              <a:rPr lang="en-US" dirty="0" smtClean="0"/>
              <a:t>chunk of </a:t>
            </a:r>
            <a:r>
              <a:rPr lang="en-US" dirty="0"/>
              <a:t>contiguous space, known as an </a:t>
            </a:r>
            <a:r>
              <a:rPr lang="en-US" b="1" dirty="0"/>
              <a:t>extent, </a:t>
            </a:r>
            <a:r>
              <a:rPr lang="en-US" dirty="0"/>
              <a:t>is added.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location of a file's </a:t>
            </a:r>
            <a:r>
              <a:rPr lang="en-US" dirty="0" smtClean="0"/>
              <a:t>blocks is </a:t>
            </a:r>
            <a:r>
              <a:rPr lang="en-US" dirty="0"/>
              <a:t>then recorded as a location and a block count, plus a link to the first </a:t>
            </a:r>
            <a:r>
              <a:rPr lang="en-US" dirty="0" smtClean="0"/>
              <a:t>block of </a:t>
            </a:r>
            <a:r>
              <a:rPr lang="en-US" dirty="0"/>
              <a:t>the next extent.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Internal</a:t>
            </a:r>
            <a:r>
              <a:rPr lang="en-US" dirty="0"/>
              <a:t> </a:t>
            </a:r>
            <a:r>
              <a:rPr lang="en-US" dirty="0" smtClean="0"/>
              <a:t>fragmentation </a:t>
            </a:r>
            <a:r>
              <a:rPr lang="en-US" dirty="0"/>
              <a:t>can still be a problem if the extents are too large, and </a:t>
            </a:r>
            <a:r>
              <a:rPr lang="en-US" dirty="0" smtClean="0"/>
              <a:t>external fragmentation </a:t>
            </a:r>
            <a:r>
              <a:rPr lang="en-US" dirty="0"/>
              <a:t>can become a problem as extents of varying sizes are </a:t>
            </a:r>
            <a:r>
              <a:rPr lang="en-US" dirty="0" smtClean="0"/>
              <a:t>allocated and </a:t>
            </a:r>
            <a:r>
              <a:rPr lang="en-US" dirty="0"/>
              <a:t>deallocated. 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16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Allocation Methods - Linked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Linked allocation </a:t>
            </a:r>
            <a:r>
              <a:rPr lang="en-US" dirty="0" smtClean="0">
                <a:solidFill>
                  <a:srgbClr val="000000"/>
                </a:solidFill>
              </a:rPr>
              <a:t>– each file a linked list of blocks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File ends at nil pointer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 external fragmentation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Each block contains pointer to next block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 compaction, external fragmentation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Free space management system called when new block needed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Improve efficiency by clustering blocks into groups but increases internal fragmentation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Reliability can be a problem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Locating a block can take many I/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and disk seeks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FAT (File Allocation Table) variation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Beginning of volume has table, indexed by block number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Much like a linked list, but faster on disk and cacheable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New block allocation simple</a:t>
            </a:r>
          </a:p>
          <a:p>
            <a:pPr>
              <a:buFont typeface="Monotype Sorts" charset="2"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38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277416"/>
            <a:ext cx="7645400" cy="576263"/>
          </a:xfrm>
        </p:spPr>
        <p:txBody>
          <a:bodyPr/>
          <a:lstStyle/>
          <a:p>
            <a:pPr eaLnBrk="1" hangingPunct="1"/>
            <a:r>
              <a:rPr lang="en-US" smtClean="0"/>
              <a:t>Linked Allocation</a:t>
            </a:r>
            <a:endParaRPr lang="en-US" sz="2400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5450" y="1019175"/>
            <a:ext cx="5440892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97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2042" y="277416"/>
            <a:ext cx="8014758" cy="576263"/>
          </a:xfrm>
        </p:spPr>
        <p:txBody>
          <a:bodyPr/>
          <a:lstStyle/>
          <a:p>
            <a:pPr eaLnBrk="1" hangingPunct="1"/>
            <a:r>
              <a:rPr lang="en-US" smtClean="0"/>
              <a:t>Linked Allocation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2510" y="900546"/>
            <a:ext cx="8478982" cy="5749636"/>
          </a:xfrm>
        </p:spPr>
        <p:txBody>
          <a:bodyPr/>
          <a:lstStyle/>
          <a:p>
            <a:r>
              <a:rPr lang="en-US" dirty="0"/>
              <a:t>With </a:t>
            </a:r>
            <a:r>
              <a:rPr lang="en-US" dirty="0" smtClean="0"/>
              <a:t>linked allocation</a:t>
            </a:r>
            <a:r>
              <a:rPr lang="en-US" dirty="0"/>
              <a:t>, each file is a linked list of disk blocks; the disk blocks may </a:t>
            </a:r>
            <a:r>
              <a:rPr lang="en-US" dirty="0" smtClean="0"/>
              <a:t>be scattered </a:t>
            </a:r>
            <a:r>
              <a:rPr lang="en-US" dirty="0"/>
              <a:t>anywhere on the disk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directory contains a pointer to the </a:t>
            </a:r>
            <a:r>
              <a:rPr lang="en-US" dirty="0" smtClean="0"/>
              <a:t>first and </a:t>
            </a:r>
            <a:r>
              <a:rPr lang="en-US" dirty="0"/>
              <a:t>last blocks of the file.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a file of five blocks might start at </a:t>
            </a:r>
            <a:r>
              <a:rPr lang="en-US" dirty="0" smtClean="0"/>
              <a:t>block 9 </a:t>
            </a:r>
            <a:r>
              <a:rPr lang="en-US" dirty="0"/>
              <a:t>and continue at block 16, then block 1, then block 10, and finally block </a:t>
            </a:r>
            <a:r>
              <a:rPr lang="en-US" dirty="0" smtClean="0"/>
              <a:t>25.</a:t>
            </a:r>
          </a:p>
          <a:p>
            <a:pPr lvl="1"/>
            <a:r>
              <a:rPr lang="en-US" dirty="0"/>
              <a:t>Each block contains a pointer to the next block. </a:t>
            </a:r>
            <a:endParaRPr lang="en-US" dirty="0" smtClean="0"/>
          </a:p>
          <a:p>
            <a:pPr lvl="1"/>
            <a:r>
              <a:rPr lang="en-US" dirty="0" smtClean="0"/>
              <a:t>These pointers are </a:t>
            </a:r>
            <a:r>
              <a:rPr lang="en-US" dirty="0"/>
              <a:t>not made available to the user. </a:t>
            </a:r>
            <a:endParaRPr lang="en-US" dirty="0" smtClean="0"/>
          </a:p>
          <a:p>
            <a:pPr lvl="1"/>
            <a:r>
              <a:rPr lang="en-US" dirty="0" smtClean="0"/>
              <a:t>Thus</a:t>
            </a:r>
            <a:r>
              <a:rPr lang="en-US" dirty="0"/>
              <a:t>, if each block is 512 bytes in size, </a:t>
            </a:r>
            <a:r>
              <a:rPr lang="en-US" dirty="0" smtClean="0"/>
              <a:t>and a </a:t>
            </a:r>
            <a:r>
              <a:rPr lang="en-US" dirty="0"/>
              <a:t>disk address (the pointer) requires 4 bytes, then the user sees blocks of </a:t>
            </a:r>
            <a:r>
              <a:rPr lang="en-US" dirty="0" smtClean="0"/>
              <a:t>508 bytes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/>
              <a:t>To create a new file, we simply create a new entry in the </a:t>
            </a:r>
            <a:r>
              <a:rPr lang="en-US" dirty="0" smtClean="0"/>
              <a:t>directory.</a:t>
            </a:r>
            <a:endParaRPr lang="en-US" dirty="0"/>
          </a:p>
          <a:p>
            <a:pPr lvl="1"/>
            <a:r>
              <a:rPr lang="en-US" dirty="0" smtClean="0"/>
              <a:t>the pointer to the first disk block of the file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pointer is initialized to </a:t>
            </a:r>
            <a:r>
              <a:rPr lang="en-US" i="1" dirty="0"/>
              <a:t>nil </a:t>
            </a:r>
            <a:r>
              <a:rPr lang="en-US" dirty="0"/>
              <a:t>(the end-of-list pointer value) to signify </a:t>
            </a:r>
            <a:r>
              <a:rPr lang="en-US" dirty="0" smtClean="0"/>
              <a:t>an empty </a:t>
            </a:r>
            <a:r>
              <a:rPr lang="en-US" dirty="0"/>
              <a:t>file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write in to the file causes the free-space management system to find a free block, and this new block is written to and is linked to the end of the file.</a:t>
            </a:r>
          </a:p>
        </p:txBody>
      </p:sp>
    </p:spTree>
    <p:extLst>
      <p:ext uri="{BB962C8B-B14F-4D97-AF65-F5344CB8AC3E}">
        <p14:creationId xmlns:p14="http://schemas.microsoft.com/office/powerpoint/2010/main" val="2699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27" y="2688504"/>
            <a:ext cx="8229600" cy="576262"/>
          </a:xfrm>
        </p:spPr>
        <p:txBody>
          <a:bodyPr/>
          <a:lstStyle/>
          <a:p>
            <a:r>
              <a:rPr lang="en-US" dirty="0" smtClean="0"/>
              <a:t>File System Implementation.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2042" y="277416"/>
            <a:ext cx="8014758" cy="576263"/>
          </a:xfrm>
        </p:spPr>
        <p:txBody>
          <a:bodyPr/>
          <a:lstStyle/>
          <a:p>
            <a:pPr eaLnBrk="1" hangingPunct="1"/>
            <a:r>
              <a:rPr lang="en-US" smtClean="0"/>
              <a:t>Linked Allocation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2510" y="900546"/>
            <a:ext cx="8478982" cy="574963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To read a file, we simply read blocks </a:t>
            </a:r>
            <a:r>
              <a:rPr lang="en-US" dirty="0" smtClean="0"/>
              <a:t>by following </a:t>
            </a:r>
            <a:r>
              <a:rPr lang="en-US" dirty="0"/>
              <a:t>the pointers from block to block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/>
              <a:t>There is no external </a:t>
            </a:r>
            <a:r>
              <a:rPr lang="en-US" dirty="0" smtClean="0"/>
              <a:t>fragmentation with </a:t>
            </a:r>
            <a:r>
              <a:rPr lang="en-US" dirty="0"/>
              <a:t>linked allocation</a:t>
            </a:r>
            <a:r>
              <a:rPr lang="en-US" dirty="0" smtClean="0"/>
              <a:t>,</a:t>
            </a:r>
          </a:p>
          <a:p>
            <a:pPr lvl="1"/>
            <a:r>
              <a:rPr lang="en-US" dirty="0"/>
              <a:t>The size of a file need not be declared when that file is created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 file can continue to grow as long as free blocks are available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 it </a:t>
            </a:r>
            <a:r>
              <a:rPr lang="en-US" dirty="0"/>
              <a:t>can be used effectively only for sequential-access files. it is inefficient to support </a:t>
            </a:r>
            <a:r>
              <a:rPr lang="en-US" dirty="0" smtClean="0"/>
              <a:t>a direct-access </a:t>
            </a:r>
            <a:r>
              <a:rPr lang="en-US" dirty="0"/>
              <a:t>capability for linked-allocation files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the </a:t>
            </a:r>
            <a:r>
              <a:rPr lang="en-US" dirty="0"/>
              <a:t>space required for the pointers. </a:t>
            </a:r>
            <a:endParaRPr lang="en-US" dirty="0" smtClean="0"/>
          </a:p>
          <a:p>
            <a:pPr lvl="2"/>
            <a:r>
              <a:rPr lang="en-US" dirty="0" smtClean="0"/>
              <a:t>If </a:t>
            </a:r>
            <a:r>
              <a:rPr lang="en-US" dirty="0"/>
              <a:t>a </a:t>
            </a:r>
            <a:r>
              <a:rPr lang="en-US" dirty="0" smtClean="0"/>
              <a:t>pointer requires </a:t>
            </a:r>
            <a:r>
              <a:rPr lang="en-US" dirty="0"/>
              <a:t>4 bytes out of a 512-byte block, then 0.78 percent of the disk is </a:t>
            </a:r>
            <a:r>
              <a:rPr lang="en-US" dirty="0" smtClean="0"/>
              <a:t>being used </a:t>
            </a:r>
            <a:r>
              <a:rPr lang="en-US" dirty="0"/>
              <a:t>for pointers, rather than for information. Each file requires slightly </a:t>
            </a:r>
            <a:r>
              <a:rPr lang="en-US" dirty="0" smtClean="0"/>
              <a:t>more space </a:t>
            </a:r>
            <a:r>
              <a:rPr lang="en-US" dirty="0"/>
              <a:t>than it would otherwise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another problem of linked allocation is reliability.  </a:t>
            </a:r>
          </a:p>
          <a:p>
            <a:pPr lvl="2"/>
            <a:r>
              <a:rPr lang="en-US" dirty="0"/>
              <a:t>if a pointer were lost or </a:t>
            </a:r>
            <a:r>
              <a:rPr lang="en-US" dirty="0" smtClean="0"/>
              <a:t>damaged. We wont able to access blocks following the lost pointer.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60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Allocation Methods - Indexed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Indexed allocation</a:t>
            </a:r>
          </a:p>
          <a:p>
            <a:pPr lvl="1"/>
            <a:r>
              <a:rPr lang="en-US" b="1" dirty="0"/>
              <a:t>Indexed allocation </a:t>
            </a:r>
            <a:r>
              <a:rPr lang="en-US" dirty="0"/>
              <a:t>solves </a:t>
            </a:r>
            <a:r>
              <a:rPr lang="en-US" dirty="0" smtClean="0"/>
              <a:t>the problem of sequential access limitation of linked allocation by </a:t>
            </a:r>
            <a:r>
              <a:rPr lang="en-US" dirty="0"/>
              <a:t>bringing all the </a:t>
            </a:r>
            <a:r>
              <a:rPr lang="en-US" dirty="0" smtClean="0"/>
              <a:t>pointers	together </a:t>
            </a:r>
            <a:r>
              <a:rPr lang="en-US" dirty="0"/>
              <a:t>into one location: the </a:t>
            </a:r>
            <a:r>
              <a:rPr lang="en-US" b="1" dirty="0"/>
              <a:t>index block.</a:t>
            </a:r>
            <a:endParaRPr lang="en-US" b="1" dirty="0" smtClean="0">
              <a:solidFill>
                <a:srgbClr val="3366FF"/>
              </a:solidFill>
            </a:endParaRPr>
          </a:p>
          <a:p>
            <a:pPr lvl="1"/>
            <a:r>
              <a:rPr lang="en-US" dirty="0" smtClean="0"/>
              <a:t>Each </a:t>
            </a:r>
            <a:r>
              <a:rPr lang="en-US" dirty="0"/>
              <a:t>file has its own index block, which is an array of disk-block </a:t>
            </a:r>
            <a:r>
              <a:rPr lang="en-US" dirty="0" smtClean="0"/>
              <a:t>addresses.</a:t>
            </a:r>
          </a:p>
          <a:p>
            <a:pPr lvl="1"/>
            <a:r>
              <a:rPr lang="en-US" dirty="0" smtClean="0"/>
              <a:t>The i </a:t>
            </a:r>
            <a:r>
              <a:rPr lang="en-US" dirty="0" err="1" smtClean="0"/>
              <a:t>th</a:t>
            </a:r>
            <a:r>
              <a:rPr lang="en-US" dirty="0" smtClean="0"/>
              <a:t>  </a:t>
            </a:r>
            <a:r>
              <a:rPr lang="en-US" dirty="0"/>
              <a:t>entry in the index block points to the i</a:t>
            </a:r>
            <a:r>
              <a:rPr lang="en-US" dirty="0" smtClean="0"/>
              <a:t> 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block of the file. </a:t>
            </a:r>
            <a:endParaRPr lang="en-US" dirty="0" smtClean="0"/>
          </a:p>
          <a:p>
            <a:pPr lvl="1"/>
            <a:r>
              <a:rPr lang="en-US" dirty="0" smtClean="0"/>
              <a:t>The directory contains </a:t>
            </a:r>
            <a:r>
              <a:rPr lang="en-US" dirty="0"/>
              <a:t>the address of the index block (Figure </a:t>
            </a:r>
            <a:r>
              <a:rPr lang="en-US" dirty="0" smtClean="0"/>
              <a:t> ). 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find and read the </a:t>
            </a:r>
            <a:r>
              <a:rPr lang="en-US" dirty="0" smtClean="0"/>
              <a:t>i </a:t>
            </a:r>
            <a:r>
              <a:rPr lang="en-US" dirty="0" err="1" smtClean="0"/>
              <a:t>th</a:t>
            </a:r>
            <a:r>
              <a:rPr lang="en-US" dirty="0" smtClean="0"/>
              <a:t> block</a:t>
            </a:r>
            <a:r>
              <a:rPr lang="en-US" dirty="0"/>
              <a:t>, we use the pointer in the </a:t>
            </a:r>
            <a:r>
              <a:rPr lang="en-US" dirty="0" smtClean="0"/>
              <a:t>i  </a:t>
            </a:r>
            <a:r>
              <a:rPr lang="en-US" dirty="0"/>
              <a:t>index-block entry.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Allocation Methods - Indexed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file is created, all pointers in the index block are set to </a:t>
            </a:r>
            <a:r>
              <a:rPr lang="en-US" i="1" dirty="0"/>
              <a:t>nil. </a:t>
            </a:r>
            <a:r>
              <a:rPr lang="en-US" dirty="0" smtClean="0"/>
              <a:t>When the </a:t>
            </a:r>
            <a:r>
              <a:rPr lang="en-US" dirty="0" err="1"/>
              <a:t>ith</a:t>
            </a:r>
            <a:r>
              <a:rPr lang="en-US" dirty="0"/>
              <a:t> block is first written, a block is obtained from the free-space </a:t>
            </a:r>
            <a:r>
              <a:rPr lang="en-US" dirty="0" smtClean="0"/>
              <a:t>manager, and </a:t>
            </a:r>
            <a:r>
              <a:rPr lang="en-US" dirty="0"/>
              <a:t>its address is put in the </a:t>
            </a:r>
            <a:r>
              <a:rPr lang="en-US" dirty="0" err="1"/>
              <a:t>i</a:t>
            </a:r>
            <a:r>
              <a:rPr lang="en-US" dirty="0" err="1" smtClean="0"/>
              <a:t>th</a:t>
            </a:r>
            <a:r>
              <a:rPr lang="en-US" dirty="0" smtClean="0"/>
              <a:t> index-block </a:t>
            </a:r>
            <a:r>
              <a:rPr lang="en-US" dirty="0"/>
              <a:t>entry.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>
                <a:solidFill>
                  <a:srgbClr val="000000"/>
                </a:solidFill>
              </a:rPr>
              <a:t>Advantages</a:t>
            </a:r>
          </a:p>
          <a:p>
            <a:pPr lvl="1"/>
            <a:r>
              <a:rPr lang="en-US" dirty="0"/>
              <a:t>Indexed allocation supports direct access, without suffering from </a:t>
            </a:r>
            <a:r>
              <a:rPr lang="en-US" dirty="0" smtClean="0"/>
              <a:t>external fragmentation.</a:t>
            </a:r>
          </a:p>
          <a:p>
            <a:pPr lvl="1"/>
            <a:r>
              <a:rPr lang="en-US" dirty="0"/>
              <a:t>Indexed allocation does suffer from wasted </a:t>
            </a:r>
            <a:r>
              <a:rPr lang="en-US" dirty="0" smtClean="0"/>
              <a:t>space.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000000"/>
                </a:solidFill>
              </a:rPr>
              <a:t>Disadvantages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pointer overhead </a:t>
            </a:r>
            <a:r>
              <a:rPr lang="en-US" dirty="0"/>
              <a:t>of the index block is generally greater than the pointer overhead </a:t>
            </a:r>
            <a:r>
              <a:rPr lang="en-US" dirty="0" smtClean="0"/>
              <a:t>of linked </a:t>
            </a:r>
            <a:r>
              <a:rPr lang="en-US" dirty="0"/>
              <a:t>allocation.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Indexed Allocation</a:t>
            </a:r>
            <a:endParaRPr lang="en-US" sz="2400"/>
          </a:p>
        </p:txBody>
      </p:sp>
      <p:pic>
        <p:nvPicPr>
          <p:cNvPr id="29699" name="Picture 4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975123"/>
            <a:ext cx="6155267" cy="54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33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Implementation.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7" y="1233488"/>
            <a:ext cx="8672945" cy="4530725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3366FF"/>
                </a:solidFill>
              </a:rPr>
              <a:t>File system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/>
              <a:t>resides on secondary storage (disks)</a:t>
            </a:r>
          </a:p>
          <a:p>
            <a:pPr lvl="1" algn="just"/>
            <a:r>
              <a:rPr lang="en-US" dirty="0"/>
              <a:t>Provided user interface to storage, mapping logical to physical</a:t>
            </a:r>
          </a:p>
          <a:p>
            <a:pPr lvl="1" algn="just"/>
            <a:r>
              <a:rPr lang="en-US" dirty="0"/>
              <a:t>Provides efficient and convenient access to disk by allowing data to be stored, located retrieved </a:t>
            </a:r>
            <a:r>
              <a:rPr lang="en-US" dirty="0" smtClean="0"/>
              <a:t>easily.</a:t>
            </a:r>
          </a:p>
          <a:p>
            <a:pPr lvl="1" algn="just"/>
            <a:endParaRPr lang="en-US" dirty="0" smtClean="0"/>
          </a:p>
          <a:p>
            <a:pPr algn="just"/>
            <a:r>
              <a:rPr lang="en-US" dirty="0"/>
              <a:t>Disks provide the bulk of secondary storage on which a file system </a:t>
            </a:r>
            <a:r>
              <a:rPr lang="en-US" dirty="0" smtClean="0"/>
              <a:t>is maintained. They </a:t>
            </a:r>
            <a:r>
              <a:rPr lang="en-US" dirty="0"/>
              <a:t>have two characteristics that make them a </a:t>
            </a:r>
            <a:r>
              <a:rPr lang="en-US" dirty="0" smtClean="0"/>
              <a:t>convenient </a:t>
            </a:r>
            <a:r>
              <a:rPr lang="nn-NO" dirty="0" smtClean="0"/>
              <a:t>medium </a:t>
            </a:r>
            <a:r>
              <a:rPr lang="nn-NO" dirty="0"/>
              <a:t>for storing multiple </a:t>
            </a:r>
            <a:r>
              <a:rPr lang="nn-NO" dirty="0" smtClean="0"/>
              <a:t>files:</a:t>
            </a:r>
          </a:p>
          <a:p>
            <a:pPr lvl="1" algn="just"/>
            <a:r>
              <a:rPr lang="en-US" dirty="0" smtClean="0"/>
              <a:t>A </a:t>
            </a:r>
            <a:r>
              <a:rPr lang="en-US" dirty="0"/>
              <a:t>disk can be </a:t>
            </a:r>
            <a:r>
              <a:rPr lang="en-US" dirty="0" smtClean="0"/>
              <a:t>rewritten- it </a:t>
            </a:r>
            <a:r>
              <a:rPr lang="en-US" dirty="0"/>
              <a:t>is possible to read a block from </a:t>
            </a:r>
            <a:r>
              <a:rPr lang="en-US" dirty="0" smtClean="0"/>
              <a:t>the disk</a:t>
            </a:r>
            <a:r>
              <a:rPr lang="en-US" dirty="0"/>
              <a:t>, modify the block, and write it back into the same </a:t>
            </a:r>
            <a:r>
              <a:rPr lang="en-US" dirty="0" smtClean="0"/>
              <a:t>place.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A </a:t>
            </a:r>
            <a:r>
              <a:rPr lang="en-US" dirty="0"/>
              <a:t>disk can access directly any given block of information it </a:t>
            </a:r>
            <a:r>
              <a:rPr lang="en-US" dirty="0" smtClean="0"/>
              <a:t>contains. Thus</a:t>
            </a:r>
            <a:r>
              <a:rPr lang="en-US" dirty="0"/>
              <a:t>, it is simple to access any file either sequentially or randomly, </a:t>
            </a:r>
            <a:r>
              <a:rPr lang="en-US" dirty="0" smtClean="0"/>
              <a:t>and switching </a:t>
            </a:r>
            <a:r>
              <a:rPr lang="en-US" dirty="0"/>
              <a:t>from one file to another requires only moving the </a:t>
            </a:r>
            <a:r>
              <a:rPr lang="en-US" dirty="0" smtClean="0"/>
              <a:t>read-write heads </a:t>
            </a:r>
            <a:r>
              <a:rPr lang="en-US" dirty="0"/>
              <a:t>and waiting for the disk to rotate.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Implementation.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7" y="858982"/>
            <a:ext cx="8672945" cy="4905231"/>
          </a:xfrm>
        </p:spPr>
        <p:txBody>
          <a:bodyPr/>
          <a:lstStyle/>
          <a:p>
            <a:pPr marL="342900" lvl="1" indent="-342900" algn="just">
              <a:buClr>
                <a:srgbClr val="993300"/>
              </a:buClr>
              <a:buSzPct val="90000"/>
              <a:buFont typeface="Monotype Sorts" pitchFamily="2" charset="2"/>
              <a:buChar char="n"/>
            </a:pPr>
            <a:r>
              <a:rPr lang="en-US" dirty="0"/>
              <a:t>Rather than transferring a byte at a </a:t>
            </a:r>
            <a:r>
              <a:rPr lang="en-US" dirty="0" smtClean="0"/>
              <a:t>time.</a:t>
            </a:r>
            <a:r>
              <a:rPr lang="en-US" dirty="0"/>
              <a:t> </a:t>
            </a:r>
            <a:r>
              <a:rPr lang="en-US" dirty="0" smtClean="0"/>
              <a:t>transfers </a:t>
            </a:r>
            <a:r>
              <a:rPr lang="en-US" dirty="0"/>
              <a:t>between memory and disk are performed in units of </a:t>
            </a:r>
            <a:r>
              <a:rPr lang="en-US" i="1" dirty="0"/>
              <a:t>blocks</a:t>
            </a:r>
            <a:r>
              <a:rPr lang="en-US" i="1" dirty="0" smtClean="0"/>
              <a:t>.</a:t>
            </a:r>
            <a:r>
              <a:rPr lang="en-US" dirty="0"/>
              <a:t> (usually 512 bytes)</a:t>
            </a:r>
            <a:endParaRPr lang="en-US" sz="1100" dirty="0"/>
          </a:p>
          <a:p>
            <a:pPr algn="just"/>
            <a:r>
              <a:rPr lang="en-US" dirty="0"/>
              <a:t>The file system itself is </a:t>
            </a:r>
            <a:r>
              <a:rPr lang="en-US" dirty="0" smtClean="0"/>
              <a:t>generally </a:t>
            </a:r>
            <a:r>
              <a:rPr lang="en-US" dirty="0"/>
              <a:t>composed of many different </a:t>
            </a:r>
            <a:r>
              <a:rPr lang="en-US" dirty="0" smtClean="0"/>
              <a:t>levels.</a:t>
            </a:r>
          </a:p>
          <a:p>
            <a:pPr algn="just"/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75" y="2006742"/>
            <a:ext cx="3714750" cy="475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96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Implementation.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7" y="1039092"/>
            <a:ext cx="8672945" cy="4725122"/>
          </a:xfrm>
        </p:spPr>
        <p:txBody>
          <a:bodyPr/>
          <a:lstStyle/>
          <a:p>
            <a:pPr algn="just"/>
            <a:r>
              <a:rPr lang="en-US" dirty="0"/>
              <a:t>The lowest level, the </a:t>
            </a:r>
            <a:r>
              <a:rPr lang="en-US" b="1" i="1" dirty="0"/>
              <a:t>I/O control, </a:t>
            </a:r>
            <a:r>
              <a:rPr lang="en-US" dirty="0"/>
              <a:t>consists of </a:t>
            </a:r>
            <a:endParaRPr lang="en-US" dirty="0" smtClean="0"/>
          </a:p>
          <a:p>
            <a:pPr lvl="1" algn="just"/>
            <a:r>
              <a:rPr lang="en-US" b="1" dirty="0" smtClean="0"/>
              <a:t>device </a:t>
            </a:r>
            <a:r>
              <a:rPr lang="en-US" b="1" dirty="0"/>
              <a:t>drivers </a:t>
            </a:r>
            <a:endParaRPr lang="en-US" dirty="0"/>
          </a:p>
          <a:p>
            <a:pPr lvl="1" algn="just"/>
            <a:r>
              <a:rPr lang="en-US" dirty="0" smtClean="0"/>
              <a:t>Interrupt handlers</a:t>
            </a:r>
          </a:p>
          <a:p>
            <a:pPr marL="457200" lvl="1" indent="0" algn="just">
              <a:buNone/>
            </a:pPr>
            <a:r>
              <a:rPr lang="en-US" dirty="0" smtClean="0"/>
              <a:t>	to </a:t>
            </a:r>
            <a:r>
              <a:rPr lang="en-US" dirty="0"/>
              <a:t>transfer information between the main memory and the </a:t>
            </a:r>
            <a:r>
              <a:rPr lang="en-US" dirty="0" smtClean="0"/>
              <a:t>disk system</a:t>
            </a:r>
            <a:r>
              <a:rPr lang="en-US" dirty="0"/>
              <a:t>.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</a:p>
          <a:p>
            <a:pPr algn="just"/>
            <a:r>
              <a:rPr lang="en-US" b="1" u="sng" dirty="0"/>
              <a:t>A device driver </a:t>
            </a:r>
            <a:endParaRPr lang="en-US" b="1" u="sng" dirty="0" smtClean="0"/>
          </a:p>
          <a:p>
            <a:pPr lvl="1" algn="just"/>
            <a:r>
              <a:rPr lang="en-US" dirty="0" smtClean="0"/>
              <a:t>can </a:t>
            </a:r>
            <a:r>
              <a:rPr lang="en-US" dirty="0"/>
              <a:t>be thought of as a translator. </a:t>
            </a:r>
            <a:endParaRPr lang="en-US" dirty="0" smtClean="0"/>
          </a:p>
          <a:p>
            <a:pPr lvl="1" algn="just"/>
            <a:r>
              <a:rPr lang="en-US" dirty="0" smtClean="0"/>
              <a:t>Its </a:t>
            </a:r>
            <a:r>
              <a:rPr lang="en-US" dirty="0"/>
              <a:t>input consists </a:t>
            </a:r>
            <a:r>
              <a:rPr lang="en-US" dirty="0" smtClean="0"/>
              <a:t>of high-level </a:t>
            </a:r>
            <a:r>
              <a:rPr lang="en-US" dirty="0"/>
              <a:t>commands such as "retrieve block 123." </a:t>
            </a:r>
            <a:endParaRPr lang="en-US" dirty="0" smtClean="0"/>
          </a:p>
          <a:p>
            <a:pPr lvl="1" algn="just"/>
            <a:r>
              <a:rPr lang="en-US" dirty="0" smtClean="0"/>
              <a:t>Its </a:t>
            </a:r>
            <a:r>
              <a:rPr lang="en-US" dirty="0"/>
              <a:t>output consists of </a:t>
            </a:r>
            <a:r>
              <a:rPr lang="en-US" dirty="0" smtClean="0"/>
              <a:t>low level, hardware-specific </a:t>
            </a:r>
            <a:r>
              <a:rPr lang="en-US" dirty="0"/>
              <a:t>instructions that are used by the hardware </a:t>
            </a:r>
            <a:r>
              <a:rPr lang="en-US" dirty="0" smtClean="0"/>
              <a:t>controller, which </a:t>
            </a:r>
            <a:r>
              <a:rPr lang="en-US" dirty="0"/>
              <a:t>interfaces the I/O device to the rest of the system. </a:t>
            </a:r>
          </a:p>
          <a:p>
            <a:pPr algn="just"/>
            <a:r>
              <a:rPr lang="en-US" dirty="0"/>
              <a:t>The </a:t>
            </a:r>
            <a:r>
              <a:rPr lang="en-US" b="1" dirty="0"/>
              <a:t>basic file </a:t>
            </a:r>
            <a:r>
              <a:rPr lang="en-US" b="1" dirty="0" smtClean="0"/>
              <a:t>system</a:t>
            </a:r>
          </a:p>
          <a:p>
            <a:pPr lvl="1" algn="just"/>
            <a:r>
              <a:rPr lang="en-US" u="sng" dirty="0" smtClean="0"/>
              <a:t>to </a:t>
            </a:r>
            <a:r>
              <a:rPr lang="en-US" u="sng" dirty="0"/>
              <a:t>issue generic commands to </a:t>
            </a:r>
            <a:r>
              <a:rPr lang="en-US" u="sng" dirty="0" smtClean="0"/>
              <a:t>the appropriate </a:t>
            </a:r>
            <a:r>
              <a:rPr lang="en-US" u="sng" dirty="0"/>
              <a:t>device driver to read and write physical blocks on the disk</a:t>
            </a:r>
            <a:r>
              <a:rPr lang="en-US" dirty="0"/>
              <a:t>. </a:t>
            </a:r>
            <a:r>
              <a:rPr lang="en-US" dirty="0" smtClean="0"/>
              <a:t> </a:t>
            </a:r>
          </a:p>
          <a:p>
            <a:pPr lvl="1" algn="just"/>
            <a:r>
              <a:rPr lang="en-US" dirty="0" smtClean="0"/>
              <a:t>Also </a:t>
            </a:r>
            <a:r>
              <a:rPr lang="en-US" dirty="0"/>
              <a:t>manages memory buffers and caches (allocation, freeing, replacement) </a:t>
            </a:r>
          </a:p>
          <a:p>
            <a:pPr marL="1468438" lvl="3" indent="-488950"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lang="en-US" dirty="0"/>
              <a:t>Buffers hold data in transit</a:t>
            </a:r>
          </a:p>
          <a:p>
            <a:pPr marL="1468438" lvl="3" indent="-488950"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lang="en-US" dirty="0"/>
              <a:t>Caches hold frequently used data</a:t>
            </a:r>
          </a:p>
          <a:p>
            <a:pPr algn="just"/>
            <a:endParaRPr lang="en-US" dirty="0" smtClean="0"/>
          </a:p>
          <a:p>
            <a:pPr algn="just"/>
            <a:endParaRPr lang="en-US" dirty="0"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Implementation.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7" y="914400"/>
            <a:ext cx="8672945" cy="484981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="1" u="sng" dirty="0" smtClean="0"/>
              <a:t> </a:t>
            </a:r>
            <a:r>
              <a:rPr lang="en-US" b="1" u="sng" dirty="0"/>
              <a:t>file-organization module </a:t>
            </a:r>
            <a:endParaRPr lang="en-US" b="1" u="sng" dirty="0" smtClean="0"/>
          </a:p>
          <a:p>
            <a:pPr lvl="1"/>
            <a:r>
              <a:rPr lang="en-US" dirty="0" smtClean="0"/>
              <a:t>knows </a:t>
            </a:r>
            <a:r>
              <a:rPr lang="en-US" dirty="0"/>
              <a:t>about files and their logical </a:t>
            </a:r>
            <a:r>
              <a:rPr lang="en-US" dirty="0" smtClean="0"/>
              <a:t>blocks, as </a:t>
            </a:r>
            <a:r>
              <a:rPr lang="en-US" dirty="0"/>
              <a:t>well as physical blocks. 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knowing the type of file allocation used </a:t>
            </a:r>
            <a:r>
              <a:rPr lang="en-US" dirty="0" smtClean="0"/>
              <a:t>and the </a:t>
            </a:r>
            <a:r>
              <a:rPr lang="en-US" dirty="0"/>
              <a:t>location of the file, the file-organization module can translate logical </a:t>
            </a:r>
            <a:r>
              <a:rPr lang="en-US" dirty="0" smtClean="0"/>
              <a:t>block addresses </a:t>
            </a:r>
            <a:r>
              <a:rPr lang="en-US" dirty="0"/>
              <a:t>to physical block addresses for the basic file system to </a:t>
            </a:r>
            <a:r>
              <a:rPr lang="en-US" dirty="0" smtClean="0"/>
              <a:t>transfer.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file-organization module </a:t>
            </a:r>
            <a:r>
              <a:rPr lang="en-US" dirty="0" smtClean="0"/>
              <a:t>also includes </a:t>
            </a:r>
            <a:r>
              <a:rPr lang="en-US" dirty="0"/>
              <a:t>the free-space manager, which tracks unallocated blocks and </a:t>
            </a:r>
            <a:r>
              <a:rPr lang="en-US" dirty="0" smtClean="0"/>
              <a:t>provides these </a:t>
            </a:r>
            <a:r>
              <a:rPr lang="en-US" dirty="0"/>
              <a:t>blocks to the file-organization module when requested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2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4" y="1233488"/>
            <a:ext cx="8689686" cy="453072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logical file system </a:t>
            </a:r>
          </a:p>
          <a:p>
            <a:pPr lvl="1"/>
            <a:r>
              <a:rPr lang="en-US" dirty="0"/>
              <a:t>manages metadata information. </a:t>
            </a:r>
          </a:p>
          <a:p>
            <a:pPr lvl="1"/>
            <a:r>
              <a:rPr lang="en-US" dirty="0"/>
              <a:t>Metadata includes all of the file-system structure except the actual </a:t>
            </a:r>
            <a:r>
              <a:rPr lang="en-US" i="1" dirty="0"/>
              <a:t>data </a:t>
            </a:r>
            <a:r>
              <a:rPr lang="en-US" dirty="0"/>
              <a:t>(or contents of the files). </a:t>
            </a:r>
          </a:p>
          <a:p>
            <a:pPr lvl="1"/>
            <a:r>
              <a:rPr lang="en-US" dirty="0"/>
              <a:t>The logical file system manages the directory structure to provide the file organization module with the information the latter needs, given a symbolic file name. </a:t>
            </a:r>
          </a:p>
          <a:p>
            <a:pPr lvl="1"/>
            <a:r>
              <a:rPr lang="en-US" dirty="0"/>
              <a:t>It maintains file structure via file-control blocks. A </a:t>
            </a:r>
            <a:r>
              <a:rPr lang="en-US" b="1" dirty="0"/>
              <a:t>file-control block </a:t>
            </a:r>
            <a:r>
              <a:rPr lang="en-US" dirty="0"/>
              <a:t>(FCB) contains information about the file, including ownership, permissions, and location of the file contents.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logical file system is also responsible for protection and </a:t>
            </a:r>
            <a:r>
              <a:rPr lang="en-US" dirty="0" smtClean="0"/>
              <a:t>security.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9350" y="277416"/>
            <a:ext cx="7537450" cy="576263"/>
          </a:xfrm>
        </p:spPr>
        <p:txBody>
          <a:bodyPr/>
          <a:lstStyle/>
          <a:p>
            <a:pPr eaLnBrk="1" hangingPunct="1"/>
            <a:r>
              <a:rPr lang="en-US" smtClean="0"/>
              <a:t>A Typical File Control Block</a:t>
            </a:r>
            <a:endParaRPr lang="en-US" sz="2400"/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9392" y="1244204"/>
            <a:ext cx="6998758" cy="46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95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4" y="1233488"/>
            <a:ext cx="8689686" cy="4530725"/>
          </a:xfrm>
        </p:spPr>
        <p:txBody>
          <a:bodyPr/>
          <a:lstStyle/>
          <a:p>
            <a:r>
              <a:rPr lang="en-US" dirty="0"/>
              <a:t>Several on-disk and in-memory structures are used to implement a file </a:t>
            </a:r>
            <a:r>
              <a:rPr lang="en-US" dirty="0" smtClean="0"/>
              <a:t>system. </a:t>
            </a:r>
          </a:p>
          <a:p>
            <a:r>
              <a:rPr lang="en-US" dirty="0" smtClean="0"/>
              <a:t>These </a:t>
            </a:r>
            <a:r>
              <a:rPr lang="en-US" dirty="0"/>
              <a:t>structures vary depending on the operating system and the file </a:t>
            </a:r>
            <a:r>
              <a:rPr lang="en-US" dirty="0" smtClean="0"/>
              <a:t>system.</a:t>
            </a:r>
          </a:p>
          <a:p>
            <a:r>
              <a:rPr lang="en-US" dirty="0"/>
              <a:t>On disk, the file system may contain information about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to boot </a:t>
            </a:r>
            <a:r>
              <a:rPr lang="en-US" dirty="0" smtClean="0"/>
              <a:t>an operating </a:t>
            </a:r>
            <a:r>
              <a:rPr lang="en-US" dirty="0"/>
              <a:t>system stored there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total number of blocks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number </a:t>
            </a:r>
            <a:r>
              <a:rPr lang="en-US" dirty="0" smtClean="0"/>
              <a:t>and location </a:t>
            </a:r>
            <a:r>
              <a:rPr lang="en-US" dirty="0"/>
              <a:t>of free blocks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directory structure,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individual files.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</TotalTime>
  <Words>1738</Words>
  <Application>Microsoft Office PowerPoint</Application>
  <PresentationFormat>On-screen Show (4:3)</PresentationFormat>
  <Paragraphs>172</Paragraphs>
  <Slides>23</Slides>
  <Notes>10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os-8</vt:lpstr>
      <vt:lpstr>PowerPoint Presentation</vt:lpstr>
      <vt:lpstr>File System Implementation.</vt:lpstr>
      <vt:lpstr>File System Implementation.</vt:lpstr>
      <vt:lpstr>File System Implementation.</vt:lpstr>
      <vt:lpstr>File System Implementation.</vt:lpstr>
      <vt:lpstr>File System Implementation.</vt:lpstr>
      <vt:lpstr>PowerPoint Presentation</vt:lpstr>
      <vt:lpstr>A Typical File Control Block</vt:lpstr>
      <vt:lpstr>File System Implementation</vt:lpstr>
      <vt:lpstr>PowerPoint Presentation</vt:lpstr>
      <vt:lpstr>PowerPoint Presentation</vt:lpstr>
      <vt:lpstr>Allocation Methods </vt:lpstr>
      <vt:lpstr>Contiguous Allocation</vt:lpstr>
      <vt:lpstr>Contiguous Allocation of Disk Space</vt:lpstr>
      <vt:lpstr>Contiguous Allocation- Conti..</vt:lpstr>
      <vt:lpstr>Contiguous Allocation- Conti..</vt:lpstr>
      <vt:lpstr>Allocation Methods - Linked</vt:lpstr>
      <vt:lpstr>Linked Allocation</vt:lpstr>
      <vt:lpstr>Linked Allocation</vt:lpstr>
      <vt:lpstr>Linked Allocation</vt:lpstr>
      <vt:lpstr>Allocation Methods - Indexed</vt:lpstr>
      <vt:lpstr>Allocation Methods - Indexed</vt:lpstr>
      <vt:lpstr>Example of Indexed Allocation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1.01</dc:title>
  <dc:creator>Lucent End User</dc:creator>
  <cp:lastModifiedBy>Harish</cp:lastModifiedBy>
  <cp:revision>210</cp:revision>
  <dcterms:created xsi:type="dcterms:W3CDTF">2004-10-07T18:29:30Z</dcterms:created>
  <dcterms:modified xsi:type="dcterms:W3CDTF">2020-04-12T05:58:09Z</dcterms:modified>
</cp:coreProperties>
</file>