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5" r:id="rId5"/>
    <p:sldId id="266" r:id="rId6"/>
    <p:sldId id="267" r:id="rId7"/>
    <p:sldId id="268" r:id="rId8"/>
    <p:sldId id="259" r:id="rId9"/>
    <p:sldId id="276" r:id="rId10"/>
    <p:sldId id="269" r:id="rId11"/>
    <p:sldId id="260" r:id="rId12"/>
    <p:sldId id="270" r:id="rId13"/>
    <p:sldId id="261" r:id="rId14"/>
    <p:sldId id="262" r:id="rId15"/>
    <p:sldId id="271" r:id="rId16"/>
    <p:sldId id="273" r:id="rId17"/>
    <p:sldId id="263" r:id="rId18"/>
    <p:sldId id="264"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64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 Id="rId14" Type="http://schemas.openxmlformats.org/officeDocument/2006/relationships/image" Target="../media/image16.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 Id="rId14" Type="http://schemas.openxmlformats.org/officeDocument/2006/relationships/image" Target="../media/image16.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C401F78-5AE2-445B-A94E-DFCF74333845}"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t>
        <a:bodyPr/>
        <a:lstStyle/>
        <a:p>
          <a:endParaRPr lang="en-US"/>
        </a:p>
      </dgm:t>
    </dgm:pt>
    <dgm:pt modelId="{F488AD67-B43A-44C3-9EF1-85920608CF5E}">
      <dgm:prSet/>
      <dgm:spPr/>
      <dgm:t>
        <a:bodyPr/>
        <a:lstStyle/>
        <a:p>
          <a:r>
            <a:rPr lang="en-IN"/>
            <a:t>Introduction to pointer</a:t>
          </a:r>
          <a:endParaRPr lang="en-US"/>
        </a:p>
      </dgm:t>
    </dgm:pt>
    <dgm:pt modelId="{336FAFDF-EEA5-4C14-9C5C-337B77AED44C}" type="parTrans" cxnId="{12BE8C61-7354-44A2-B199-A52E5C852FB2}">
      <dgm:prSet/>
      <dgm:spPr/>
      <dgm:t>
        <a:bodyPr/>
        <a:lstStyle/>
        <a:p>
          <a:endParaRPr lang="en-US"/>
        </a:p>
      </dgm:t>
    </dgm:pt>
    <dgm:pt modelId="{DEB4A2A4-346C-4316-BADB-531E8C24134A}" type="sibTrans" cxnId="{12BE8C61-7354-44A2-B199-A52E5C852FB2}">
      <dgm:prSet/>
      <dgm:spPr/>
      <dgm:t>
        <a:bodyPr/>
        <a:lstStyle/>
        <a:p>
          <a:endParaRPr lang="en-US"/>
        </a:p>
      </dgm:t>
    </dgm:pt>
    <dgm:pt modelId="{9F3D7134-148D-4AB4-9A75-7F61DA4F9909}">
      <dgm:prSet/>
      <dgm:spPr/>
      <dgm:t>
        <a:bodyPr/>
        <a:lstStyle/>
        <a:p>
          <a:r>
            <a:rPr lang="en-IN"/>
            <a:t>Pointer declaration and initialization.</a:t>
          </a:r>
          <a:endParaRPr lang="en-US"/>
        </a:p>
      </dgm:t>
    </dgm:pt>
    <dgm:pt modelId="{FB1E41F7-F403-4B8F-9344-17F1CBE18681}" type="parTrans" cxnId="{7A919F62-7576-40C9-90A7-C3531D48C1B2}">
      <dgm:prSet/>
      <dgm:spPr/>
      <dgm:t>
        <a:bodyPr/>
        <a:lstStyle/>
        <a:p>
          <a:endParaRPr lang="en-US"/>
        </a:p>
      </dgm:t>
    </dgm:pt>
    <dgm:pt modelId="{3D7E09A5-1673-4B6B-AC8A-453475A58BE7}" type="sibTrans" cxnId="{7A919F62-7576-40C9-90A7-C3531D48C1B2}">
      <dgm:prSet/>
      <dgm:spPr/>
      <dgm:t>
        <a:bodyPr/>
        <a:lstStyle/>
        <a:p>
          <a:endParaRPr lang="en-US"/>
        </a:p>
      </dgm:t>
    </dgm:pt>
    <dgm:pt modelId="{9D609777-D463-40BC-A097-06C29C12AF0A}">
      <dgm:prSet/>
      <dgm:spPr/>
      <dgm:t>
        <a:bodyPr/>
        <a:lstStyle/>
        <a:p>
          <a:r>
            <a:rPr lang="en-IN"/>
            <a:t>Pointer arithmetic.</a:t>
          </a:r>
          <a:endParaRPr lang="en-US"/>
        </a:p>
      </dgm:t>
    </dgm:pt>
    <dgm:pt modelId="{F28D304A-7DD8-4E2D-A11D-2DE66FBD03E7}" type="parTrans" cxnId="{59F0DCFA-E34E-409B-ADA5-5CAB5C7ABFFD}">
      <dgm:prSet/>
      <dgm:spPr/>
      <dgm:t>
        <a:bodyPr/>
        <a:lstStyle/>
        <a:p>
          <a:endParaRPr lang="en-US"/>
        </a:p>
      </dgm:t>
    </dgm:pt>
    <dgm:pt modelId="{563B5393-998D-4E93-8927-91BFF789320C}" type="sibTrans" cxnId="{59F0DCFA-E34E-409B-ADA5-5CAB5C7ABFFD}">
      <dgm:prSet/>
      <dgm:spPr/>
      <dgm:t>
        <a:bodyPr/>
        <a:lstStyle/>
        <a:p>
          <a:endParaRPr lang="en-US"/>
        </a:p>
      </dgm:t>
    </dgm:pt>
    <dgm:pt modelId="{A5EAF989-13E8-4A9B-BD6D-F7FB99634060}">
      <dgm:prSet/>
      <dgm:spPr/>
      <dgm:t>
        <a:bodyPr/>
        <a:lstStyle/>
        <a:p>
          <a:r>
            <a:rPr lang="en-IN"/>
            <a:t>Void pointer</a:t>
          </a:r>
          <a:endParaRPr lang="en-US"/>
        </a:p>
      </dgm:t>
    </dgm:pt>
    <dgm:pt modelId="{06B65D65-D773-4EE6-A827-DB14297BF44D}" type="parTrans" cxnId="{05C370E7-07F6-493B-8658-18EA1B27D674}">
      <dgm:prSet/>
      <dgm:spPr/>
      <dgm:t>
        <a:bodyPr/>
        <a:lstStyle/>
        <a:p>
          <a:endParaRPr lang="en-US"/>
        </a:p>
      </dgm:t>
    </dgm:pt>
    <dgm:pt modelId="{E97E31E7-C297-4989-BC6F-073A9ECE3DAA}" type="sibTrans" cxnId="{05C370E7-07F6-493B-8658-18EA1B27D674}">
      <dgm:prSet/>
      <dgm:spPr/>
      <dgm:t>
        <a:bodyPr/>
        <a:lstStyle/>
        <a:p>
          <a:endParaRPr lang="en-US"/>
        </a:p>
      </dgm:t>
    </dgm:pt>
    <dgm:pt modelId="{0A543CB6-4DED-4713-92FF-82420C1348FF}">
      <dgm:prSet/>
      <dgm:spPr/>
      <dgm:t>
        <a:bodyPr/>
        <a:lstStyle/>
        <a:p>
          <a:r>
            <a:rPr lang="en-IN"/>
            <a:t>Pointer with Array</a:t>
          </a:r>
          <a:endParaRPr lang="en-US"/>
        </a:p>
      </dgm:t>
    </dgm:pt>
    <dgm:pt modelId="{66A3C231-46AB-4B0A-A81D-24264CE853B8}" type="parTrans" cxnId="{6E91FA2B-5CC5-4489-9A99-151A11C62534}">
      <dgm:prSet/>
      <dgm:spPr/>
      <dgm:t>
        <a:bodyPr/>
        <a:lstStyle/>
        <a:p>
          <a:endParaRPr lang="en-US"/>
        </a:p>
      </dgm:t>
    </dgm:pt>
    <dgm:pt modelId="{6D57259E-D3C6-4C15-9E25-02D09AEE1252}" type="sibTrans" cxnId="{6E91FA2B-5CC5-4489-9A99-151A11C62534}">
      <dgm:prSet/>
      <dgm:spPr/>
      <dgm:t>
        <a:bodyPr/>
        <a:lstStyle/>
        <a:p>
          <a:endParaRPr lang="en-US"/>
        </a:p>
      </dgm:t>
    </dgm:pt>
    <dgm:pt modelId="{126698B1-93F2-4A1E-AB5F-6196FB4EE41B}">
      <dgm:prSet/>
      <dgm:spPr/>
      <dgm:t>
        <a:bodyPr/>
        <a:lstStyle/>
        <a:p>
          <a:r>
            <a:rPr lang="en-IN"/>
            <a:t>Pointer with String</a:t>
          </a:r>
          <a:endParaRPr lang="en-US"/>
        </a:p>
      </dgm:t>
    </dgm:pt>
    <dgm:pt modelId="{0303BA32-390B-4689-A644-39F6CDAC8226}" type="parTrans" cxnId="{91618484-7250-4940-B915-2758310AA0A8}">
      <dgm:prSet/>
      <dgm:spPr/>
      <dgm:t>
        <a:bodyPr/>
        <a:lstStyle/>
        <a:p>
          <a:endParaRPr lang="en-US"/>
        </a:p>
      </dgm:t>
    </dgm:pt>
    <dgm:pt modelId="{FD1874DF-3E71-4A51-80CD-E4EE1037C682}" type="sibTrans" cxnId="{91618484-7250-4940-B915-2758310AA0A8}">
      <dgm:prSet/>
      <dgm:spPr/>
      <dgm:t>
        <a:bodyPr/>
        <a:lstStyle/>
        <a:p>
          <a:endParaRPr lang="en-US"/>
        </a:p>
      </dgm:t>
    </dgm:pt>
    <dgm:pt modelId="{AB5CF5A0-BFA5-4E3B-8184-B49CAD91A500}">
      <dgm:prSet/>
      <dgm:spPr/>
      <dgm:t>
        <a:bodyPr/>
        <a:lstStyle/>
        <a:p>
          <a:r>
            <a:rPr lang="en-IN"/>
            <a:t>Pointer with function</a:t>
          </a:r>
          <a:endParaRPr lang="en-US"/>
        </a:p>
      </dgm:t>
    </dgm:pt>
    <dgm:pt modelId="{70848B1E-0E47-4909-AED3-2620F460991C}" type="parTrans" cxnId="{DED355E2-4665-48B9-932E-5EA59D4989F5}">
      <dgm:prSet/>
      <dgm:spPr/>
      <dgm:t>
        <a:bodyPr/>
        <a:lstStyle/>
        <a:p>
          <a:endParaRPr lang="en-US"/>
        </a:p>
      </dgm:t>
    </dgm:pt>
    <dgm:pt modelId="{A216D656-6EC3-462F-AAC3-194ECEC9B3F9}" type="sibTrans" cxnId="{DED355E2-4665-48B9-932E-5EA59D4989F5}">
      <dgm:prSet/>
      <dgm:spPr/>
      <dgm:t>
        <a:bodyPr/>
        <a:lstStyle/>
        <a:p>
          <a:endParaRPr lang="en-US"/>
        </a:p>
      </dgm:t>
    </dgm:pt>
    <dgm:pt modelId="{3FBC7D1F-2C3A-4CC3-B412-4B0EF1FD25E9}" type="pres">
      <dgm:prSet presAssocID="{9C401F78-5AE2-445B-A94E-DFCF74333845}" presName="root" presStyleCnt="0">
        <dgm:presLayoutVars>
          <dgm:dir/>
          <dgm:resizeHandles val="exact"/>
        </dgm:presLayoutVars>
      </dgm:prSet>
      <dgm:spPr/>
    </dgm:pt>
    <dgm:pt modelId="{99CF543A-79E6-43CC-A84A-854BCE2B8593}" type="pres">
      <dgm:prSet presAssocID="{F488AD67-B43A-44C3-9EF1-85920608CF5E}" presName="compNode" presStyleCnt="0"/>
      <dgm:spPr/>
    </dgm:pt>
    <dgm:pt modelId="{47E4583D-815C-4A2A-B70B-C3E87F39A58A}" type="pres">
      <dgm:prSet presAssocID="{F488AD67-B43A-44C3-9EF1-85920608CF5E}" presName="bgRect" presStyleLbl="bgShp" presStyleIdx="0" presStyleCnt="7"/>
      <dgm:spPr/>
    </dgm:pt>
    <dgm:pt modelId="{11B03744-C3D2-4B1F-820C-8FD19588535A}" type="pres">
      <dgm:prSet presAssocID="{F488AD67-B43A-44C3-9EF1-85920608CF5E}" presName="iconRect" presStyleLbl="node1" presStyleIdx="0" presStyleCnt="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Line Arrow: U-turn"/>
        </a:ext>
      </dgm:extLst>
    </dgm:pt>
    <dgm:pt modelId="{F7D5B30A-37CD-4503-B235-53C2FFD980ED}" type="pres">
      <dgm:prSet presAssocID="{F488AD67-B43A-44C3-9EF1-85920608CF5E}" presName="spaceRect" presStyleCnt="0"/>
      <dgm:spPr/>
    </dgm:pt>
    <dgm:pt modelId="{EF9FE247-9877-40A7-AE71-A76228202BC9}" type="pres">
      <dgm:prSet presAssocID="{F488AD67-B43A-44C3-9EF1-85920608CF5E}" presName="parTx" presStyleLbl="revTx" presStyleIdx="0" presStyleCnt="7">
        <dgm:presLayoutVars>
          <dgm:chMax val="0"/>
          <dgm:chPref val="0"/>
        </dgm:presLayoutVars>
      </dgm:prSet>
      <dgm:spPr/>
    </dgm:pt>
    <dgm:pt modelId="{7D02B35C-6D63-4C00-A18D-8833530E1917}" type="pres">
      <dgm:prSet presAssocID="{DEB4A2A4-346C-4316-BADB-531E8C24134A}" presName="sibTrans" presStyleCnt="0"/>
      <dgm:spPr/>
    </dgm:pt>
    <dgm:pt modelId="{C7915B23-C822-4352-B90E-8E0D9911994C}" type="pres">
      <dgm:prSet presAssocID="{9F3D7134-148D-4AB4-9A75-7F61DA4F9909}" presName="compNode" presStyleCnt="0"/>
      <dgm:spPr/>
    </dgm:pt>
    <dgm:pt modelId="{FC68C4DA-3887-455F-B3FA-1B3039AA563B}" type="pres">
      <dgm:prSet presAssocID="{9F3D7134-148D-4AB4-9A75-7F61DA4F9909}" presName="bgRect" presStyleLbl="bgShp" presStyleIdx="1" presStyleCnt="7"/>
      <dgm:spPr/>
    </dgm:pt>
    <dgm:pt modelId="{38DF9584-FBE6-4F73-8D45-8C4F7E921756}" type="pres">
      <dgm:prSet presAssocID="{9F3D7134-148D-4AB4-9A75-7F61DA4F9909}" presName="iconRect" presStyleLbl="node1" presStyleIdx="1" presStyleCnt="7"/>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ircle with Left Arrow"/>
        </a:ext>
      </dgm:extLst>
    </dgm:pt>
    <dgm:pt modelId="{E6290666-D5A3-4F12-9727-283650C5DED1}" type="pres">
      <dgm:prSet presAssocID="{9F3D7134-148D-4AB4-9A75-7F61DA4F9909}" presName="spaceRect" presStyleCnt="0"/>
      <dgm:spPr/>
    </dgm:pt>
    <dgm:pt modelId="{FD328C8A-6D82-44D8-9631-61B22C6E33A7}" type="pres">
      <dgm:prSet presAssocID="{9F3D7134-148D-4AB4-9A75-7F61DA4F9909}" presName="parTx" presStyleLbl="revTx" presStyleIdx="1" presStyleCnt="7">
        <dgm:presLayoutVars>
          <dgm:chMax val="0"/>
          <dgm:chPref val="0"/>
        </dgm:presLayoutVars>
      </dgm:prSet>
      <dgm:spPr/>
    </dgm:pt>
    <dgm:pt modelId="{74F1B7D5-6778-4E41-B10B-C1033664627E}" type="pres">
      <dgm:prSet presAssocID="{3D7E09A5-1673-4B6B-AC8A-453475A58BE7}" presName="sibTrans" presStyleCnt="0"/>
      <dgm:spPr/>
    </dgm:pt>
    <dgm:pt modelId="{40C9A156-3FD2-4FCC-A8CD-0F9E87EB7762}" type="pres">
      <dgm:prSet presAssocID="{9D609777-D463-40BC-A097-06C29C12AF0A}" presName="compNode" presStyleCnt="0"/>
      <dgm:spPr/>
    </dgm:pt>
    <dgm:pt modelId="{37155B4C-B55D-47D5-85E3-5A0F4AC1DF7E}" type="pres">
      <dgm:prSet presAssocID="{9D609777-D463-40BC-A097-06C29C12AF0A}" presName="bgRect" presStyleLbl="bgShp" presStyleIdx="2" presStyleCnt="7"/>
      <dgm:spPr/>
    </dgm:pt>
    <dgm:pt modelId="{44C2B4D0-12F0-478C-B153-F2FFF308B16A}" type="pres">
      <dgm:prSet presAssocID="{9D609777-D463-40BC-A097-06C29C12AF0A}" presName="iconRect" presStyleLbl="node1" presStyleIdx="2" presStyleCnt="7"/>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ack"/>
        </a:ext>
      </dgm:extLst>
    </dgm:pt>
    <dgm:pt modelId="{3EE94664-7FBC-4C19-841C-045A5161DE59}" type="pres">
      <dgm:prSet presAssocID="{9D609777-D463-40BC-A097-06C29C12AF0A}" presName="spaceRect" presStyleCnt="0"/>
      <dgm:spPr/>
    </dgm:pt>
    <dgm:pt modelId="{027891E5-A6AF-4117-991A-CEC9459EAA24}" type="pres">
      <dgm:prSet presAssocID="{9D609777-D463-40BC-A097-06C29C12AF0A}" presName="parTx" presStyleLbl="revTx" presStyleIdx="2" presStyleCnt="7">
        <dgm:presLayoutVars>
          <dgm:chMax val="0"/>
          <dgm:chPref val="0"/>
        </dgm:presLayoutVars>
      </dgm:prSet>
      <dgm:spPr/>
    </dgm:pt>
    <dgm:pt modelId="{90455D56-D734-41C7-9E61-E4D93D2F0B08}" type="pres">
      <dgm:prSet presAssocID="{563B5393-998D-4E93-8927-91BFF789320C}" presName="sibTrans" presStyleCnt="0"/>
      <dgm:spPr/>
    </dgm:pt>
    <dgm:pt modelId="{F0BADB2D-116C-4C05-ADA5-DF4CCBBE8429}" type="pres">
      <dgm:prSet presAssocID="{A5EAF989-13E8-4A9B-BD6D-F7FB99634060}" presName="compNode" presStyleCnt="0"/>
      <dgm:spPr/>
    </dgm:pt>
    <dgm:pt modelId="{D91BE0AF-53C6-4330-B551-B5C8602C9C58}" type="pres">
      <dgm:prSet presAssocID="{A5EAF989-13E8-4A9B-BD6D-F7FB99634060}" presName="bgRect" presStyleLbl="bgShp" presStyleIdx="3" presStyleCnt="7"/>
      <dgm:spPr/>
    </dgm:pt>
    <dgm:pt modelId="{521F83ED-3A12-4D8C-879D-CB4D35A48CC6}" type="pres">
      <dgm:prSet presAssocID="{A5EAF989-13E8-4A9B-BD6D-F7FB99634060}" presName="iconRect" presStyleLbl="node1" presStyleIdx="3" presStyleCnt="7"/>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Right Pointing Backhand Index"/>
        </a:ext>
      </dgm:extLst>
    </dgm:pt>
    <dgm:pt modelId="{74B3C6AA-0028-4B33-BA76-6346CB97DD43}" type="pres">
      <dgm:prSet presAssocID="{A5EAF989-13E8-4A9B-BD6D-F7FB99634060}" presName="spaceRect" presStyleCnt="0"/>
      <dgm:spPr/>
    </dgm:pt>
    <dgm:pt modelId="{D09BD042-1DED-4C2A-9B62-2D65CF6B0EFD}" type="pres">
      <dgm:prSet presAssocID="{A5EAF989-13E8-4A9B-BD6D-F7FB99634060}" presName="parTx" presStyleLbl="revTx" presStyleIdx="3" presStyleCnt="7">
        <dgm:presLayoutVars>
          <dgm:chMax val="0"/>
          <dgm:chPref val="0"/>
        </dgm:presLayoutVars>
      </dgm:prSet>
      <dgm:spPr/>
    </dgm:pt>
    <dgm:pt modelId="{3FB36435-FC55-45E0-81F2-F1807AC9E117}" type="pres">
      <dgm:prSet presAssocID="{E97E31E7-C297-4989-BC6F-073A9ECE3DAA}" presName="sibTrans" presStyleCnt="0"/>
      <dgm:spPr/>
    </dgm:pt>
    <dgm:pt modelId="{9BC12032-FDA8-486B-98EC-51AC6ACB12B5}" type="pres">
      <dgm:prSet presAssocID="{0A543CB6-4DED-4713-92FF-82420C1348FF}" presName="compNode" presStyleCnt="0"/>
      <dgm:spPr/>
    </dgm:pt>
    <dgm:pt modelId="{1EAE2062-DB17-4A62-8C55-C05F6CEB6B24}" type="pres">
      <dgm:prSet presAssocID="{0A543CB6-4DED-4713-92FF-82420C1348FF}" presName="bgRect" presStyleLbl="bgShp" presStyleIdx="4" presStyleCnt="7"/>
      <dgm:spPr/>
    </dgm:pt>
    <dgm:pt modelId="{D4EFA455-0215-4E87-9DE0-D777D258127E}" type="pres">
      <dgm:prSet presAssocID="{0A543CB6-4DED-4713-92FF-82420C1348FF}" presName="iconRect" presStyleLbl="node1" presStyleIdx="4" presStyleCnt="7"/>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Arrow: U-turn"/>
        </a:ext>
      </dgm:extLst>
    </dgm:pt>
    <dgm:pt modelId="{BC0656C4-8579-4647-ADC2-BF20D562E4ED}" type="pres">
      <dgm:prSet presAssocID="{0A543CB6-4DED-4713-92FF-82420C1348FF}" presName="spaceRect" presStyleCnt="0"/>
      <dgm:spPr/>
    </dgm:pt>
    <dgm:pt modelId="{96A9C9EE-A1F2-4E1B-971A-F0CE3608AF01}" type="pres">
      <dgm:prSet presAssocID="{0A543CB6-4DED-4713-92FF-82420C1348FF}" presName="parTx" presStyleLbl="revTx" presStyleIdx="4" presStyleCnt="7">
        <dgm:presLayoutVars>
          <dgm:chMax val="0"/>
          <dgm:chPref val="0"/>
        </dgm:presLayoutVars>
      </dgm:prSet>
      <dgm:spPr/>
    </dgm:pt>
    <dgm:pt modelId="{2343BB65-48AC-4BF9-BCBF-A1234B35C98F}" type="pres">
      <dgm:prSet presAssocID="{6D57259E-D3C6-4C15-9E25-02D09AEE1252}" presName="sibTrans" presStyleCnt="0"/>
      <dgm:spPr/>
    </dgm:pt>
    <dgm:pt modelId="{847B603B-8C7D-47B5-87AD-047CF7FBFA0C}" type="pres">
      <dgm:prSet presAssocID="{126698B1-93F2-4A1E-AB5F-6196FB4EE41B}" presName="compNode" presStyleCnt="0"/>
      <dgm:spPr/>
    </dgm:pt>
    <dgm:pt modelId="{A6A25E28-94EB-4ED4-BDA8-5EC64943F37F}" type="pres">
      <dgm:prSet presAssocID="{126698B1-93F2-4A1E-AB5F-6196FB4EE41B}" presName="bgRect" presStyleLbl="bgShp" presStyleIdx="5" presStyleCnt="7"/>
      <dgm:spPr/>
    </dgm:pt>
    <dgm:pt modelId="{B15B7175-E372-43A8-9036-C515C6B4FC68}" type="pres">
      <dgm:prSet presAssocID="{126698B1-93F2-4A1E-AB5F-6196FB4EE41B}" presName="iconRect" presStyleLbl="node1" presStyleIdx="5" presStyleCnt="7"/>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Violin"/>
        </a:ext>
      </dgm:extLst>
    </dgm:pt>
    <dgm:pt modelId="{3D2FB85C-3356-466A-A33D-3C548F3C625D}" type="pres">
      <dgm:prSet presAssocID="{126698B1-93F2-4A1E-AB5F-6196FB4EE41B}" presName="spaceRect" presStyleCnt="0"/>
      <dgm:spPr/>
    </dgm:pt>
    <dgm:pt modelId="{6EDBDCC1-6652-4190-831C-AED5E0D8C5DF}" type="pres">
      <dgm:prSet presAssocID="{126698B1-93F2-4A1E-AB5F-6196FB4EE41B}" presName="parTx" presStyleLbl="revTx" presStyleIdx="5" presStyleCnt="7">
        <dgm:presLayoutVars>
          <dgm:chMax val="0"/>
          <dgm:chPref val="0"/>
        </dgm:presLayoutVars>
      </dgm:prSet>
      <dgm:spPr/>
    </dgm:pt>
    <dgm:pt modelId="{5031697C-2702-4DAD-BA3D-4C4BA7F8299F}" type="pres">
      <dgm:prSet presAssocID="{FD1874DF-3E71-4A51-80CD-E4EE1037C682}" presName="sibTrans" presStyleCnt="0"/>
      <dgm:spPr/>
    </dgm:pt>
    <dgm:pt modelId="{5890543C-E93F-4D64-8ECA-A6BD7EF3A120}" type="pres">
      <dgm:prSet presAssocID="{AB5CF5A0-BFA5-4E3B-8184-B49CAD91A500}" presName="compNode" presStyleCnt="0"/>
      <dgm:spPr/>
    </dgm:pt>
    <dgm:pt modelId="{D8C4C192-A772-479F-825B-A49D3FB967AF}" type="pres">
      <dgm:prSet presAssocID="{AB5CF5A0-BFA5-4E3B-8184-B49CAD91A500}" presName="bgRect" presStyleLbl="bgShp" presStyleIdx="6" presStyleCnt="7"/>
      <dgm:spPr/>
    </dgm:pt>
    <dgm:pt modelId="{7D88B411-0E1A-469E-8065-4F62554F41A5}" type="pres">
      <dgm:prSet presAssocID="{AB5CF5A0-BFA5-4E3B-8184-B49CAD91A500}" presName="iconRect" presStyleLbl="node1" presStyleIdx="6" presStyleCnt="7"/>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dgm:spPr>
      <dgm:extLst>
        <a:ext uri="{E40237B7-FDA0-4F09-8148-C483321AD2D9}">
          <dgm14:cNvPr xmlns:dgm14="http://schemas.microsoft.com/office/drawing/2010/diagram" id="0" name="" descr="Circle with Right Arrow"/>
        </a:ext>
      </dgm:extLst>
    </dgm:pt>
    <dgm:pt modelId="{C8EE8CA7-50BE-4311-9E0D-D208EC78DD1B}" type="pres">
      <dgm:prSet presAssocID="{AB5CF5A0-BFA5-4E3B-8184-B49CAD91A500}" presName="spaceRect" presStyleCnt="0"/>
      <dgm:spPr/>
    </dgm:pt>
    <dgm:pt modelId="{B31C3FB0-BE70-47B7-8BA3-242A001FEDBE}" type="pres">
      <dgm:prSet presAssocID="{AB5CF5A0-BFA5-4E3B-8184-B49CAD91A500}" presName="parTx" presStyleLbl="revTx" presStyleIdx="6" presStyleCnt="7">
        <dgm:presLayoutVars>
          <dgm:chMax val="0"/>
          <dgm:chPref val="0"/>
        </dgm:presLayoutVars>
      </dgm:prSet>
      <dgm:spPr/>
    </dgm:pt>
  </dgm:ptLst>
  <dgm:cxnLst>
    <dgm:cxn modelId="{50247B20-3746-4ABD-847D-8B4C45CB130D}" type="presOf" srcId="{9F3D7134-148D-4AB4-9A75-7F61DA4F9909}" destId="{FD328C8A-6D82-44D8-9631-61B22C6E33A7}" srcOrd="0" destOrd="0" presId="urn:microsoft.com/office/officeart/2018/2/layout/IconVerticalSolidList"/>
    <dgm:cxn modelId="{6E91FA2B-5CC5-4489-9A99-151A11C62534}" srcId="{9C401F78-5AE2-445B-A94E-DFCF74333845}" destId="{0A543CB6-4DED-4713-92FF-82420C1348FF}" srcOrd="4" destOrd="0" parTransId="{66A3C231-46AB-4B0A-A81D-24264CE853B8}" sibTransId="{6D57259E-D3C6-4C15-9E25-02D09AEE1252}"/>
    <dgm:cxn modelId="{0D7D1D5C-9552-4D12-ACED-DCDDA7508BD4}" type="presOf" srcId="{9C401F78-5AE2-445B-A94E-DFCF74333845}" destId="{3FBC7D1F-2C3A-4CC3-B412-4B0EF1FD25E9}" srcOrd="0" destOrd="0" presId="urn:microsoft.com/office/officeart/2018/2/layout/IconVerticalSolidList"/>
    <dgm:cxn modelId="{12BE8C61-7354-44A2-B199-A52E5C852FB2}" srcId="{9C401F78-5AE2-445B-A94E-DFCF74333845}" destId="{F488AD67-B43A-44C3-9EF1-85920608CF5E}" srcOrd="0" destOrd="0" parTransId="{336FAFDF-EEA5-4C14-9C5C-337B77AED44C}" sibTransId="{DEB4A2A4-346C-4316-BADB-531E8C24134A}"/>
    <dgm:cxn modelId="{7A919F62-7576-40C9-90A7-C3531D48C1B2}" srcId="{9C401F78-5AE2-445B-A94E-DFCF74333845}" destId="{9F3D7134-148D-4AB4-9A75-7F61DA4F9909}" srcOrd="1" destOrd="0" parTransId="{FB1E41F7-F403-4B8F-9344-17F1CBE18681}" sibTransId="{3D7E09A5-1673-4B6B-AC8A-453475A58BE7}"/>
    <dgm:cxn modelId="{9A4BF445-3F2B-48FD-9A5E-48D0BDBB677E}" type="presOf" srcId="{9D609777-D463-40BC-A097-06C29C12AF0A}" destId="{027891E5-A6AF-4117-991A-CEC9459EAA24}" srcOrd="0" destOrd="0" presId="urn:microsoft.com/office/officeart/2018/2/layout/IconVerticalSolidList"/>
    <dgm:cxn modelId="{173ECD54-4FF6-45DF-8D51-378DBA2778B5}" type="presOf" srcId="{F488AD67-B43A-44C3-9EF1-85920608CF5E}" destId="{EF9FE247-9877-40A7-AE71-A76228202BC9}" srcOrd="0" destOrd="0" presId="urn:microsoft.com/office/officeart/2018/2/layout/IconVerticalSolidList"/>
    <dgm:cxn modelId="{91618484-7250-4940-B915-2758310AA0A8}" srcId="{9C401F78-5AE2-445B-A94E-DFCF74333845}" destId="{126698B1-93F2-4A1E-AB5F-6196FB4EE41B}" srcOrd="5" destOrd="0" parTransId="{0303BA32-390B-4689-A644-39F6CDAC8226}" sibTransId="{FD1874DF-3E71-4A51-80CD-E4EE1037C682}"/>
    <dgm:cxn modelId="{5A89429E-2C07-4983-A70A-1620F9B4FD71}" type="presOf" srcId="{A5EAF989-13E8-4A9B-BD6D-F7FB99634060}" destId="{D09BD042-1DED-4C2A-9B62-2D65CF6B0EFD}" srcOrd="0" destOrd="0" presId="urn:microsoft.com/office/officeart/2018/2/layout/IconVerticalSolidList"/>
    <dgm:cxn modelId="{B1F5A7A7-627C-452E-865C-85EF11F69582}" type="presOf" srcId="{AB5CF5A0-BFA5-4E3B-8184-B49CAD91A500}" destId="{B31C3FB0-BE70-47B7-8BA3-242A001FEDBE}" srcOrd="0" destOrd="0" presId="urn:microsoft.com/office/officeart/2018/2/layout/IconVerticalSolidList"/>
    <dgm:cxn modelId="{5BEC46C2-1CF6-43C5-95EA-4A811F77A157}" type="presOf" srcId="{0A543CB6-4DED-4713-92FF-82420C1348FF}" destId="{96A9C9EE-A1F2-4E1B-971A-F0CE3608AF01}" srcOrd="0" destOrd="0" presId="urn:microsoft.com/office/officeart/2018/2/layout/IconVerticalSolidList"/>
    <dgm:cxn modelId="{DED355E2-4665-48B9-932E-5EA59D4989F5}" srcId="{9C401F78-5AE2-445B-A94E-DFCF74333845}" destId="{AB5CF5A0-BFA5-4E3B-8184-B49CAD91A500}" srcOrd="6" destOrd="0" parTransId="{70848B1E-0E47-4909-AED3-2620F460991C}" sibTransId="{A216D656-6EC3-462F-AAC3-194ECEC9B3F9}"/>
    <dgm:cxn modelId="{05C370E7-07F6-493B-8658-18EA1B27D674}" srcId="{9C401F78-5AE2-445B-A94E-DFCF74333845}" destId="{A5EAF989-13E8-4A9B-BD6D-F7FB99634060}" srcOrd="3" destOrd="0" parTransId="{06B65D65-D773-4EE6-A827-DB14297BF44D}" sibTransId="{E97E31E7-C297-4989-BC6F-073A9ECE3DAA}"/>
    <dgm:cxn modelId="{CDE8F1E9-C344-47BE-A614-5CC7D2AEC507}" type="presOf" srcId="{126698B1-93F2-4A1E-AB5F-6196FB4EE41B}" destId="{6EDBDCC1-6652-4190-831C-AED5E0D8C5DF}" srcOrd="0" destOrd="0" presId="urn:microsoft.com/office/officeart/2018/2/layout/IconVerticalSolidList"/>
    <dgm:cxn modelId="{59F0DCFA-E34E-409B-ADA5-5CAB5C7ABFFD}" srcId="{9C401F78-5AE2-445B-A94E-DFCF74333845}" destId="{9D609777-D463-40BC-A097-06C29C12AF0A}" srcOrd="2" destOrd="0" parTransId="{F28D304A-7DD8-4E2D-A11D-2DE66FBD03E7}" sibTransId="{563B5393-998D-4E93-8927-91BFF789320C}"/>
    <dgm:cxn modelId="{65D8BDAC-1CA1-45E4-9C24-2FBB179F1E59}" type="presParOf" srcId="{3FBC7D1F-2C3A-4CC3-B412-4B0EF1FD25E9}" destId="{99CF543A-79E6-43CC-A84A-854BCE2B8593}" srcOrd="0" destOrd="0" presId="urn:microsoft.com/office/officeart/2018/2/layout/IconVerticalSolidList"/>
    <dgm:cxn modelId="{E92C46F0-CE2E-483F-A0C4-F1FE2E708301}" type="presParOf" srcId="{99CF543A-79E6-43CC-A84A-854BCE2B8593}" destId="{47E4583D-815C-4A2A-B70B-C3E87F39A58A}" srcOrd="0" destOrd="0" presId="urn:microsoft.com/office/officeart/2018/2/layout/IconVerticalSolidList"/>
    <dgm:cxn modelId="{FE7E00DA-9115-40FB-AEF4-1551D488033A}" type="presParOf" srcId="{99CF543A-79E6-43CC-A84A-854BCE2B8593}" destId="{11B03744-C3D2-4B1F-820C-8FD19588535A}" srcOrd="1" destOrd="0" presId="urn:microsoft.com/office/officeart/2018/2/layout/IconVerticalSolidList"/>
    <dgm:cxn modelId="{8D51FF49-DC4A-490F-BDB8-264CCFC9771F}" type="presParOf" srcId="{99CF543A-79E6-43CC-A84A-854BCE2B8593}" destId="{F7D5B30A-37CD-4503-B235-53C2FFD980ED}" srcOrd="2" destOrd="0" presId="urn:microsoft.com/office/officeart/2018/2/layout/IconVerticalSolidList"/>
    <dgm:cxn modelId="{AA9C6ACA-ABFE-4660-A566-5B7C0E17F037}" type="presParOf" srcId="{99CF543A-79E6-43CC-A84A-854BCE2B8593}" destId="{EF9FE247-9877-40A7-AE71-A76228202BC9}" srcOrd="3" destOrd="0" presId="urn:microsoft.com/office/officeart/2018/2/layout/IconVerticalSolidList"/>
    <dgm:cxn modelId="{31AD2DEB-54DE-410F-AE85-FB15AC006E14}" type="presParOf" srcId="{3FBC7D1F-2C3A-4CC3-B412-4B0EF1FD25E9}" destId="{7D02B35C-6D63-4C00-A18D-8833530E1917}" srcOrd="1" destOrd="0" presId="urn:microsoft.com/office/officeart/2018/2/layout/IconVerticalSolidList"/>
    <dgm:cxn modelId="{466DEDAF-D890-4CF7-98A5-C1A209712BF7}" type="presParOf" srcId="{3FBC7D1F-2C3A-4CC3-B412-4B0EF1FD25E9}" destId="{C7915B23-C822-4352-B90E-8E0D9911994C}" srcOrd="2" destOrd="0" presId="urn:microsoft.com/office/officeart/2018/2/layout/IconVerticalSolidList"/>
    <dgm:cxn modelId="{46092684-987D-424F-957B-858A237EBEF2}" type="presParOf" srcId="{C7915B23-C822-4352-B90E-8E0D9911994C}" destId="{FC68C4DA-3887-455F-B3FA-1B3039AA563B}" srcOrd="0" destOrd="0" presId="urn:microsoft.com/office/officeart/2018/2/layout/IconVerticalSolidList"/>
    <dgm:cxn modelId="{FF94D713-0C72-4007-BD12-0F29A0CE715D}" type="presParOf" srcId="{C7915B23-C822-4352-B90E-8E0D9911994C}" destId="{38DF9584-FBE6-4F73-8D45-8C4F7E921756}" srcOrd="1" destOrd="0" presId="urn:microsoft.com/office/officeart/2018/2/layout/IconVerticalSolidList"/>
    <dgm:cxn modelId="{36CCFCC7-A5E8-47FC-920B-7BE9F754B8F2}" type="presParOf" srcId="{C7915B23-C822-4352-B90E-8E0D9911994C}" destId="{E6290666-D5A3-4F12-9727-283650C5DED1}" srcOrd="2" destOrd="0" presId="urn:microsoft.com/office/officeart/2018/2/layout/IconVerticalSolidList"/>
    <dgm:cxn modelId="{F7E72156-C502-4AF8-B779-5F691A2CCEC5}" type="presParOf" srcId="{C7915B23-C822-4352-B90E-8E0D9911994C}" destId="{FD328C8A-6D82-44D8-9631-61B22C6E33A7}" srcOrd="3" destOrd="0" presId="urn:microsoft.com/office/officeart/2018/2/layout/IconVerticalSolidList"/>
    <dgm:cxn modelId="{02B97A53-654D-4DE0-8C7B-1273D0C31ECB}" type="presParOf" srcId="{3FBC7D1F-2C3A-4CC3-B412-4B0EF1FD25E9}" destId="{74F1B7D5-6778-4E41-B10B-C1033664627E}" srcOrd="3" destOrd="0" presId="urn:microsoft.com/office/officeart/2018/2/layout/IconVerticalSolidList"/>
    <dgm:cxn modelId="{EFFCDC3F-E5EA-48B6-BA20-493F9ADC0D02}" type="presParOf" srcId="{3FBC7D1F-2C3A-4CC3-B412-4B0EF1FD25E9}" destId="{40C9A156-3FD2-4FCC-A8CD-0F9E87EB7762}" srcOrd="4" destOrd="0" presId="urn:microsoft.com/office/officeart/2018/2/layout/IconVerticalSolidList"/>
    <dgm:cxn modelId="{DF74A2E6-40F5-488E-BE71-1497D4CEDB41}" type="presParOf" srcId="{40C9A156-3FD2-4FCC-A8CD-0F9E87EB7762}" destId="{37155B4C-B55D-47D5-85E3-5A0F4AC1DF7E}" srcOrd="0" destOrd="0" presId="urn:microsoft.com/office/officeart/2018/2/layout/IconVerticalSolidList"/>
    <dgm:cxn modelId="{D84343D3-445B-49B1-853C-EA3867E05ECE}" type="presParOf" srcId="{40C9A156-3FD2-4FCC-A8CD-0F9E87EB7762}" destId="{44C2B4D0-12F0-478C-B153-F2FFF308B16A}" srcOrd="1" destOrd="0" presId="urn:microsoft.com/office/officeart/2018/2/layout/IconVerticalSolidList"/>
    <dgm:cxn modelId="{2827CF2D-065B-476E-A178-8BFABF94FC56}" type="presParOf" srcId="{40C9A156-3FD2-4FCC-A8CD-0F9E87EB7762}" destId="{3EE94664-7FBC-4C19-841C-045A5161DE59}" srcOrd="2" destOrd="0" presId="urn:microsoft.com/office/officeart/2018/2/layout/IconVerticalSolidList"/>
    <dgm:cxn modelId="{D1FE7A53-1D12-4E8F-86DF-255771182CEA}" type="presParOf" srcId="{40C9A156-3FD2-4FCC-A8CD-0F9E87EB7762}" destId="{027891E5-A6AF-4117-991A-CEC9459EAA24}" srcOrd="3" destOrd="0" presId="urn:microsoft.com/office/officeart/2018/2/layout/IconVerticalSolidList"/>
    <dgm:cxn modelId="{CC5AD0F2-BEBD-4436-A276-5C6FBB1C02BB}" type="presParOf" srcId="{3FBC7D1F-2C3A-4CC3-B412-4B0EF1FD25E9}" destId="{90455D56-D734-41C7-9E61-E4D93D2F0B08}" srcOrd="5" destOrd="0" presId="urn:microsoft.com/office/officeart/2018/2/layout/IconVerticalSolidList"/>
    <dgm:cxn modelId="{4C8915A0-7A91-4668-A1EE-5DAA56A7738F}" type="presParOf" srcId="{3FBC7D1F-2C3A-4CC3-B412-4B0EF1FD25E9}" destId="{F0BADB2D-116C-4C05-ADA5-DF4CCBBE8429}" srcOrd="6" destOrd="0" presId="urn:microsoft.com/office/officeart/2018/2/layout/IconVerticalSolidList"/>
    <dgm:cxn modelId="{89360668-0531-4875-B1BA-55C254C17214}" type="presParOf" srcId="{F0BADB2D-116C-4C05-ADA5-DF4CCBBE8429}" destId="{D91BE0AF-53C6-4330-B551-B5C8602C9C58}" srcOrd="0" destOrd="0" presId="urn:microsoft.com/office/officeart/2018/2/layout/IconVerticalSolidList"/>
    <dgm:cxn modelId="{295098A0-9398-447A-90EF-1E8ED84B4255}" type="presParOf" srcId="{F0BADB2D-116C-4C05-ADA5-DF4CCBBE8429}" destId="{521F83ED-3A12-4D8C-879D-CB4D35A48CC6}" srcOrd="1" destOrd="0" presId="urn:microsoft.com/office/officeart/2018/2/layout/IconVerticalSolidList"/>
    <dgm:cxn modelId="{4910AADD-36A8-4078-9C91-D2A3B4450D55}" type="presParOf" srcId="{F0BADB2D-116C-4C05-ADA5-DF4CCBBE8429}" destId="{74B3C6AA-0028-4B33-BA76-6346CB97DD43}" srcOrd="2" destOrd="0" presId="urn:microsoft.com/office/officeart/2018/2/layout/IconVerticalSolidList"/>
    <dgm:cxn modelId="{3BFF6916-DBAC-4FAC-8557-FE3CC8EBA5CA}" type="presParOf" srcId="{F0BADB2D-116C-4C05-ADA5-DF4CCBBE8429}" destId="{D09BD042-1DED-4C2A-9B62-2D65CF6B0EFD}" srcOrd="3" destOrd="0" presId="urn:microsoft.com/office/officeart/2018/2/layout/IconVerticalSolidList"/>
    <dgm:cxn modelId="{266CEB67-1E3B-41C6-9445-CAB9EBB4BC1A}" type="presParOf" srcId="{3FBC7D1F-2C3A-4CC3-B412-4B0EF1FD25E9}" destId="{3FB36435-FC55-45E0-81F2-F1807AC9E117}" srcOrd="7" destOrd="0" presId="urn:microsoft.com/office/officeart/2018/2/layout/IconVerticalSolidList"/>
    <dgm:cxn modelId="{284396F4-E6A0-44CB-AFAC-B21FCCAC0406}" type="presParOf" srcId="{3FBC7D1F-2C3A-4CC3-B412-4B0EF1FD25E9}" destId="{9BC12032-FDA8-486B-98EC-51AC6ACB12B5}" srcOrd="8" destOrd="0" presId="urn:microsoft.com/office/officeart/2018/2/layout/IconVerticalSolidList"/>
    <dgm:cxn modelId="{30CD8B80-E7B6-4B0B-84D5-AA792A864EC0}" type="presParOf" srcId="{9BC12032-FDA8-486B-98EC-51AC6ACB12B5}" destId="{1EAE2062-DB17-4A62-8C55-C05F6CEB6B24}" srcOrd="0" destOrd="0" presId="urn:microsoft.com/office/officeart/2018/2/layout/IconVerticalSolidList"/>
    <dgm:cxn modelId="{38339D8C-7F88-4D6F-B671-1C5C09888844}" type="presParOf" srcId="{9BC12032-FDA8-486B-98EC-51AC6ACB12B5}" destId="{D4EFA455-0215-4E87-9DE0-D777D258127E}" srcOrd="1" destOrd="0" presId="urn:microsoft.com/office/officeart/2018/2/layout/IconVerticalSolidList"/>
    <dgm:cxn modelId="{1F477B8A-7E65-41E3-B1C5-B91CA051D18F}" type="presParOf" srcId="{9BC12032-FDA8-486B-98EC-51AC6ACB12B5}" destId="{BC0656C4-8579-4647-ADC2-BF20D562E4ED}" srcOrd="2" destOrd="0" presId="urn:microsoft.com/office/officeart/2018/2/layout/IconVerticalSolidList"/>
    <dgm:cxn modelId="{BC0D1B35-7B5E-4466-9E2D-70E16574C731}" type="presParOf" srcId="{9BC12032-FDA8-486B-98EC-51AC6ACB12B5}" destId="{96A9C9EE-A1F2-4E1B-971A-F0CE3608AF01}" srcOrd="3" destOrd="0" presId="urn:microsoft.com/office/officeart/2018/2/layout/IconVerticalSolidList"/>
    <dgm:cxn modelId="{FD298CA8-05A9-441A-A65E-7148F097583F}" type="presParOf" srcId="{3FBC7D1F-2C3A-4CC3-B412-4B0EF1FD25E9}" destId="{2343BB65-48AC-4BF9-BCBF-A1234B35C98F}" srcOrd="9" destOrd="0" presId="urn:microsoft.com/office/officeart/2018/2/layout/IconVerticalSolidList"/>
    <dgm:cxn modelId="{433E578A-F8FE-43B1-A56B-0A6C7D4F3072}" type="presParOf" srcId="{3FBC7D1F-2C3A-4CC3-B412-4B0EF1FD25E9}" destId="{847B603B-8C7D-47B5-87AD-047CF7FBFA0C}" srcOrd="10" destOrd="0" presId="urn:microsoft.com/office/officeart/2018/2/layout/IconVerticalSolidList"/>
    <dgm:cxn modelId="{9E9AE546-768E-412C-8C93-DE5C9C8721FE}" type="presParOf" srcId="{847B603B-8C7D-47B5-87AD-047CF7FBFA0C}" destId="{A6A25E28-94EB-4ED4-BDA8-5EC64943F37F}" srcOrd="0" destOrd="0" presId="urn:microsoft.com/office/officeart/2018/2/layout/IconVerticalSolidList"/>
    <dgm:cxn modelId="{09826850-59F4-44B0-B763-F3C55C73BB61}" type="presParOf" srcId="{847B603B-8C7D-47B5-87AD-047CF7FBFA0C}" destId="{B15B7175-E372-43A8-9036-C515C6B4FC68}" srcOrd="1" destOrd="0" presId="urn:microsoft.com/office/officeart/2018/2/layout/IconVerticalSolidList"/>
    <dgm:cxn modelId="{D3463B39-288E-4D04-90AF-D4995FE057C9}" type="presParOf" srcId="{847B603B-8C7D-47B5-87AD-047CF7FBFA0C}" destId="{3D2FB85C-3356-466A-A33D-3C548F3C625D}" srcOrd="2" destOrd="0" presId="urn:microsoft.com/office/officeart/2018/2/layout/IconVerticalSolidList"/>
    <dgm:cxn modelId="{4411A6F8-1E74-4D80-B236-1B10589553E4}" type="presParOf" srcId="{847B603B-8C7D-47B5-87AD-047CF7FBFA0C}" destId="{6EDBDCC1-6652-4190-831C-AED5E0D8C5DF}" srcOrd="3" destOrd="0" presId="urn:microsoft.com/office/officeart/2018/2/layout/IconVerticalSolidList"/>
    <dgm:cxn modelId="{C7C0E023-7D6D-439B-B899-63E0375FFD13}" type="presParOf" srcId="{3FBC7D1F-2C3A-4CC3-B412-4B0EF1FD25E9}" destId="{5031697C-2702-4DAD-BA3D-4C4BA7F8299F}" srcOrd="11" destOrd="0" presId="urn:microsoft.com/office/officeart/2018/2/layout/IconVerticalSolidList"/>
    <dgm:cxn modelId="{AC91FB79-3F50-4E51-A78F-064B433B5F34}" type="presParOf" srcId="{3FBC7D1F-2C3A-4CC3-B412-4B0EF1FD25E9}" destId="{5890543C-E93F-4D64-8ECA-A6BD7EF3A120}" srcOrd="12" destOrd="0" presId="urn:microsoft.com/office/officeart/2018/2/layout/IconVerticalSolidList"/>
    <dgm:cxn modelId="{EE2F7540-1805-4497-85C1-577AA7E6EB64}" type="presParOf" srcId="{5890543C-E93F-4D64-8ECA-A6BD7EF3A120}" destId="{D8C4C192-A772-479F-825B-A49D3FB967AF}" srcOrd="0" destOrd="0" presId="urn:microsoft.com/office/officeart/2018/2/layout/IconVerticalSolidList"/>
    <dgm:cxn modelId="{C77859FD-338A-4F83-BE75-651720698AC3}" type="presParOf" srcId="{5890543C-E93F-4D64-8ECA-A6BD7EF3A120}" destId="{7D88B411-0E1A-469E-8065-4F62554F41A5}" srcOrd="1" destOrd="0" presId="urn:microsoft.com/office/officeart/2018/2/layout/IconVerticalSolidList"/>
    <dgm:cxn modelId="{8D3E1459-673A-4504-9E29-4E205758232A}" type="presParOf" srcId="{5890543C-E93F-4D64-8ECA-A6BD7EF3A120}" destId="{C8EE8CA7-50BE-4311-9E0D-D208EC78DD1B}" srcOrd="2" destOrd="0" presId="urn:microsoft.com/office/officeart/2018/2/layout/IconVerticalSolidList"/>
    <dgm:cxn modelId="{601B14BD-64CF-431A-9499-CF1ED8CDAE9F}" type="presParOf" srcId="{5890543C-E93F-4D64-8ECA-A6BD7EF3A120}" destId="{B31C3FB0-BE70-47B7-8BA3-242A001FEDBE}"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E4583D-815C-4A2A-B70B-C3E87F39A58A}">
      <dsp:nvSpPr>
        <dsp:cNvPr id="0" name=""/>
        <dsp:cNvSpPr/>
      </dsp:nvSpPr>
      <dsp:spPr>
        <a:xfrm>
          <a:off x="0" y="502"/>
          <a:ext cx="6513603" cy="6922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1B03744-C3D2-4B1F-820C-8FD19588535A}">
      <dsp:nvSpPr>
        <dsp:cNvPr id="0" name=""/>
        <dsp:cNvSpPr/>
      </dsp:nvSpPr>
      <dsp:spPr>
        <a:xfrm>
          <a:off x="209416" y="156266"/>
          <a:ext cx="380756" cy="38075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F9FE247-9877-40A7-AE71-A76228202BC9}">
      <dsp:nvSpPr>
        <dsp:cNvPr id="0" name=""/>
        <dsp:cNvSpPr/>
      </dsp:nvSpPr>
      <dsp:spPr>
        <a:xfrm>
          <a:off x="799588" y="502"/>
          <a:ext cx="5714015" cy="6922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267" tIns="73267" rIns="73267" bIns="73267" numCol="1" spcCol="1270" anchor="ctr" anchorCtr="0">
          <a:noAutofit/>
        </a:bodyPr>
        <a:lstStyle/>
        <a:p>
          <a:pPr marL="0" lvl="0" indent="0" algn="l" defTabSz="711200">
            <a:lnSpc>
              <a:spcPct val="90000"/>
            </a:lnSpc>
            <a:spcBef>
              <a:spcPct val="0"/>
            </a:spcBef>
            <a:spcAft>
              <a:spcPct val="35000"/>
            </a:spcAft>
            <a:buNone/>
          </a:pPr>
          <a:r>
            <a:rPr lang="en-IN" sz="1600" kern="1200"/>
            <a:t>Introduction to pointer</a:t>
          </a:r>
          <a:endParaRPr lang="en-US" sz="1600" kern="1200"/>
        </a:p>
      </dsp:txBody>
      <dsp:txXfrm>
        <a:off x="799588" y="502"/>
        <a:ext cx="5714015" cy="692284"/>
      </dsp:txXfrm>
    </dsp:sp>
    <dsp:sp modelId="{FC68C4DA-3887-455F-B3FA-1B3039AA563B}">
      <dsp:nvSpPr>
        <dsp:cNvPr id="0" name=""/>
        <dsp:cNvSpPr/>
      </dsp:nvSpPr>
      <dsp:spPr>
        <a:xfrm>
          <a:off x="0" y="865858"/>
          <a:ext cx="6513603" cy="6922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8DF9584-FBE6-4F73-8D45-8C4F7E921756}">
      <dsp:nvSpPr>
        <dsp:cNvPr id="0" name=""/>
        <dsp:cNvSpPr/>
      </dsp:nvSpPr>
      <dsp:spPr>
        <a:xfrm>
          <a:off x="209416" y="1021622"/>
          <a:ext cx="380756" cy="38075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D328C8A-6D82-44D8-9631-61B22C6E33A7}">
      <dsp:nvSpPr>
        <dsp:cNvPr id="0" name=""/>
        <dsp:cNvSpPr/>
      </dsp:nvSpPr>
      <dsp:spPr>
        <a:xfrm>
          <a:off x="799588" y="865858"/>
          <a:ext cx="5714015" cy="6922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267" tIns="73267" rIns="73267" bIns="73267" numCol="1" spcCol="1270" anchor="ctr" anchorCtr="0">
          <a:noAutofit/>
        </a:bodyPr>
        <a:lstStyle/>
        <a:p>
          <a:pPr marL="0" lvl="0" indent="0" algn="l" defTabSz="711200">
            <a:lnSpc>
              <a:spcPct val="90000"/>
            </a:lnSpc>
            <a:spcBef>
              <a:spcPct val="0"/>
            </a:spcBef>
            <a:spcAft>
              <a:spcPct val="35000"/>
            </a:spcAft>
            <a:buNone/>
          </a:pPr>
          <a:r>
            <a:rPr lang="en-IN" sz="1600" kern="1200"/>
            <a:t>Pointer declaration and initialization.</a:t>
          </a:r>
          <a:endParaRPr lang="en-US" sz="1600" kern="1200"/>
        </a:p>
      </dsp:txBody>
      <dsp:txXfrm>
        <a:off x="799588" y="865858"/>
        <a:ext cx="5714015" cy="692284"/>
      </dsp:txXfrm>
    </dsp:sp>
    <dsp:sp modelId="{37155B4C-B55D-47D5-85E3-5A0F4AC1DF7E}">
      <dsp:nvSpPr>
        <dsp:cNvPr id="0" name=""/>
        <dsp:cNvSpPr/>
      </dsp:nvSpPr>
      <dsp:spPr>
        <a:xfrm>
          <a:off x="0" y="1731214"/>
          <a:ext cx="6513603" cy="6922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4C2B4D0-12F0-478C-B153-F2FFF308B16A}">
      <dsp:nvSpPr>
        <dsp:cNvPr id="0" name=""/>
        <dsp:cNvSpPr/>
      </dsp:nvSpPr>
      <dsp:spPr>
        <a:xfrm>
          <a:off x="209416" y="1886978"/>
          <a:ext cx="380756" cy="38075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27891E5-A6AF-4117-991A-CEC9459EAA24}">
      <dsp:nvSpPr>
        <dsp:cNvPr id="0" name=""/>
        <dsp:cNvSpPr/>
      </dsp:nvSpPr>
      <dsp:spPr>
        <a:xfrm>
          <a:off x="799588" y="1731214"/>
          <a:ext cx="5714015" cy="6922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267" tIns="73267" rIns="73267" bIns="73267" numCol="1" spcCol="1270" anchor="ctr" anchorCtr="0">
          <a:noAutofit/>
        </a:bodyPr>
        <a:lstStyle/>
        <a:p>
          <a:pPr marL="0" lvl="0" indent="0" algn="l" defTabSz="711200">
            <a:lnSpc>
              <a:spcPct val="90000"/>
            </a:lnSpc>
            <a:spcBef>
              <a:spcPct val="0"/>
            </a:spcBef>
            <a:spcAft>
              <a:spcPct val="35000"/>
            </a:spcAft>
            <a:buNone/>
          </a:pPr>
          <a:r>
            <a:rPr lang="en-IN" sz="1600" kern="1200"/>
            <a:t>Pointer arithmetic.</a:t>
          </a:r>
          <a:endParaRPr lang="en-US" sz="1600" kern="1200"/>
        </a:p>
      </dsp:txBody>
      <dsp:txXfrm>
        <a:off x="799588" y="1731214"/>
        <a:ext cx="5714015" cy="692284"/>
      </dsp:txXfrm>
    </dsp:sp>
    <dsp:sp modelId="{D91BE0AF-53C6-4330-B551-B5C8602C9C58}">
      <dsp:nvSpPr>
        <dsp:cNvPr id="0" name=""/>
        <dsp:cNvSpPr/>
      </dsp:nvSpPr>
      <dsp:spPr>
        <a:xfrm>
          <a:off x="0" y="2596570"/>
          <a:ext cx="6513603" cy="6922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21F83ED-3A12-4D8C-879D-CB4D35A48CC6}">
      <dsp:nvSpPr>
        <dsp:cNvPr id="0" name=""/>
        <dsp:cNvSpPr/>
      </dsp:nvSpPr>
      <dsp:spPr>
        <a:xfrm>
          <a:off x="209416" y="2752334"/>
          <a:ext cx="380756" cy="38075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09BD042-1DED-4C2A-9B62-2D65CF6B0EFD}">
      <dsp:nvSpPr>
        <dsp:cNvPr id="0" name=""/>
        <dsp:cNvSpPr/>
      </dsp:nvSpPr>
      <dsp:spPr>
        <a:xfrm>
          <a:off x="799588" y="2596570"/>
          <a:ext cx="5714015" cy="6922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267" tIns="73267" rIns="73267" bIns="73267" numCol="1" spcCol="1270" anchor="ctr" anchorCtr="0">
          <a:noAutofit/>
        </a:bodyPr>
        <a:lstStyle/>
        <a:p>
          <a:pPr marL="0" lvl="0" indent="0" algn="l" defTabSz="711200">
            <a:lnSpc>
              <a:spcPct val="90000"/>
            </a:lnSpc>
            <a:spcBef>
              <a:spcPct val="0"/>
            </a:spcBef>
            <a:spcAft>
              <a:spcPct val="35000"/>
            </a:spcAft>
            <a:buNone/>
          </a:pPr>
          <a:r>
            <a:rPr lang="en-IN" sz="1600" kern="1200"/>
            <a:t>Void pointer</a:t>
          </a:r>
          <a:endParaRPr lang="en-US" sz="1600" kern="1200"/>
        </a:p>
      </dsp:txBody>
      <dsp:txXfrm>
        <a:off x="799588" y="2596570"/>
        <a:ext cx="5714015" cy="692284"/>
      </dsp:txXfrm>
    </dsp:sp>
    <dsp:sp modelId="{1EAE2062-DB17-4A62-8C55-C05F6CEB6B24}">
      <dsp:nvSpPr>
        <dsp:cNvPr id="0" name=""/>
        <dsp:cNvSpPr/>
      </dsp:nvSpPr>
      <dsp:spPr>
        <a:xfrm>
          <a:off x="0" y="3461926"/>
          <a:ext cx="6513603" cy="6922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4EFA455-0215-4E87-9DE0-D777D258127E}">
      <dsp:nvSpPr>
        <dsp:cNvPr id="0" name=""/>
        <dsp:cNvSpPr/>
      </dsp:nvSpPr>
      <dsp:spPr>
        <a:xfrm>
          <a:off x="209416" y="3617690"/>
          <a:ext cx="380756" cy="380756"/>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6A9C9EE-A1F2-4E1B-971A-F0CE3608AF01}">
      <dsp:nvSpPr>
        <dsp:cNvPr id="0" name=""/>
        <dsp:cNvSpPr/>
      </dsp:nvSpPr>
      <dsp:spPr>
        <a:xfrm>
          <a:off x="799588" y="3461926"/>
          <a:ext cx="5714015" cy="6922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267" tIns="73267" rIns="73267" bIns="73267" numCol="1" spcCol="1270" anchor="ctr" anchorCtr="0">
          <a:noAutofit/>
        </a:bodyPr>
        <a:lstStyle/>
        <a:p>
          <a:pPr marL="0" lvl="0" indent="0" algn="l" defTabSz="711200">
            <a:lnSpc>
              <a:spcPct val="90000"/>
            </a:lnSpc>
            <a:spcBef>
              <a:spcPct val="0"/>
            </a:spcBef>
            <a:spcAft>
              <a:spcPct val="35000"/>
            </a:spcAft>
            <a:buNone/>
          </a:pPr>
          <a:r>
            <a:rPr lang="en-IN" sz="1600" kern="1200"/>
            <a:t>Pointer with Array</a:t>
          </a:r>
          <a:endParaRPr lang="en-US" sz="1600" kern="1200"/>
        </a:p>
      </dsp:txBody>
      <dsp:txXfrm>
        <a:off x="799588" y="3461926"/>
        <a:ext cx="5714015" cy="692284"/>
      </dsp:txXfrm>
    </dsp:sp>
    <dsp:sp modelId="{A6A25E28-94EB-4ED4-BDA8-5EC64943F37F}">
      <dsp:nvSpPr>
        <dsp:cNvPr id="0" name=""/>
        <dsp:cNvSpPr/>
      </dsp:nvSpPr>
      <dsp:spPr>
        <a:xfrm>
          <a:off x="0" y="4327282"/>
          <a:ext cx="6513603" cy="6922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15B7175-E372-43A8-9036-C515C6B4FC68}">
      <dsp:nvSpPr>
        <dsp:cNvPr id="0" name=""/>
        <dsp:cNvSpPr/>
      </dsp:nvSpPr>
      <dsp:spPr>
        <a:xfrm>
          <a:off x="209416" y="4483046"/>
          <a:ext cx="380756" cy="380756"/>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EDBDCC1-6652-4190-831C-AED5E0D8C5DF}">
      <dsp:nvSpPr>
        <dsp:cNvPr id="0" name=""/>
        <dsp:cNvSpPr/>
      </dsp:nvSpPr>
      <dsp:spPr>
        <a:xfrm>
          <a:off x="799588" y="4327282"/>
          <a:ext cx="5714015" cy="6922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267" tIns="73267" rIns="73267" bIns="73267" numCol="1" spcCol="1270" anchor="ctr" anchorCtr="0">
          <a:noAutofit/>
        </a:bodyPr>
        <a:lstStyle/>
        <a:p>
          <a:pPr marL="0" lvl="0" indent="0" algn="l" defTabSz="711200">
            <a:lnSpc>
              <a:spcPct val="90000"/>
            </a:lnSpc>
            <a:spcBef>
              <a:spcPct val="0"/>
            </a:spcBef>
            <a:spcAft>
              <a:spcPct val="35000"/>
            </a:spcAft>
            <a:buNone/>
          </a:pPr>
          <a:r>
            <a:rPr lang="en-IN" sz="1600" kern="1200"/>
            <a:t>Pointer with String</a:t>
          </a:r>
          <a:endParaRPr lang="en-US" sz="1600" kern="1200"/>
        </a:p>
      </dsp:txBody>
      <dsp:txXfrm>
        <a:off x="799588" y="4327282"/>
        <a:ext cx="5714015" cy="692284"/>
      </dsp:txXfrm>
    </dsp:sp>
    <dsp:sp modelId="{D8C4C192-A772-479F-825B-A49D3FB967AF}">
      <dsp:nvSpPr>
        <dsp:cNvPr id="0" name=""/>
        <dsp:cNvSpPr/>
      </dsp:nvSpPr>
      <dsp:spPr>
        <a:xfrm>
          <a:off x="0" y="5192638"/>
          <a:ext cx="6513603" cy="6922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D88B411-0E1A-469E-8065-4F62554F41A5}">
      <dsp:nvSpPr>
        <dsp:cNvPr id="0" name=""/>
        <dsp:cNvSpPr/>
      </dsp:nvSpPr>
      <dsp:spPr>
        <a:xfrm>
          <a:off x="209416" y="5348402"/>
          <a:ext cx="380756" cy="380756"/>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31C3FB0-BE70-47B7-8BA3-242A001FEDBE}">
      <dsp:nvSpPr>
        <dsp:cNvPr id="0" name=""/>
        <dsp:cNvSpPr/>
      </dsp:nvSpPr>
      <dsp:spPr>
        <a:xfrm>
          <a:off x="799588" y="5192638"/>
          <a:ext cx="5714015" cy="6922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267" tIns="73267" rIns="73267" bIns="73267" numCol="1" spcCol="1270" anchor="ctr" anchorCtr="0">
          <a:noAutofit/>
        </a:bodyPr>
        <a:lstStyle/>
        <a:p>
          <a:pPr marL="0" lvl="0" indent="0" algn="l" defTabSz="711200">
            <a:lnSpc>
              <a:spcPct val="90000"/>
            </a:lnSpc>
            <a:spcBef>
              <a:spcPct val="0"/>
            </a:spcBef>
            <a:spcAft>
              <a:spcPct val="35000"/>
            </a:spcAft>
            <a:buNone/>
          </a:pPr>
          <a:r>
            <a:rPr lang="en-IN" sz="1600" kern="1200"/>
            <a:t>Pointer with function</a:t>
          </a:r>
          <a:endParaRPr lang="en-US" sz="1600" kern="1200"/>
        </a:p>
      </dsp:txBody>
      <dsp:txXfrm>
        <a:off x="799588" y="5192638"/>
        <a:ext cx="5714015" cy="692284"/>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0BAAE-1BCC-4B9A-973D-7001778140A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7E5867A3-1201-4EC1-8C02-E440205F271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3AFEC759-0077-4640-903D-05BEFE7E3742}"/>
              </a:ext>
            </a:extLst>
          </p:cNvPr>
          <p:cNvSpPr>
            <a:spLocks noGrp="1"/>
          </p:cNvSpPr>
          <p:nvPr>
            <p:ph type="dt" sz="half" idx="10"/>
          </p:nvPr>
        </p:nvSpPr>
        <p:spPr/>
        <p:txBody>
          <a:bodyPr/>
          <a:lstStyle/>
          <a:p>
            <a:fld id="{9628C13E-EC24-44D4-BEA2-601FB8E1921C}" type="datetimeFigureOut">
              <a:rPr lang="en-IN" smtClean="0"/>
              <a:t>09-05-2020</a:t>
            </a:fld>
            <a:endParaRPr lang="en-IN"/>
          </a:p>
        </p:txBody>
      </p:sp>
      <p:sp>
        <p:nvSpPr>
          <p:cNvPr id="5" name="Footer Placeholder 4">
            <a:extLst>
              <a:ext uri="{FF2B5EF4-FFF2-40B4-BE49-F238E27FC236}">
                <a16:creationId xmlns:a16="http://schemas.microsoft.com/office/drawing/2014/main" id="{29F4290C-232A-42CA-8F6D-69FE9519979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7C04D25-F78A-41C2-B637-C41A162E4B7B}"/>
              </a:ext>
            </a:extLst>
          </p:cNvPr>
          <p:cNvSpPr>
            <a:spLocks noGrp="1"/>
          </p:cNvSpPr>
          <p:nvPr>
            <p:ph type="sldNum" sz="quarter" idx="12"/>
          </p:nvPr>
        </p:nvSpPr>
        <p:spPr/>
        <p:txBody>
          <a:bodyPr/>
          <a:lstStyle/>
          <a:p>
            <a:fld id="{713801B1-B010-4BE2-8B02-4EB1C9BD0C76}" type="slidenum">
              <a:rPr lang="en-IN" smtClean="0"/>
              <a:t>‹#›</a:t>
            </a:fld>
            <a:endParaRPr lang="en-IN"/>
          </a:p>
        </p:txBody>
      </p:sp>
    </p:spTree>
    <p:extLst>
      <p:ext uri="{BB962C8B-B14F-4D97-AF65-F5344CB8AC3E}">
        <p14:creationId xmlns:p14="http://schemas.microsoft.com/office/powerpoint/2010/main" val="1207524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9BD41-76C4-4B7B-9311-20B543BECCF8}"/>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BB75D38E-AA05-453D-80CC-DD92E8B9D6A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9DF5867-A0D7-45F8-8A06-302D775DCFDB}"/>
              </a:ext>
            </a:extLst>
          </p:cNvPr>
          <p:cNvSpPr>
            <a:spLocks noGrp="1"/>
          </p:cNvSpPr>
          <p:nvPr>
            <p:ph type="dt" sz="half" idx="10"/>
          </p:nvPr>
        </p:nvSpPr>
        <p:spPr/>
        <p:txBody>
          <a:bodyPr/>
          <a:lstStyle/>
          <a:p>
            <a:fld id="{9628C13E-EC24-44D4-BEA2-601FB8E1921C}" type="datetimeFigureOut">
              <a:rPr lang="en-IN" smtClean="0"/>
              <a:t>09-05-2020</a:t>
            </a:fld>
            <a:endParaRPr lang="en-IN"/>
          </a:p>
        </p:txBody>
      </p:sp>
      <p:sp>
        <p:nvSpPr>
          <p:cNvPr id="5" name="Footer Placeholder 4">
            <a:extLst>
              <a:ext uri="{FF2B5EF4-FFF2-40B4-BE49-F238E27FC236}">
                <a16:creationId xmlns:a16="http://schemas.microsoft.com/office/drawing/2014/main" id="{5EB630FD-CC3A-4975-B8A4-278BFD2A36F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4710D43-34BC-4F0A-9D71-C69036A41C1B}"/>
              </a:ext>
            </a:extLst>
          </p:cNvPr>
          <p:cNvSpPr>
            <a:spLocks noGrp="1"/>
          </p:cNvSpPr>
          <p:nvPr>
            <p:ph type="sldNum" sz="quarter" idx="12"/>
          </p:nvPr>
        </p:nvSpPr>
        <p:spPr/>
        <p:txBody>
          <a:bodyPr/>
          <a:lstStyle/>
          <a:p>
            <a:fld id="{713801B1-B010-4BE2-8B02-4EB1C9BD0C76}" type="slidenum">
              <a:rPr lang="en-IN" smtClean="0"/>
              <a:t>‹#›</a:t>
            </a:fld>
            <a:endParaRPr lang="en-IN"/>
          </a:p>
        </p:txBody>
      </p:sp>
    </p:spTree>
    <p:extLst>
      <p:ext uri="{BB962C8B-B14F-4D97-AF65-F5344CB8AC3E}">
        <p14:creationId xmlns:p14="http://schemas.microsoft.com/office/powerpoint/2010/main" val="1405549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FDB95FD-EA2D-420B-B41B-E95705AE1F8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08E75950-6AAE-4E41-949F-2EDE6D42B88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F417E15-AAB3-4C3A-AE1E-27631F6D96B4}"/>
              </a:ext>
            </a:extLst>
          </p:cNvPr>
          <p:cNvSpPr>
            <a:spLocks noGrp="1"/>
          </p:cNvSpPr>
          <p:nvPr>
            <p:ph type="dt" sz="half" idx="10"/>
          </p:nvPr>
        </p:nvSpPr>
        <p:spPr/>
        <p:txBody>
          <a:bodyPr/>
          <a:lstStyle/>
          <a:p>
            <a:fld id="{9628C13E-EC24-44D4-BEA2-601FB8E1921C}" type="datetimeFigureOut">
              <a:rPr lang="en-IN" smtClean="0"/>
              <a:t>09-05-2020</a:t>
            </a:fld>
            <a:endParaRPr lang="en-IN"/>
          </a:p>
        </p:txBody>
      </p:sp>
      <p:sp>
        <p:nvSpPr>
          <p:cNvPr id="5" name="Footer Placeholder 4">
            <a:extLst>
              <a:ext uri="{FF2B5EF4-FFF2-40B4-BE49-F238E27FC236}">
                <a16:creationId xmlns:a16="http://schemas.microsoft.com/office/drawing/2014/main" id="{52D22C98-2702-492F-A57D-D0F066156ED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E69D651-FA99-47DB-A8E5-DDF4852C97BA}"/>
              </a:ext>
            </a:extLst>
          </p:cNvPr>
          <p:cNvSpPr>
            <a:spLocks noGrp="1"/>
          </p:cNvSpPr>
          <p:nvPr>
            <p:ph type="sldNum" sz="quarter" idx="12"/>
          </p:nvPr>
        </p:nvSpPr>
        <p:spPr/>
        <p:txBody>
          <a:bodyPr/>
          <a:lstStyle/>
          <a:p>
            <a:fld id="{713801B1-B010-4BE2-8B02-4EB1C9BD0C76}" type="slidenum">
              <a:rPr lang="en-IN" smtClean="0"/>
              <a:t>‹#›</a:t>
            </a:fld>
            <a:endParaRPr lang="en-IN"/>
          </a:p>
        </p:txBody>
      </p:sp>
    </p:spTree>
    <p:extLst>
      <p:ext uri="{BB962C8B-B14F-4D97-AF65-F5344CB8AC3E}">
        <p14:creationId xmlns:p14="http://schemas.microsoft.com/office/powerpoint/2010/main" val="4223706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162BA-A071-4693-809F-8032CCBF94E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B7BEC0C-F1DF-4C66-B156-DF9F1534002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99B7F2C-6CB6-470C-9786-2687D6564C17}"/>
              </a:ext>
            </a:extLst>
          </p:cNvPr>
          <p:cNvSpPr>
            <a:spLocks noGrp="1"/>
          </p:cNvSpPr>
          <p:nvPr>
            <p:ph type="dt" sz="half" idx="10"/>
          </p:nvPr>
        </p:nvSpPr>
        <p:spPr/>
        <p:txBody>
          <a:bodyPr/>
          <a:lstStyle/>
          <a:p>
            <a:fld id="{9628C13E-EC24-44D4-BEA2-601FB8E1921C}" type="datetimeFigureOut">
              <a:rPr lang="en-IN" smtClean="0"/>
              <a:t>09-05-2020</a:t>
            </a:fld>
            <a:endParaRPr lang="en-IN"/>
          </a:p>
        </p:txBody>
      </p:sp>
      <p:sp>
        <p:nvSpPr>
          <p:cNvPr id="5" name="Footer Placeholder 4">
            <a:extLst>
              <a:ext uri="{FF2B5EF4-FFF2-40B4-BE49-F238E27FC236}">
                <a16:creationId xmlns:a16="http://schemas.microsoft.com/office/drawing/2014/main" id="{E4ECED29-ECE9-49D8-9F6E-AB9977C6AE7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15D6CE3-F9F0-4D00-ADBA-EA0DA865612E}"/>
              </a:ext>
            </a:extLst>
          </p:cNvPr>
          <p:cNvSpPr>
            <a:spLocks noGrp="1"/>
          </p:cNvSpPr>
          <p:nvPr>
            <p:ph type="sldNum" sz="quarter" idx="12"/>
          </p:nvPr>
        </p:nvSpPr>
        <p:spPr/>
        <p:txBody>
          <a:bodyPr/>
          <a:lstStyle/>
          <a:p>
            <a:fld id="{713801B1-B010-4BE2-8B02-4EB1C9BD0C76}" type="slidenum">
              <a:rPr lang="en-IN" smtClean="0"/>
              <a:t>‹#›</a:t>
            </a:fld>
            <a:endParaRPr lang="en-IN"/>
          </a:p>
        </p:txBody>
      </p:sp>
    </p:spTree>
    <p:extLst>
      <p:ext uri="{BB962C8B-B14F-4D97-AF65-F5344CB8AC3E}">
        <p14:creationId xmlns:p14="http://schemas.microsoft.com/office/powerpoint/2010/main" val="2428991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535EC-BB09-49FE-8108-59EF36C6DB9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EC70BAD5-D90D-40A3-B21C-F90E13D6BC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97BB31D-6BF3-450F-9086-C3CC2894A6C2}"/>
              </a:ext>
            </a:extLst>
          </p:cNvPr>
          <p:cNvSpPr>
            <a:spLocks noGrp="1"/>
          </p:cNvSpPr>
          <p:nvPr>
            <p:ph type="dt" sz="half" idx="10"/>
          </p:nvPr>
        </p:nvSpPr>
        <p:spPr/>
        <p:txBody>
          <a:bodyPr/>
          <a:lstStyle/>
          <a:p>
            <a:fld id="{9628C13E-EC24-44D4-BEA2-601FB8E1921C}" type="datetimeFigureOut">
              <a:rPr lang="en-IN" smtClean="0"/>
              <a:t>09-05-2020</a:t>
            </a:fld>
            <a:endParaRPr lang="en-IN"/>
          </a:p>
        </p:txBody>
      </p:sp>
      <p:sp>
        <p:nvSpPr>
          <p:cNvPr id="5" name="Footer Placeholder 4">
            <a:extLst>
              <a:ext uri="{FF2B5EF4-FFF2-40B4-BE49-F238E27FC236}">
                <a16:creationId xmlns:a16="http://schemas.microsoft.com/office/drawing/2014/main" id="{D588D1DE-DDA3-4061-B8A8-C729ABD2800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3CD2A38-9667-4D77-B732-811BE70D839A}"/>
              </a:ext>
            </a:extLst>
          </p:cNvPr>
          <p:cNvSpPr>
            <a:spLocks noGrp="1"/>
          </p:cNvSpPr>
          <p:nvPr>
            <p:ph type="sldNum" sz="quarter" idx="12"/>
          </p:nvPr>
        </p:nvSpPr>
        <p:spPr/>
        <p:txBody>
          <a:bodyPr/>
          <a:lstStyle/>
          <a:p>
            <a:fld id="{713801B1-B010-4BE2-8B02-4EB1C9BD0C76}" type="slidenum">
              <a:rPr lang="en-IN" smtClean="0"/>
              <a:t>‹#›</a:t>
            </a:fld>
            <a:endParaRPr lang="en-IN"/>
          </a:p>
        </p:txBody>
      </p:sp>
    </p:spTree>
    <p:extLst>
      <p:ext uri="{BB962C8B-B14F-4D97-AF65-F5344CB8AC3E}">
        <p14:creationId xmlns:p14="http://schemas.microsoft.com/office/powerpoint/2010/main" val="3951326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74F22-88D8-40F1-84E9-5775FB8FCF9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FB9153A4-6BF1-4EF1-8A11-A98275787AF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4C5DF9BC-8BD4-4A1D-AA0C-759DD4F7789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78E6BF4D-7688-4A7A-A670-69E3504FCEFD}"/>
              </a:ext>
            </a:extLst>
          </p:cNvPr>
          <p:cNvSpPr>
            <a:spLocks noGrp="1"/>
          </p:cNvSpPr>
          <p:nvPr>
            <p:ph type="dt" sz="half" idx="10"/>
          </p:nvPr>
        </p:nvSpPr>
        <p:spPr/>
        <p:txBody>
          <a:bodyPr/>
          <a:lstStyle/>
          <a:p>
            <a:fld id="{9628C13E-EC24-44D4-BEA2-601FB8E1921C}" type="datetimeFigureOut">
              <a:rPr lang="en-IN" smtClean="0"/>
              <a:t>09-05-2020</a:t>
            </a:fld>
            <a:endParaRPr lang="en-IN"/>
          </a:p>
        </p:txBody>
      </p:sp>
      <p:sp>
        <p:nvSpPr>
          <p:cNvPr id="6" name="Footer Placeholder 5">
            <a:extLst>
              <a:ext uri="{FF2B5EF4-FFF2-40B4-BE49-F238E27FC236}">
                <a16:creationId xmlns:a16="http://schemas.microsoft.com/office/drawing/2014/main" id="{81D2C7B0-E31D-4449-89A5-B348107F71C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B064BBB-7247-4E93-8B43-5BB0A81AF0F1}"/>
              </a:ext>
            </a:extLst>
          </p:cNvPr>
          <p:cNvSpPr>
            <a:spLocks noGrp="1"/>
          </p:cNvSpPr>
          <p:nvPr>
            <p:ph type="sldNum" sz="quarter" idx="12"/>
          </p:nvPr>
        </p:nvSpPr>
        <p:spPr/>
        <p:txBody>
          <a:bodyPr/>
          <a:lstStyle/>
          <a:p>
            <a:fld id="{713801B1-B010-4BE2-8B02-4EB1C9BD0C76}" type="slidenum">
              <a:rPr lang="en-IN" smtClean="0"/>
              <a:t>‹#›</a:t>
            </a:fld>
            <a:endParaRPr lang="en-IN"/>
          </a:p>
        </p:txBody>
      </p:sp>
    </p:spTree>
    <p:extLst>
      <p:ext uri="{BB962C8B-B14F-4D97-AF65-F5344CB8AC3E}">
        <p14:creationId xmlns:p14="http://schemas.microsoft.com/office/powerpoint/2010/main" val="1212299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B6E61-1A4B-4230-94E0-85C4944478C9}"/>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FA911568-E0D3-41BF-AC8F-6333950EF40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697B9B9-99DE-4298-9CF5-6E335AF1862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54ABC661-18FF-4DAD-96BC-D49E5029FB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8ADAE66-CCEA-42AC-BC47-AAB1F5E6F89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066ACCF4-5CCE-4A74-97AC-B919E3667E41}"/>
              </a:ext>
            </a:extLst>
          </p:cNvPr>
          <p:cNvSpPr>
            <a:spLocks noGrp="1"/>
          </p:cNvSpPr>
          <p:nvPr>
            <p:ph type="dt" sz="half" idx="10"/>
          </p:nvPr>
        </p:nvSpPr>
        <p:spPr/>
        <p:txBody>
          <a:bodyPr/>
          <a:lstStyle/>
          <a:p>
            <a:fld id="{9628C13E-EC24-44D4-BEA2-601FB8E1921C}" type="datetimeFigureOut">
              <a:rPr lang="en-IN" smtClean="0"/>
              <a:t>09-05-2020</a:t>
            </a:fld>
            <a:endParaRPr lang="en-IN"/>
          </a:p>
        </p:txBody>
      </p:sp>
      <p:sp>
        <p:nvSpPr>
          <p:cNvPr id="8" name="Footer Placeholder 7">
            <a:extLst>
              <a:ext uri="{FF2B5EF4-FFF2-40B4-BE49-F238E27FC236}">
                <a16:creationId xmlns:a16="http://schemas.microsoft.com/office/drawing/2014/main" id="{B41CF3E2-A37C-492B-8334-AA2D1D7A9972}"/>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AED6B040-0B6A-4385-AD11-AC2BF34E3C33}"/>
              </a:ext>
            </a:extLst>
          </p:cNvPr>
          <p:cNvSpPr>
            <a:spLocks noGrp="1"/>
          </p:cNvSpPr>
          <p:nvPr>
            <p:ph type="sldNum" sz="quarter" idx="12"/>
          </p:nvPr>
        </p:nvSpPr>
        <p:spPr/>
        <p:txBody>
          <a:bodyPr/>
          <a:lstStyle/>
          <a:p>
            <a:fld id="{713801B1-B010-4BE2-8B02-4EB1C9BD0C76}" type="slidenum">
              <a:rPr lang="en-IN" smtClean="0"/>
              <a:t>‹#›</a:t>
            </a:fld>
            <a:endParaRPr lang="en-IN"/>
          </a:p>
        </p:txBody>
      </p:sp>
    </p:spTree>
    <p:extLst>
      <p:ext uri="{BB962C8B-B14F-4D97-AF65-F5344CB8AC3E}">
        <p14:creationId xmlns:p14="http://schemas.microsoft.com/office/powerpoint/2010/main" val="208629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ACF80-50F9-4BFC-8504-3D1CA2C3EBCF}"/>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3046A0FA-A4F8-473D-A004-8BD6D6F209EB}"/>
              </a:ext>
            </a:extLst>
          </p:cNvPr>
          <p:cNvSpPr>
            <a:spLocks noGrp="1"/>
          </p:cNvSpPr>
          <p:nvPr>
            <p:ph type="dt" sz="half" idx="10"/>
          </p:nvPr>
        </p:nvSpPr>
        <p:spPr/>
        <p:txBody>
          <a:bodyPr/>
          <a:lstStyle/>
          <a:p>
            <a:fld id="{9628C13E-EC24-44D4-BEA2-601FB8E1921C}" type="datetimeFigureOut">
              <a:rPr lang="en-IN" smtClean="0"/>
              <a:t>09-05-2020</a:t>
            </a:fld>
            <a:endParaRPr lang="en-IN"/>
          </a:p>
        </p:txBody>
      </p:sp>
      <p:sp>
        <p:nvSpPr>
          <p:cNvPr id="4" name="Footer Placeholder 3">
            <a:extLst>
              <a:ext uri="{FF2B5EF4-FFF2-40B4-BE49-F238E27FC236}">
                <a16:creationId xmlns:a16="http://schemas.microsoft.com/office/drawing/2014/main" id="{2E90A4F6-54ED-4CE7-9678-93A2B8BFB47E}"/>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F1FB7162-C9CC-4610-92A3-54B5E80D356E}"/>
              </a:ext>
            </a:extLst>
          </p:cNvPr>
          <p:cNvSpPr>
            <a:spLocks noGrp="1"/>
          </p:cNvSpPr>
          <p:nvPr>
            <p:ph type="sldNum" sz="quarter" idx="12"/>
          </p:nvPr>
        </p:nvSpPr>
        <p:spPr/>
        <p:txBody>
          <a:bodyPr/>
          <a:lstStyle/>
          <a:p>
            <a:fld id="{713801B1-B010-4BE2-8B02-4EB1C9BD0C76}" type="slidenum">
              <a:rPr lang="en-IN" smtClean="0"/>
              <a:t>‹#›</a:t>
            </a:fld>
            <a:endParaRPr lang="en-IN"/>
          </a:p>
        </p:txBody>
      </p:sp>
    </p:spTree>
    <p:extLst>
      <p:ext uri="{BB962C8B-B14F-4D97-AF65-F5344CB8AC3E}">
        <p14:creationId xmlns:p14="http://schemas.microsoft.com/office/powerpoint/2010/main" val="461213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99B5A44-EC20-4277-B51D-A902FEDCFFA1}"/>
              </a:ext>
            </a:extLst>
          </p:cNvPr>
          <p:cNvSpPr>
            <a:spLocks noGrp="1"/>
          </p:cNvSpPr>
          <p:nvPr>
            <p:ph type="dt" sz="half" idx="10"/>
          </p:nvPr>
        </p:nvSpPr>
        <p:spPr/>
        <p:txBody>
          <a:bodyPr/>
          <a:lstStyle/>
          <a:p>
            <a:fld id="{9628C13E-EC24-44D4-BEA2-601FB8E1921C}" type="datetimeFigureOut">
              <a:rPr lang="en-IN" smtClean="0"/>
              <a:t>09-05-2020</a:t>
            </a:fld>
            <a:endParaRPr lang="en-IN"/>
          </a:p>
        </p:txBody>
      </p:sp>
      <p:sp>
        <p:nvSpPr>
          <p:cNvPr id="3" name="Footer Placeholder 2">
            <a:extLst>
              <a:ext uri="{FF2B5EF4-FFF2-40B4-BE49-F238E27FC236}">
                <a16:creationId xmlns:a16="http://schemas.microsoft.com/office/drawing/2014/main" id="{07814E59-886E-49F3-92EF-2412EC2B13BD}"/>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C875910F-BD6B-43C9-86DD-0C8CB8DBF59D}"/>
              </a:ext>
            </a:extLst>
          </p:cNvPr>
          <p:cNvSpPr>
            <a:spLocks noGrp="1"/>
          </p:cNvSpPr>
          <p:nvPr>
            <p:ph type="sldNum" sz="quarter" idx="12"/>
          </p:nvPr>
        </p:nvSpPr>
        <p:spPr/>
        <p:txBody>
          <a:bodyPr/>
          <a:lstStyle/>
          <a:p>
            <a:fld id="{713801B1-B010-4BE2-8B02-4EB1C9BD0C76}" type="slidenum">
              <a:rPr lang="en-IN" smtClean="0"/>
              <a:t>‹#›</a:t>
            </a:fld>
            <a:endParaRPr lang="en-IN"/>
          </a:p>
        </p:txBody>
      </p:sp>
    </p:spTree>
    <p:extLst>
      <p:ext uri="{BB962C8B-B14F-4D97-AF65-F5344CB8AC3E}">
        <p14:creationId xmlns:p14="http://schemas.microsoft.com/office/powerpoint/2010/main" val="3823004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1ECF2A-BE66-4EDA-8F77-36A1BBD520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69363121-3E0B-4913-BF65-19946F0825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78D75A3A-5B2D-4BB1-BFFF-B4BA5053FA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56B1C0-0DC3-41D6-A2F2-7ABB9B072F14}"/>
              </a:ext>
            </a:extLst>
          </p:cNvPr>
          <p:cNvSpPr>
            <a:spLocks noGrp="1"/>
          </p:cNvSpPr>
          <p:nvPr>
            <p:ph type="dt" sz="half" idx="10"/>
          </p:nvPr>
        </p:nvSpPr>
        <p:spPr/>
        <p:txBody>
          <a:bodyPr/>
          <a:lstStyle/>
          <a:p>
            <a:fld id="{9628C13E-EC24-44D4-BEA2-601FB8E1921C}" type="datetimeFigureOut">
              <a:rPr lang="en-IN" smtClean="0"/>
              <a:t>09-05-2020</a:t>
            </a:fld>
            <a:endParaRPr lang="en-IN"/>
          </a:p>
        </p:txBody>
      </p:sp>
      <p:sp>
        <p:nvSpPr>
          <p:cNvPr id="6" name="Footer Placeholder 5">
            <a:extLst>
              <a:ext uri="{FF2B5EF4-FFF2-40B4-BE49-F238E27FC236}">
                <a16:creationId xmlns:a16="http://schemas.microsoft.com/office/drawing/2014/main" id="{33352171-FEE3-46D5-A707-B983A63959A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9822BA4D-35D9-4F89-81E8-45C408CC8B1D}"/>
              </a:ext>
            </a:extLst>
          </p:cNvPr>
          <p:cNvSpPr>
            <a:spLocks noGrp="1"/>
          </p:cNvSpPr>
          <p:nvPr>
            <p:ph type="sldNum" sz="quarter" idx="12"/>
          </p:nvPr>
        </p:nvSpPr>
        <p:spPr/>
        <p:txBody>
          <a:bodyPr/>
          <a:lstStyle/>
          <a:p>
            <a:fld id="{713801B1-B010-4BE2-8B02-4EB1C9BD0C76}" type="slidenum">
              <a:rPr lang="en-IN" smtClean="0"/>
              <a:t>‹#›</a:t>
            </a:fld>
            <a:endParaRPr lang="en-IN"/>
          </a:p>
        </p:txBody>
      </p:sp>
    </p:spTree>
    <p:extLst>
      <p:ext uri="{BB962C8B-B14F-4D97-AF65-F5344CB8AC3E}">
        <p14:creationId xmlns:p14="http://schemas.microsoft.com/office/powerpoint/2010/main" val="1828321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4560F-E143-4344-9D04-B5BFFC511C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C6BBCECD-9E6C-44B6-9E29-5C0C258A2E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FB0DC708-000F-4DF1-ABEE-5A017CE863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7329B7-B24D-4AE7-83D2-F6C3BB95539A}"/>
              </a:ext>
            </a:extLst>
          </p:cNvPr>
          <p:cNvSpPr>
            <a:spLocks noGrp="1"/>
          </p:cNvSpPr>
          <p:nvPr>
            <p:ph type="dt" sz="half" idx="10"/>
          </p:nvPr>
        </p:nvSpPr>
        <p:spPr/>
        <p:txBody>
          <a:bodyPr/>
          <a:lstStyle/>
          <a:p>
            <a:fld id="{9628C13E-EC24-44D4-BEA2-601FB8E1921C}" type="datetimeFigureOut">
              <a:rPr lang="en-IN" smtClean="0"/>
              <a:t>09-05-2020</a:t>
            </a:fld>
            <a:endParaRPr lang="en-IN"/>
          </a:p>
        </p:txBody>
      </p:sp>
      <p:sp>
        <p:nvSpPr>
          <p:cNvPr id="6" name="Footer Placeholder 5">
            <a:extLst>
              <a:ext uri="{FF2B5EF4-FFF2-40B4-BE49-F238E27FC236}">
                <a16:creationId xmlns:a16="http://schemas.microsoft.com/office/drawing/2014/main" id="{ADB872E5-EFD7-4209-9BF8-D0F44D45EC0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D8B1139-7545-44D3-977A-CD357DCD5A16}"/>
              </a:ext>
            </a:extLst>
          </p:cNvPr>
          <p:cNvSpPr>
            <a:spLocks noGrp="1"/>
          </p:cNvSpPr>
          <p:nvPr>
            <p:ph type="sldNum" sz="quarter" idx="12"/>
          </p:nvPr>
        </p:nvSpPr>
        <p:spPr/>
        <p:txBody>
          <a:bodyPr/>
          <a:lstStyle/>
          <a:p>
            <a:fld id="{713801B1-B010-4BE2-8B02-4EB1C9BD0C76}" type="slidenum">
              <a:rPr lang="en-IN" smtClean="0"/>
              <a:t>‹#›</a:t>
            </a:fld>
            <a:endParaRPr lang="en-IN"/>
          </a:p>
        </p:txBody>
      </p:sp>
    </p:spTree>
    <p:extLst>
      <p:ext uri="{BB962C8B-B14F-4D97-AF65-F5344CB8AC3E}">
        <p14:creationId xmlns:p14="http://schemas.microsoft.com/office/powerpoint/2010/main" val="628606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10EC4F-6071-47A1-A710-D06F1E0034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DC9E622-598E-48DC-A45E-70EA5A17994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DB0B141-02D8-4FCD-BBB3-4C955A3DD4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28C13E-EC24-44D4-BEA2-601FB8E1921C}" type="datetimeFigureOut">
              <a:rPr lang="en-IN" smtClean="0"/>
              <a:t>09-05-2020</a:t>
            </a:fld>
            <a:endParaRPr lang="en-IN"/>
          </a:p>
        </p:txBody>
      </p:sp>
      <p:sp>
        <p:nvSpPr>
          <p:cNvPr id="5" name="Footer Placeholder 4">
            <a:extLst>
              <a:ext uri="{FF2B5EF4-FFF2-40B4-BE49-F238E27FC236}">
                <a16:creationId xmlns:a16="http://schemas.microsoft.com/office/drawing/2014/main" id="{4665D01A-4A91-4616-AF46-F1CDC1A9AA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48BF3764-A628-4A4C-860D-EAF58AA7EC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3801B1-B010-4BE2-8B02-4EB1C9BD0C76}" type="slidenum">
              <a:rPr lang="en-IN" smtClean="0"/>
              <a:t>‹#›</a:t>
            </a:fld>
            <a:endParaRPr lang="en-IN"/>
          </a:p>
        </p:txBody>
      </p:sp>
    </p:spTree>
    <p:extLst>
      <p:ext uri="{BB962C8B-B14F-4D97-AF65-F5344CB8AC3E}">
        <p14:creationId xmlns:p14="http://schemas.microsoft.com/office/powerpoint/2010/main" val="22219088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82BD70C-C4A0-46C4-9518-A731098B4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CE03593-3194-426A-911F-11407AA08A13}"/>
              </a:ext>
            </a:extLst>
          </p:cNvPr>
          <p:cNvSpPr>
            <a:spLocks noGrp="1"/>
          </p:cNvSpPr>
          <p:nvPr>
            <p:ph type="ctrTitle"/>
          </p:nvPr>
        </p:nvSpPr>
        <p:spPr>
          <a:xfrm>
            <a:off x="6072445" y="3640254"/>
            <a:ext cx="5319433" cy="2076333"/>
          </a:xfrm>
        </p:spPr>
        <p:txBody>
          <a:bodyPr anchor="t">
            <a:normAutofit/>
          </a:bodyPr>
          <a:lstStyle/>
          <a:p>
            <a:pPr algn="l"/>
            <a:r>
              <a:rPr lang="en-IN" sz="4800">
                <a:solidFill>
                  <a:schemeClr val="bg1"/>
                </a:solidFill>
              </a:rPr>
              <a:t>Pointers in C programming </a:t>
            </a:r>
          </a:p>
        </p:txBody>
      </p:sp>
      <p:sp>
        <p:nvSpPr>
          <p:cNvPr id="3" name="Subtitle 2">
            <a:extLst>
              <a:ext uri="{FF2B5EF4-FFF2-40B4-BE49-F238E27FC236}">
                <a16:creationId xmlns:a16="http://schemas.microsoft.com/office/drawing/2014/main" id="{286CE873-69D4-44DE-8276-FC426B8F1918}"/>
              </a:ext>
            </a:extLst>
          </p:cNvPr>
          <p:cNvSpPr>
            <a:spLocks noGrp="1"/>
          </p:cNvSpPr>
          <p:nvPr>
            <p:ph type="subTitle" idx="1"/>
          </p:nvPr>
        </p:nvSpPr>
        <p:spPr>
          <a:xfrm>
            <a:off x="6072446" y="2668075"/>
            <a:ext cx="5319431" cy="972180"/>
          </a:xfrm>
        </p:spPr>
        <p:txBody>
          <a:bodyPr anchor="b">
            <a:normAutofit/>
          </a:bodyPr>
          <a:lstStyle/>
          <a:p>
            <a:pPr algn="l"/>
            <a:r>
              <a:rPr lang="en-IN" sz="2000" dirty="0">
                <a:solidFill>
                  <a:schemeClr val="bg1"/>
                </a:solidFill>
              </a:rPr>
              <a:t>CS-1001 ( Structured Programming Approach)</a:t>
            </a:r>
          </a:p>
        </p:txBody>
      </p:sp>
      <p:sp>
        <p:nvSpPr>
          <p:cNvPr id="12" name="Freeform: Shape 11">
            <a:extLst>
              <a:ext uri="{FF2B5EF4-FFF2-40B4-BE49-F238E27FC236}">
                <a16:creationId xmlns:a16="http://schemas.microsoft.com/office/drawing/2014/main" id="{39B74A45-BDDD-4892-B8C0-B290C0944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379352" cy="6374535"/>
          </a:xfrm>
          <a:custGeom>
            <a:avLst/>
            <a:gdLst>
              <a:gd name="connsiteX0" fmla="*/ 609861 w 5379352"/>
              <a:gd name="connsiteY0" fmla="*/ 6374535 h 6374535"/>
              <a:gd name="connsiteX1" fmla="*/ 3449004 w 5379352"/>
              <a:gd name="connsiteY1" fmla="*/ 6374535 h 6374535"/>
              <a:gd name="connsiteX2" fmla="*/ 3628245 w 5379352"/>
              <a:gd name="connsiteY2" fmla="*/ 6288190 h 6374535"/>
              <a:gd name="connsiteX3" fmla="*/ 5379352 w 5379352"/>
              <a:gd name="connsiteY3" fmla="*/ 3346018 h 6374535"/>
              <a:gd name="connsiteX4" fmla="*/ 2033334 w 5379352"/>
              <a:gd name="connsiteY4" fmla="*/ 0 h 6374535"/>
              <a:gd name="connsiteX5" fmla="*/ 129310 w 5379352"/>
              <a:gd name="connsiteY5" fmla="*/ 594192 h 6374535"/>
              <a:gd name="connsiteX6" fmla="*/ 0 w 5379352"/>
              <a:gd name="connsiteY6" fmla="*/ 692103 h 6374535"/>
              <a:gd name="connsiteX7" fmla="*/ 0 w 5379352"/>
              <a:gd name="connsiteY7" fmla="*/ 5999934 h 6374535"/>
              <a:gd name="connsiteX8" fmla="*/ 129311 w 5379352"/>
              <a:gd name="connsiteY8" fmla="*/ 6097845 h 6374535"/>
              <a:gd name="connsiteX9" fmla="*/ 367831 w 5379352"/>
              <a:gd name="connsiteY9" fmla="*/ 6248727 h 637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79352" h="6374535">
                <a:moveTo>
                  <a:pt x="609861" y="6374535"/>
                </a:moveTo>
                <a:lnTo>
                  <a:pt x="3449004" y="6374535"/>
                </a:lnTo>
                <a:lnTo>
                  <a:pt x="3628245" y="6288190"/>
                </a:lnTo>
                <a:cubicBezTo>
                  <a:pt x="4671283" y="5721578"/>
                  <a:pt x="5379352" y="4616487"/>
                  <a:pt x="5379352" y="3346018"/>
                </a:cubicBezTo>
                <a:cubicBezTo>
                  <a:pt x="5379352" y="1498063"/>
                  <a:pt x="3881289" y="0"/>
                  <a:pt x="2033334" y="0"/>
                </a:cubicBezTo>
                <a:cubicBezTo>
                  <a:pt x="1325914" y="0"/>
                  <a:pt x="669769" y="219535"/>
                  <a:pt x="129310" y="594192"/>
                </a:cubicBezTo>
                <a:lnTo>
                  <a:pt x="0" y="692103"/>
                </a:lnTo>
                <a:lnTo>
                  <a:pt x="0" y="5999934"/>
                </a:lnTo>
                <a:lnTo>
                  <a:pt x="129311" y="6097845"/>
                </a:lnTo>
                <a:cubicBezTo>
                  <a:pt x="206519" y="6151367"/>
                  <a:pt x="286089" y="6201724"/>
                  <a:pt x="367831" y="6248727"/>
                </a:cubicBez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Freeform: Shape 13">
            <a:extLst>
              <a:ext uri="{FF2B5EF4-FFF2-40B4-BE49-F238E27FC236}">
                <a16:creationId xmlns:a16="http://schemas.microsoft.com/office/drawing/2014/main" id="{C516C73E-9465-4C9E-9B86-9E58FB326B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9" y="0"/>
            <a:ext cx="5210147" cy="6210629"/>
          </a:xfrm>
          <a:custGeom>
            <a:avLst/>
            <a:gdLst>
              <a:gd name="connsiteX0" fmla="*/ 1058223 w 5210147"/>
              <a:gd name="connsiteY0" fmla="*/ 0 h 6210629"/>
              <a:gd name="connsiteX1" fmla="*/ 3003078 w 5210147"/>
              <a:gd name="connsiteY1" fmla="*/ 0 h 6210629"/>
              <a:gd name="connsiteX2" fmla="*/ 3266657 w 5210147"/>
              <a:gd name="connsiteY2" fmla="*/ 96471 h 6210629"/>
              <a:gd name="connsiteX3" fmla="*/ 5210147 w 5210147"/>
              <a:gd name="connsiteY3" fmla="*/ 3028517 h 6210629"/>
              <a:gd name="connsiteX4" fmla="*/ 2028035 w 5210147"/>
              <a:gd name="connsiteY4" fmla="*/ 6210629 h 6210629"/>
              <a:gd name="connsiteX5" fmla="*/ 3916 w 5210147"/>
              <a:gd name="connsiteY5" fmla="*/ 5483989 h 6210629"/>
              <a:gd name="connsiteX6" fmla="*/ 0 w 5210147"/>
              <a:gd name="connsiteY6" fmla="*/ 5480430 h 6210629"/>
              <a:gd name="connsiteX7" fmla="*/ 0 w 5210147"/>
              <a:gd name="connsiteY7" fmla="*/ 576603 h 6210629"/>
              <a:gd name="connsiteX8" fmla="*/ 3916 w 5210147"/>
              <a:gd name="connsiteY8" fmla="*/ 573044 h 6210629"/>
              <a:gd name="connsiteX9" fmla="*/ 933918 w 5210147"/>
              <a:gd name="connsiteY9" fmla="*/ 39494 h 6210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210147" h="6210629">
                <a:moveTo>
                  <a:pt x="1058223" y="0"/>
                </a:moveTo>
                <a:lnTo>
                  <a:pt x="3003078" y="0"/>
                </a:lnTo>
                <a:lnTo>
                  <a:pt x="3266657" y="96471"/>
                </a:lnTo>
                <a:cubicBezTo>
                  <a:pt x="4408765" y="579542"/>
                  <a:pt x="5210147" y="1710443"/>
                  <a:pt x="5210147" y="3028517"/>
                </a:cubicBezTo>
                <a:cubicBezTo>
                  <a:pt x="5210147" y="4785949"/>
                  <a:pt x="3785467" y="6210629"/>
                  <a:pt x="2028035" y="6210629"/>
                </a:cubicBezTo>
                <a:cubicBezTo>
                  <a:pt x="1259159" y="6210629"/>
                  <a:pt x="553973" y="5937936"/>
                  <a:pt x="3916" y="5483989"/>
                </a:cubicBezTo>
                <a:lnTo>
                  <a:pt x="0" y="5480430"/>
                </a:lnTo>
                <a:lnTo>
                  <a:pt x="0" y="576603"/>
                </a:lnTo>
                <a:lnTo>
                  <a:pt x="3916" y="573044"/>
                </a:lnTo>
                <a:cubicBezTo>
                  <a:pt x="278945" y="346070"/>
                  <a:pt x="592755" y="164410"/>
                  <a:pt x="933918" y="3949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Graphic 6" descr="Computer">
            <a:extLst>
              <a:ext uri="{FF2B5EF4-FFF2-40B4-BE49-F238E27FC236}">
                <a16:creationId xmlns:a16="http://schemas.microsoft.com/office/drawing/2014/main" id="{8553E502-8D45-497E-B7F3-A68176B4EE5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0941" y="1301551"/>
            <a:ext cx="3440610" cy="3440610"/>
          </a:xfrm>
          <a:prstGeom prst="rect">
            <a:avLst/>
          </a:prstGeom>
        </p:spPr>
      </p:pic>
    </p:spTree>
    <p:extLst>
      <p:ext uri="{BB962C8B-B14F-4D97-AF65-F5344CB8AC3E}">
        <p14:creationId xmlns:p14="http://schemas.microsoft.com/office/powerpoint/2010/main" val="36851147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68CFF5E-3D53-4301-B48D-5B6D716A80EE}"/>
              </a:ext>
            </a:extLst>
          </p:cNvPr>
          <p:cNvSpPr>
            <a:spLocks noGrp="1"/>
          </p:cNvSpPr>
          <p:nvPr>
            <p:ph type="title"/>
          </p:nvPr>
        </p:nvSpPr>
        <p:spPr>
          <a:xfrm>
            <a:off x="643467" y="321734"/>
            <a:ext cx="10905066" cy="1135737"/>
          </a:xfrm>
        </p:spPr>
        <p:txBody>
          <a:bodyPr>
            <a:normAutofit/>
          </a:bodyPr>
          <a:lstStyle/>
          <a:p>
            <a:r>
              <a:rPr lang="en-IN" sz="3600" dirty="0"/>
              <a:t>Pointer Declaration and initialization (Conti…)</a:t>
            </a:r>
          </a:p>
        </p:txBody>
      </p:sp>
      <p:sp>
        <p:nvSpPr>
          <p:cNvPr id="3" name="Content Placeholder 2">
            <a:extLst>
              <a:ext uri="{FF2B5EF4-FFF2-40B4-BE49-F238E27FC236}">
                <a16:creationId xmlns:a16="http://schemas.microsoft.com/office/drawing/2014/main" id="{6FD62C84-8E10-43A1-B021-B2BA7DF0BA79}"/>
              </a:ext>
            </a:extLst>
          </p:cNvPr>
          <p:cNvSpPr>
            <a:spLocks noGrp="1"/>
          </p:cNvSpPr>
          <p:nvPr>
            <p:ph idx="1"/>
          </p:nvPr>
        </p:nvSpPr>
        <p:spPr>
          <a:xfrm>
            <a:off x="680954" y="1396578"/>
            <a:ext cx="9857383" cy="1314180"/>
          </a:xfrm>
        </p:spPr>
        <p:txBody>
          <a:bodyPr>
            <a:normAutofit/>
          </a:bodyPr>
          <a:lstStyle/>
          <a:p>
            <a:r>
              <a:rPr lang="en-IN" sz="2000" dirty="0"/>
              <a:t>Once the pointer declared you can assign the address of variable of same type in the pointer using &amp; operator using following syntax.</a:t>
            </a:r>
          </a:p>
          <a:p>
            <a:pPr marL="457200" lvl="1" indent="0">
              <a:buNone/>
            </a:pPr>
            <a:r>
              <a:rPr lang="en-IN" sz="2000" dirty="0"/>
              <a:t>	</a:t>
            </a:r>
            <a:r>
              <a:rPr lang="en-IN" sz="1400" dirty="0" err="1">
                <a:solidFill>
                  <a:srgbClr val="FF0000"/>
                </a:solidFill>
                <a:latin typeface="Consolas" panose="020B0609020204030204" pitchFamily="49" charset="0"/>
              </a:rPr>
              <a:t>Pointer_Name</a:t>
            </a:r>
            <a:r>
              <a:rPr lang="en-IN" sz="1400" dirty="0">
                <a:solidFill>
                  <a:srgbClr val="FF0000"/>
                </a:solidFill>
                <a:latin typeface="Consolas" panose="020B0609020204030204" pitchFamily="49" charset="0"/>
              </a:rPr>
              <a:t> = &amp; name of the variable</a:t>
            </a:r>
            <a:endParaRPr lang="en-IN" sz="2000" dirty="0">
              <a:solidFill>
                <a:srgbClr val="FF0000"/>
              </a:solidFill>
              <a:latin typeface="Consolas" panose="020B0609020204030204" pitchFamily="49" charset="0"/>
            </a:endParaRPr>
          </a:p>
          <a:p>
            <a:pPr marL="457200" lvl="1" indent="0">
              <a:buNone/>
            </a:pPr>
            <a:endParaRPr lang="en-IN" sz="2000" dirty="0">
              <a:latin typeface="Consolas" panose="020B0609020204030204" pitchFamily="49" charset="0"/>
            </a:endParaRPr>
          </a:p>
          <a:p>
            <a:endParaRPr lang="en-IN" sz="2000" dirty="0"/>
          </a:p>
          <a:p>
            <a:pPr marL="0" indent="0">
              <a:buNone/>
            </a:pPr>
            <a:endParaRPr lang="en-IN" sz="2000" dirty="0"/>
          </a:p>
        </p:txBody>
      </p:sp>
      <p:grpSp>
        <p:nvGrpSpPr>
          <p:cNvPr id="11" name="Group 10">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12" name="Isosceles Triangle 11">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 name="Picture 3">
            <a:extLst>
              <a:ext uri="{FF2B5EF4-FFF2-40B4-BE49-F238E27FC236}">
                <a16:creationId xmlns:a16="http://schemas.microsoft.com/office/drawing/2014/main" id="{B66792B8-3DC5-4548-A7E8-9476CB9B4C91}"/>
              </a:ext>
            </a:extLst>
          </p:cNvPr>
          <p:cNvPicPr/>
          <p:nvPr/>
        </p:nvPicPr>
        <p:blipFill>
          <a:blip r:embed="rId2">
            <a:extLst>
              <a:ext uri="{28A0092B-C50C-407E-A947-70E740481C1C}">
                <a14:useLocalDpi xmlns:a14="http://schemas.microsoft.com/office/drawing/2010/main" val="0"/>
              </a:ext>
            </a:extLst>
          </a:blip>
          <a:stretch>
            <a:fillRect/>
          </a:stretch>
        </p:blipFill>
        <p:spPr bwMode="auto">
          <a:xfrm>
            <a:off x="6396255" y="2005716"/>
            <a:ext cx="5309389" cy="1820892"/>
          </a:xfrm>
          <a:prstGeom prst="rect">
            <a:avLst/>
          </a:prstGeom>
          <a:noFill/>
        </p:spPr>
      </p:pic>
      <p:grpSp>
        <p:nvGrpSpPr>
          <p:cNvPr id="15" name="Group 14">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16" name="Rectangle 15">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sosceles Triangle 16">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 name="TextBox 4">
            <a:extLst>
              <a:ext uri="{FF2B5EF4-FFF2-40B4-BE49-F238E27FC236}">
                <a16:creationId xmlns:a16="http://schemas.microsoft.com/office/drawing/2014/main" id="{C62E3685-AD3B-41A4-BADE-896F3A04CBB2}"/>
              </a:ext>
            </a:extLst>
          </p:cNvPr>
          <p:cNvSpPr txBox="1"/>
          <p:nvPr/>
        </p:nvSpPr>
        <p:spPr>
          <a:xfrm>
            <a:off x="1111046" y="2887683"/>
            <a:ext cx="6656439" cy="3970318"/>
          </a:xfrm>
          <a:prstGeom prst="rect">
            <a:avLst/>
          </a:prstGeom>
          <a:noFill/>
        </p:spPr>
        <p:txBody>
          <a:bodyPr wrap="square" rtlCol="0">
            <a:spAutoFit/>
          </a:bodyPr>
          <a:lstStyle/>
          <a:p>
            <a:r>
              <a:rPr lang="en-IN" dirty="0">
                <a:latin typeface="Consolas" panose="020B0609020204030204" pitchFamily="49" charset="0"/>
              </a:rPr>
              <a:t>main( ) </a:t>
            </a:r>
          </a:p>
          <a:p>
            <a:r>
              <a:rPr lang="en-IN" dirty="0">
                <a:latin typeface="Consolas" panose="020B0609020204030204" pitchFamily="49" charset="0"/>
              </a:rPr>
              <a:t>{ </a:t>
            </a:r>
          </a:p>
          <a:p>
            <a:r>
              <a:rPr lang="en-IN" dirty="0">
                <a:latin typeface="Consolas" panose="020B0609020204030204" pitchFamily="49" charset="0"/>
              </a:rPr>
              <a:t>int </a:t>
            </a:r>
            <a:r>
              <a:rPr lang="en-IN" dirty="0" err="1">
                <a:latin typeface="Consolas" panose="020B0609020204030204" pitchFamily="49" charset="0"/>
              </a:rPr>
              <a:t>i</a:t>
            </a:r>
            <a:r>
              <a:rPr lang="en-IN" dirty="0">
                <a:latin typeface="Consolas" panose="020B0609020204030204" pitchFamily="49" charset="0"/>
              </a:rPr>
              <a:t> = 3 ; </a:t>
            </a:r>
          </a:p>
          <a:p>
            <a:r>
              <a:rPr lang="en-IN" dirty="0">
                <a:latin typeface="Consolas" panose="020B0609020204030204" pitchFamily="49" charset="0"/>
              </a:rPr>
              <a:t>int *j ; </a:t>
            </a:r>
          </a:p>
          <a:p>
            <a:r>
              <a:rPr lang="en-IN" dirty="0">
                <a:latin typeface="Consolas" panose="020B0609020204030204" pitchFamily="49" charset="0"/>
              </a:rPr>
              <a:t>j = &amp;</a:t>
            </a:r>
            <a:r>
              <a:rPr lang="en-IN" dirty="0" err="1">
                <a:latin typeface="Consolas" panose="020B0609020204030204" pitchFamily="49" charset="0"/>
              </a:rPr>
              <a:t>i</a:t>
            </a:r>
            <a:r>
              <a:rPr lang="en-IN" dirty="0">
                <a:latin typeface="Consolas" panose="020B0609020204030204" pitchFamily="49" charset="0"/>
              </a:rPr>
              <a:t> ; </a:t>
            </a:r>
            <a:r>
              <a:rPr lang="en-IN" b="1" dirty="0">
                <a:latin typeface="Consolas" panose="020B0609020204030204" pitchFamily="49" charset="0"/>
              </a:rPr>
              <a:t>// assignment </a:t>
            </a:r>
          </a:p>
          <a:p>
            <a:r>
              <a:rPr lang="en-IN" dirty="0" err="1">
                <a:latin typeface="Consolas" panose="020B0609020204030204" pitchFamily="49" charset="0"/>
              </a:rPr>
              <a:t>printf</a:t>
            </a:r>
            <a:r>
              <a:rPr lang="en-IN" dirty="0">
                <a:latin typeface="Consolas" panose="020B0609020204030204" pitchFamily="49" charset="0"/>
              </a:rPr>
              <a:t> ( "\</a:t>
            </a:r>
            <a:r>
              <a:rPr lang="en-IN" dirty="0" err="1">
                <a:latin typeface="Consolas" panose="020B0609020204030204" pitchFamily="49" charset="0"/>
              </a:rPr>
              <a:t>nAddress</a:t>
            </a:r>
            <a:r>
              <a:rPr lang="en-IN" dirty="0">
                <a:latin typeface="Consolas" panose="020B0609020204030204" pitchFamily="49" charset="0"/>
              </a:rPr>
              <a:t> of </a:t>
            </a:r>
            <a:r>
              <a:rPr lang="en-IN" dirty="0" err="1">
                <a:latin typeface="Consolas" panose="020B0609020204030204" pitchFamily="49" charset="0"/>
              </a:rPr>
              <a:t>i</a:t>
            </a:r>
            <a:r>
              <a:rPr lang="en-IN" dirty="0">
                <a:latin typeface="Consolas" panose="020B0609020204030204" pitchFamily="49" charset="0"/>
              </a:rPr>
              <a:t> = %u", &amp;</a:t>
            </a:r>
            <a:r>
              <a:rPr lang="en-IN" dirty="0" err="1">
                <a:latin typeface="Consolas" panose="020B0609020204030204" pitchFamily="49" charset="0"/>
              </a:rPr>
              <a:t>i</a:t>
            </a:r>
            <a:r>
              <a:rPr lang="en-IN" dirty="0">
                <a:latin typeface="Consolas" panose="020B0609020204030204" pitchFamily="49" charset="0"/>
              </a:rPr>
              <a:t> ) ; </a:t>
            </a:r>
          </a:p>
          <a:p>
            <a:r>
              <a:rPr lang="en-IN" dirty="0" err="1">
                <a:latin typeface="Consolas" panose="020B0609020204030204" pitchFamily="49" charset="0"/>
              </a:rPr>
              <a:t>printf</a:t>
            </a:r>
            <a:r>
              <a:rPr lang="en-IN" dirty="0">
                <a:latin typeface="Consolas" panose="020B0609020204030204" pitchFamily="49" charset="0"/>
              </a:rPr>
              <a:t> ( "\</a:t>
            </a:r>
            <a:r>
              <a:rPr lang="en-IN" dirty="0" err="1">
                <a:latin typeface="Consolas" panose="020B0609020204030204" pitchFamily="49" charset="0"/>
              </a:rPr>
              <a:t>nAddress</a:t>
            </a:r>
            <a:r>
              <a:rPr lang="en-IN" dirty="0">
                <a:latin typeface="Consolas" panose="020B0609020204030204" pitchFamily="49" charset="0"/>
              </a:rPr>
              <a:t> of </a:t>
            </a:r>
            <a:r>
              <a:rPr lang="en-IN" dirty="0" err="1">
                <a:latin typeface="Consolas" panose="020B0609020204030204" pitchFamily="49" charset="0"/>
              </a:rPr>
              <a:t>i</a:t>
            </a:r>
            <a:r>
              <a:rPr lang="en-IN" dirty="0">
                <a:latin typeface="Consolas" panose="020B0609020204030204" pitchFamily="49" charset="0"/>
              </a:rPr>
              <a:t> = %u", j ) ; </a:t>
            </a:r>
          </a:p>
          <a:p>
            <a:r>
              <a:rPr lang="en-IN" dirty="0" err="1">
                <a:latin typeface="Consolas" panose="020B0609020204030204" pitchFamily="49" charset="0"/>
              </a:rPr>
              <a:t>printf</a:t>
            </a:r>
            <a:r>
              <a:rPr lang="en-IN" dirty="0">
                <a:latin typeface="Consolas" panose="020B0609020204030204" pitchFamily="49" charset="0"/>
              </a:rPr>
              <a:t> ( "\</a:t>
            </a:r>
            <a:r>
              <a:rPr lang="en-IN" dirty="0" err="1">
                <a:latin typeface="Consolas" panose="020B0609020204030204" pitchFamily="49" charset="0"/>
              </a:rPr>
              <a:t>nAddress</a:t>
            </a:r>
            <a:r>
              <a:rPr lang="en-IN" dirty="0">
                <a:latin typeface="Consolas" panose="020B0609020204030204" pitchFamily="49" charset="0"/>
              </a:rPr>
              <a:t> of j = %u", &amp;j ) ; </a:t>
            </a:r>
          </a:p>
          <a:p>
            <a:r>
              <a:rPr lang="en-IN" dirty="0" err="1">
                <a:latin typeface="Consolas" panose="020B0609020204030204" pitchFamily="49" charset="0"/>
              </a:rPr>
              <a:t>printf</a:t>
            </a:r>
            <a:r>
              <a:rPr lang="en-IN" dirty="0">
                <a:latin typeface="Consolas" panose="020B0609020204030204" pitchFamily="49" charset="0"/>
              </a:rPr>
              <a:t> ( "\</a:t>
            </a:r>
            <a:r>
              <a:rPr lang="en-IN" dirty="0" err="1">
                <a:latin typeface="Consolas" panose="020B0609020204030204" pitchFamily="49" charset="0"/>
              </a:rPr>
              <a:t>nValue</a:t>
            </a:r>
            <a:r>
              <a:rPr lang="en-IN" dirty="0">
                <a:latin typeface="Consolas" panose="020B0609020204030204" pitchFamily="49" charset="0"/>
              </a:rPr>
              <a:t> of j = %u", j ) ; </a:t>
            </a:r>
          </a:p>
          <a:p>
            <a:r>
              <a:rPr lang="en-IN" dirty="0" err="1">
                <a:latin typeface="Consolas" panose="020B0609020204030204" pitchFamily="49" charset="0"/>
              </a:rPr>
              <a:t>printf</a:t>
            </a:r>
            <a:r>
              <a:rPr lang="en-IN" dirty="0">
                <a:latin typeface="Consolas" panose="020B0609020204030204" pitchFamily="49" charset="0"/>
              </a:rPr>
              <a:t> ( "\</a:t>
            </a:r>
            <a:r>
              <a:rPr lang="en-IN" dirty="0" err="1">
                <a:latin typeface="Consolas" panose="020B0609020204030204" pitchFamily="49" charset="0"/>
              </a:rPr>
              <a:t>nValue</a:t>
            </a:r>
            <a:r>
              <a:rPr lang="en-IN" dirty="0">
                <a:latin typeface="Consolas" panose="020B0609020204030204" pitchFamily="49" charset="0"/>
              </a:rPr>
              <a:t> of </a:t>
            </a:r>
            <a:r>
              <a:rPr lang="en-IN" dirty="0" err="1">
                <a:latin typeface="Consolas" panose="020B0609020204030204" pitchFamily="49" charset="0"/>
              </a:rPr>
              <a:t>i</a:t>
            </a:r>
            <a:r>
              <a:rPr lang="en-IN" dirty="0">
                <a:latin typeface="Consolas" panose="020B0609020204030204" pitchFamily="49" charset="0"/>
              </a:rPr>
              <a:t> = %d", </a:t>
            </a:r>
            <a:r>
              <a:rPr lang="en-IN" dirty="0" err="1">
                <a:latin typeface="Consolas" panose="020B0609020204030204" pitchFamily="49" charset="0"/>
              </a:rPr>
              <a:t>i</a:t>
            </a:r>
            <a:r>
              <a:rPr lang="en-IN" dirty="0">
                <a:latin typeface="Consolas" panose="020B0609020204030204" pitchFamily="49" charset="0"/>
              </a:rPr>
              <a:t> ) ; </a:t>
            </a:r>
          </a:p>
          <a:p>
            <a:r>
              <a:rPr lang="en-IN" dirty="0" err="1">
                <a:latin typeface="Consolas" panose="020B0609020204030204" pitchFamily="49" charset="0"/>
              </a:rPr>
              <a:t>printf</a:t>
            </a:r>
            <a:r>
              <a:rPr lang="en-IN" dirty="0">
                <a:latin typeface="Consolas" panose="020B0609020204030204" pitchFamily="49" charset="0"/>
              </a:rPr>
              <a:t> ( "\</a:t>
            </a:r>
            <a:r>
              <a:rPr lang="en-IN" dirty="0" err="1">
                <a:latin typeface="Consolas" panose="020B0609020204030204" pitchFamily="49" charset="0"/>
              </a:rPr>
              <a:t>nValue</a:t>
            </a:r>
            <a:r>
              <a:rPr lang="en-IN" dirty="0">
                <a:latin typeface="Consolas" panose="020B0609020204030204" pitchFamily="49" charset="0"/>
              </a:rPr>
              <a:t> of </a:t>
            </a:r>
            <a:r>
              <a:rPr lang="en-IN" dirty="0" err="1">
                <a:latin typeface="Consolas" panose="020B0609020204030204" pitchFamily="49" charset="0"/>
              </a:rPr>
              <a:t>i</a:t>
            </a:r>
            <a:r>
              <a:rPr lang="en-IN" dirty="0">
                <a:latin typeface="Consolas" panose="020B0609020204030204" pitchFamily="49" charset="0"/>
              </a:rPr>
              <a:t> = %d", *( &amp;</a:t>
            </a:r>
            <a:r>
              <a:rPr lang="en-IN" dirty="0" err="1">
                <a:latin typeface="Consolas" panose="020B0609020204030204" pitchFamily="49" charset="0"/>
              </a:rPr>
              <a:t>i</a:t>
            </a:r>
            <a:r>
              <a:rPr lang="en-IN" dirty="0">
                <a:latin typeface="Consolas" panose="020B0609020204030204" pitchFamily="49" charset="0"/>
              </a:rPr>
              <a:t> ) ) ; </a:t>
            </a:r>
          </a:p>
          <a:p>
            <a:r>
              <a:rPr lang="en-IN" dirty="0" err="1">
                <a:latin typeface="Consolas" panose="020B0609020204030204" pitchFamily="49" charset="0"/>
              </a:rPr>
              <a:t>printf</a:t>
            </a:r>
            <a:r>
              <a:rPr lang="en-IN" dirty="0">
                <a:latin typeface="Consolas" panose="020B0609020204030204" pitchFamily="49" charset="0"/>
              </a:rPr>
              <a:t> ( "\</a:t>
            </a:r>
            <a:r>
              <a:rPr lang="en-IN" dirty="0" err="1">
                <a:latin typeface="Consolas" panose="020B0609020204030204" pitchFamily="49" charset="0"/>
              </a:rPr>
              <a:t>nValue</a:t>
            </a:r>
            <a:r>
              <a:rPr lang="en-IN" dirty="0">
                <a:latin typeface="Consolas" panose="020B0609020204030204" pitchFamily="49" charset="0"/>
              </a:rPr>
              <a:t> of </a:t>
            </a:r>
            <a:r>
              <a:rPr lang="en-IN" dirty="0" err="1">
                <a:latin typeface="Consolas" panose="020B0609020204030204" pitchFamily="49" charset="0"/>
              </a:rPr>
              <a:t>i</a:t>
            </a:r>
            <a:r>
              <a:rPr lang="en-IN" dirty="0">
                <a:latin typeface="Consolas" panose="020B0609020204030204" pitchFamily="49" charset="0"/>
              </a:rPr>
              <a:t> = %d", *j ) ; </a:t>
            </a:r>
          </a:p>
          <a:p>
            <a:r>
              <a:rPr lang="en-IN" dirty="0">
                <a:latin typeface="Consolas" panose="020B0609020204030204" pitchFamily="49" charset="0"/>
              </a:rPr>
              <a:t>}</a:t>
            </a:r>
          </a:p>
          <a:p>
            <a:endParaRPr lang="en-IN" dirty="0"/>
          </a:p>
        </p:txBody>
      </p:sp>
      <p:sp>
        <p:nvSpPr>
          <p:cNvPr id="6" name="TextBox 5">
            <a:extLst>
              <a:ext uri="{FF2B5EF4-FFF2-40B4-BE49-F238E27FC236}">
                <a16:creationId xmlns:a16="http://schemas.microsoft.com/office/drawing/2014/main" id="{04383A19-6EBF-4B25-8979-559EB8D40A57}"/>
              </a:ext>
            </a:extLst>
          </p:cNvPr>
          <p:cNvSpPr txBox="1"/>
          <p:nvPr/>
        </p:nvSpPr>
        <p:spPr>
          <a:xfrm>
            <a:off x="7427951" y="4003533"/>
            <a:ext cx="4140027" cy="2585323"/>
          </a:xfrm>
          <a:prstGeom prst="rect">
            <a:avLst/>
          </a:prstGeom>
          <a:noFill/>
        </p:spPr>
        <p:txBody>
          <a:bodyPr wrap="square" rtlCol="0">
            <a:spAutoFit/>
          </a:bodyPr>
          <a:lstStyle/>
          <a:p>
            <a:r>
              <a:rPr lang="en-IN" b="1" u="sng" dirty="0"/>
              <a:t>Output:</a:t>
            </a:r>
          </a:p>
          <a:p>
            <a:r>
              <a:rPr lang="en-IN" dirty="0"/>
              <a:t>Address of </a:t>
            </a:r>
            <a:r>
              <a:rPr lang="en-IN" dirty="0" err="1"/>
              <a:t>i</a:t>
            </a:r>
            <a:r>
              <a:rPr lang="en-IN" dirty="0"/>
              <a:t> = 65524 </a:t>
            </a:r>
          </a:p>
          <a:p>
            <a:r>
              <a:rPr lang="en-IN" dirty="0"/>
              <a:t>Address of </a:t>
            </a:r>
            <a:r>
              <a:rPr lang="en-IN" dirty="0" err="1"/>
              <a:t>i</a:t>
            </a:r>
            <a:r>
              <a:rPr lang="en-IN" dirty="0"/>
              <a:t> = 65524 </a:t>
            </a:r>
          </a:p>
          <a:p>
            <a:r>
              <a:rPr lang="en-IN" dirty="0"/>
              <a:t>Address of j = 65522 </a:t>
            </a:r>
          </a:p>
          <a:p>
            <a:r>
              <a:rPr lang="en-IN" dirty="0"/>
              <a:t>Value of j = 65524 </a:t>
            </a:r>
          </a:p>
          <a:p>
            <a:r>
              <a:rPr lang="en-IN" dirty="0"/>
              <a:t>Value of </a:t>
            </a:r>
            <a:r>
              <a:rPr lang="en-IN" dirty="0" err="1"/>
              <a:t>i</a:t>
            </a:r>
            <a:r>
              <a:rPr lang="en-IN" dirty="0"/>
              <a:t> = 3 </a:t>
            </a:r>
          </a:p>
          <a:p>
            <a:r>
              <a:rPr lang="en-IN" dirty="0"/>
              <a:t>Value of </a:t>
            </a:r>
            <a:r>
              <a:rPr lang="en-IN" dirty="0" err="1"/>
              <a:t>i</a:t>
            </a:r>
            <a:r>
              <a:rPr lang="en-IN" dirty="0"/>
              <a:t> = 3 </a:t>
            </a:r>
          </a:p>
          <a:p>
            <a:r>
              <a:rPr lang="en-IN" dirty="0"/>
              <a:t>Value of </a:t>
            </a:r>
            <a:r>
              <a:rPr lang="en-IN" dirty="0" err="1"/>
              <a:t>i</a:t>
            </a:r>
            <a:r>
              <a:rPr lang="en-IN" dirty="0"/>
              <a:t> = 3 </a:t>
            </a:r>
          </a:p>
          <a:p>
            <a:endParaRPr lang="en-IN" b="1" u="sng" dirty="0"/>
          </a:p>
        </p:txBody>
      </p:sp>
    </p:spTree>
    <p:extLst>
      <p:ext uri="{BB962C8B-B14F-4D97-AF65-F5344CB8AC3E}">
        <p14:creationId xmlns:p14="http://schemas.microsoft.com/office/powerpoint/2010/main" val="28824755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AFFDD-77B9-4D4D-840C-7997683BC5F1}"/>
              </a:ext>
            </a:extLst>
          </p:cNvPr>
          <p:cNvSpPr>
            <a:spLocks noGrp="1"/>
          </p:cNvSpPr>
          <p:nvPr>
            <p:ph type="title"/>
          </p:nvPr>
        </p:nvSpPr>
        <p:spPr/>
        <p:txBody>
          <a:bodyPr>
            <a:normAutofit/>
          </a:bodyPr>
          <a:lstStyle/>
          <a:p>
            <a:r>
              <a:rPr lang="en-IN" dirty="0"/>
              <a:t>3. Pointer arithmetic.</a:t>
            </a:r>
          </a:p>
        </p:txBody>
      </p:sp>
      <p:sp>
        <p:nvSpPr>
          <p:cNvPr id="3" name="Content Placeholder 2">
            <a:extLst>
              <a:ext uri="{FF2B5EF4-FFF2-40B4-BE49-F238E27FC236}">
                <a16:creationId xmlns:a16="http://schemas.microsoft.com/office/drawing/2014/main" id="{0B7485D9-0776-4FDD-A558-18F403AF8B82}"/>
              </a:ext>
            </a:extLst>
          </p:cNvPr>
          <p:cNvSpPr>
            <a:spLocks noGrp="1"/>
          </p:cNvSpPr>
          <p:nvPr>
            <p:ph idx="1"/>
          </p:nvPr>
        </p:nvSpPr>
        <p:spPr>
          <a:xfrm>
            <a:off x="838199" y="1825625"/>
            <a:ext cx="10666445" cy="4667250"/>
          </a:xfrm>
        </p:spPr>
        <p:txBody>
          <a:bodyPr>
            <a:normAutofit/>
          </a:bodyPr>
          <a:lstStyle/>
          <a:p>
            <a:r>
              <a:rPr lang="en-IN" dirty="0"/>
              <a:t>A pointer in C is an address, which is a numeric value. </a:t>
            </a:r>
          </a:p>
          <a:p>
            <a:r>
              <a:rPr lang="en-IN" dirty="0"/>
              <a:t>Therefore, you can perform arithmetic operations on a pointer just as you can on a numeric value. </a:t>
            </a:r>
          </a:p>
          <a:p>
            <a:r>
              <a:rPr lang="en-IN" dirty="0"/>
              <a:t>There are four arithmetic operators that can be used on pointers: ++, --, +, and -</a:t>
            </a:r>
          </a:p>
          <a:p>
            <a:pPr lvl="1" algn="just">
              <a:buFont typeface="Wingdings" panose="05000000000000000000" pitchFamily="2" charset="2"/>
              <a:buChar char="ü"/>
            </a:pPr>
            <a:r>
              <a:rPr lang="en-IN" dirty="0"/>
              <a:t>  The content of a pointer can be copied to another pointer variable provided both pointers are of same type.(</a:t>
            </a:r>
            <a:r>
              <a:rPr lang="en-IN" dirty="0" err="1"/>
              <a:t>ptr</a:t>
            </a:r>
            <a:r>
              <a:rPr lang="en-IN" dirty="0"/>
              <a:t>=ptr1)</a:t>
            </a:r>
            <a:endParaRPr lang="en-IN" sz="2000" dirty="0"/>
          </a:p>
          <a:p>
            <a:pPr lvl="1" algn="just">
              <a:buFont typeface="Wingdings" panose="05000000000000000000" pitchFamily="2" charset="2"/>
              <a:buChar char="ü"/>
            </a:pPr>
            <a:r>
              <a:rPr lang="en-IN" dirty="0"/>
              <a:t>A pointer variable can be assigned a null(zero) value. (</a:t>
            </a:r>
            <a:r>
              <a:rPr lang="en-IN" dirty="0" err="1"/>
              <a:t>e.g</a:t>
            </a:r>
            <a:r>
              <a:rPr lang="en-IN" dirty="0"/>
              <a:t> </a:t>
            </a:r>
            <a:r>
              <a:rPr lang="en-IN" dirty="0" err="1"/>
              <a:t>ptr</a:t>
            </a:r>
            <a:r>
              <a:rPr lang="en-IN" dirty="0"/>
              <a:t>=NULL, where NULL is a symbolic constant that represents the value 0).</a:t>
            </a:r>
            <a:endParaRPr lang="en-IN" sz="2000" dirty="0"/>
          </a:p>
          <a:p>
            <a:pPr lvl="1" algn="just">
              <a:buFont typeface="Wingdings" panose="05000000000000000000" pitchFamily="2" charset="2"/>
              <a:buChar char="ü"/>
            </a:pPr>
            <a:r>
              <a:rPr lang="en-IN" dirty="0"/>
              <a:t>An integer quantity can be added to or subtracted from a pointer variable. (</a:t>
            </a:r>
            <a:r>
              <a:rPr lang="en-IN" dirty="0" err="1"/>
              <a:t>e.g</a:t>
            </a:r>
            <a:r>
              <a:rPr lang="en-IN" dirty="0"/>
              <a:t> ptr+1, ++</a:t>
            </a:r>
            <a:r>
              <a:rPr lang="en-IN" dirty="0" err="1"/>
              <a:t>ptr</a:t>
            </a:r>
            <a:r>
              <a:rPr lang="en-IN" dirty="0"/>
              <a:t>, ptr-3, </a:t>
            </a:r>
            <a:r>
              <a:rPr lang="en-IN" dirty="0" err="1"/>
              <a:t>ptr</a:t>
            </a:r>
            <a:r>
              <a:rPr lang="en-IN" dirty="0"/>
              <a:t>- - etc).</a:t>
            </a:r>
            <a:endParaRPr lang="en-IN" sz="2000" dirty="0"/>
          </a:p>
          <a:p>
            <a:endParaRPr lang="en-IN" dirty="0"/>
          </a:p>
          <a:p>
            <a:endParaRPr lang="en-IN" dirty="0"/>
          </a:p>
        </p:txBody>
      </p:sp>
    </p:spTree>
    <p:extLst>
      <p:ext uri="{BB962C8B-B14F-4D97-AF65-F5344CB8AC3E}">
        <p14:creationId xmlns:p14="http://schemas.microsoft.com/office/powerpoint/2010/main" val="30732743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AFFDD-77B9-4D4D-840C-7997683BC5F1}"/>
              </a:ext>
            </a:extLst>
          </p:cNvPr>
          <p:cNvSpPr>
            <a:spLocks noGrp="1"/>
          </p:cNvSpPr>
          <p:nvPr>
            <p:ph type="title"/>
          </p:nvPr>
        </p:nvSpPr>
        <p:spPr/>
        <p:txBody>
          <a:bodyPr>
            <a:normAutofit/>
          </a:bodyPr>
          <a:lstStyle/>
          <a:p>
            <a:r>
              <a:rPr lang="en-IN" dirty="0"/>
              <a:t>Pointer arithmetic. (Conti…)</a:t>
            </a:r>
          </a:p>
        </p:txBody>
      </p:sp>
      <p:sp>
        <p:nvSpPr>
          <p:cNvPr id="3" name="Content Placeholder 2">
            <a:extLst>
              <a:ext uri="{FF2B5EF4-FFF2-40B4-BE49-F238E27FC236}">
                <a16:creationId xmlns:a16="http://schemas.microsoft.com/office/drawing/2014/main" id="{0B7485D9-0776-4FDD-A558-18F403AF8B82}"/>
              </a:ext>
            </a:extLst>
          </p:cNvPr>
          <p:cNvSpPr>
            <a:spLocks noGrp="1"/>
          </p:cNvSpPr>
          <p:nvPr>
            <p:ph idx="1"/>
          </p:nvPr>
        </p:nvSpPr>
        <p:spPr>
          <a:xfrm>
            <a:off x="838200" y="1690688"/>
            <a:ext cx="10515600" cy="4486275"/>
          </a:xfrm>
        </p:spPr>
        <p:txBody>
          <a:bodyPr>
            <a:normAutofit/>
          </a:bodyPr>
          <a:lstStyle/>
          <a:p>
            <a:pPr algn="just"/>
            <a:r>
              <a:rPr lang="en-IN" sz="2000" dirty="0"/>
              <a:t>Let us consider that </a:t>
            </a:r>
            <a:r>
              <a:rPr lang="en-IN" sz="2000" dirty="0" err="1"/>
              <a:t>ptr</a:t>
            </a:r>
            <a:r>
              <a:rPr lang="en-IN" sz="2000" dirty="0"/>
              <a:t> is an integer pointer which points to the address 1000. Assuming 32-bit integers ( 4 Bytes), let us perform the following arithmetic operation on the pointer −</a:t>
            </a:r>
          </a:p>
          <a:p>
            <a:pPr marL="0" indent="0">
              <a:buNone/>
            </a:pPr>
            <a:r>
              <a:rPr lang="en-IN" dirty="0"/>
              <a:t>	</a:t>
            </a:r>
            <a:r>
              <a:rPr lang="en-IN" sz="1800" dirty="0">
                <a:solidFill>
                  <a:srgbClr val="FF0000"/>
                </a:solidFill>
                <a:latin typeface="Consolas" panose="020B0609020204030204" pitchFamily="49" charset="0"/>
              </a:rPr>
              <a:t>int *</a:t>
            </a:r>
            <a:r>
              <a:rPr lang="en-IN" sz="1800" dirty="0" err="1">
                <a:solidFill>
                  <a:srgbClr val="FF0000"/>
                </a:solidFill>
                <a:latin typeface="Consolas" panose="020B0609020204030204" pitchFamily="49" charset="0"/>
              </a:rPr>
              <a:t>ptr</a:t>
            </a:r>
            <a:r>
              <a:rPr lang="en-IN" sz="1800" dirty="0">
                <a:solidFill>
                  <a:srgbClr val="FF0000"/>
                </a:solidFill>
                <a:latin typeface="Consolas" panose="020B0609020204030204" pitchFamily="49" charset="0"/>
              </a:rPr>
              <a:t>;</a:t>
            </a:r>
          </a:p>
          <a:p>
            <a:pPr marL="0" indent="0">
              <a:buNone/>
            </a:pPr>
            <a:r>
              <a:rPr lang="en-IN" sz="1800" dirty="0">
                <a:solidFill>
                  <a:srgbClr val="FF0000"/>
                </a:solidFill>
                <a:latin typeface="Consolas" panose="020B0609020204030204" pitchFamily="49" charset="0"/>
              </a:rPr>
              <a:t>	</a:t>
            </a:r>
            <a:r>
              <a:rPr lang="en-IN" sz="1800" dirty="0" err="1">
                <a:solidFill>
                  <a:srgbClr val="FF0000"/>
                </a:solidFill>
                <a:latin typeface="Consolas" panose="020B0609020204030204" pitchFamily="49" charset="0"/>
              </a:rPr>
              <a:t>ptr</a:t>
            </a:r>
            <a:r>
              <a:rPr lang="en-IN" sz="1800" dirty="0">
                <a:solidFill>
                  <a:srgbClr val="FF0000"/>
                </a:solidFill>
                <a:latin typeface="Consolas" panose="020B0609020204030204" pitchFamily="49" charset="0"/>
              </a:rPr>
              <a:t>++</a:t>
            </a:r>
          </a:p>
          <a:p>
            <a:pPr algn="just"/>
            <a:r>
              <a:rPr lang="en-IN" sz="2000" dirty="0"/>
              <a:t>The </a:t>
            </a:r>
            <a:r>
              <a:rPr lang="en-IN" sz="2000" b="1" dirty="0" err="1"/>
              <a:t>ptr</a:t>
            </a:r>
            <a:r>
              <a:rPr lang="en-IN" sz="2000" dirty="0"/>
              <a:t> will point to the location 1004 because each time </a:t>
            </a:r>
            <a:r>
              <a:rPr lang="en-IN" sz="2000" dirty="0" err="1"/>
              <a:t>ptr</a:t>
            </a:r>
            <a:r>
              <a:rPr lang="en-IN" sz="2000" dirty="0"/>
              <a:t> is incremented, it will point to the next integer location which is 4 bytes next to the current location. </a:t>
            </a:r>
          </a:p>
          <a:p>
            <a:pPr algn="just"/>
            <a:endParaRPr lang="en-IN" sz="2000" dirty="0"/>
          </a:p>
          <a:p>
            <a:pPr algn="just"/>
            <a:r>
              <a:rPr lang="en-IN" sz="2000" dirty="0"/>
              <a:t>This operation will move the pointer to the next memory location without impacting the actual value at the memory location. </a:t>
            </a:r>
          </a:p>
          <a:p>
            <a:pPr algn="just"/>
            <a:endParaRPr lang="en-IN" sz="2000" dirty="0"/>
          </a:p>
          <a:p>
            <a:pPr algn="just"/>
            <a:r>
              <a:rPr lang="en-IN" sz="2000" dirty="0"/>
              <a:t>If </a:t>
            </a:r>
            <a:r>
              <a:rPr lang="en-IN" sz="2000" b="1" dirty="0" err="1"/>
              <a:t>ptr</a:t>
            </a:r>
            <a:r>
              <a:rPr lang="en-IN" sz="2000" dirty="0"/>
              <a:t> points to a character whose address is 1000, then the above operation will point to the location 1001 because the next character will be available at 1001</a:t>
            </a:r>
          </a:p>
          <a:p>
            <a:endParaRPr lang="en-IN" dirty="0"/>
          </a:p>
        </p:txBody>
      </p:sp>
    </p:spTree>
    <p:extLst>
      <p:ext uri="{BB962C8B-B14F-4D97-AF65-F5344CB8AC3E}">
        <p14:creationId xmlns:p14="http://schemas.microsoft.com/office/powerpoint/2010/main" val="2611784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0F6BE-7616-4170-B989-1A80930ED2E7}"/>
              </a:ext>
            </a:extLst>
          </p:cNvPr>
          <p:cNvSpPr>
            <a:spLocks noGrp="1"/>
          </p:cNvSpPr>
          <p:nvPr>
            <p:ph type="title"/>
          </p:nvPr>
        </p:nvSpPr>
        <p:spPr/>
        <p:txBody>
          <a:bodyPr>
            <a:normAutofit/>
          </a:bodyPr>
          <a:lstStyle/>
          <a:p>
            <a:r>
              <a:rPr lang="en-IN" dirty="0"/>
              <a:t>4. Void pointer</a:t>
            </a:r>
            <a:br>
              <a:rPr lang="en-IN" dirty="0"/>
            </a:br>
            <a:endParaRPr lang="en-IN" dirty="0"/>
          </a:p>
        </p:txBody>
      </p:sp>
      <p:sp>
        <p:nvSpPr>
          <p:cNvPr id="3" name="Content Placeholder 2">
            <a:extLst>
              <a:ext uri="{FF2B5EF4-FFF2-40B4-BE49-F238E27FC236}">
                <a16:creationId xmlns:a16="http://schemas.microsoft.com/office/drawing/2014/main" id="{54F6777B-C7E3-49A0-BF5A-103B586D6E51}"/>
              </a:ext>
            </a:extLst>
          </p:cNvPr>
          <p:cNvSpPr>
            <a:spLocks noGrp="1"/>
          </p:cNvSpPr>
          <p:nvPr>
            <p:ph idx="1"/>
          </p:nvPr>
        </p:nvSpPr>
        <p:spPr>
          <a:xfrm>
            <a:off x="838200" y="1352939"/>
            <a:ext cx="10515600" cy="5139936"/>
          </a:xfrm>
        </p:spPr>
        <p:txBody>
          <a:bodyPr>
            <a:normAutofit fontScale="92500" lnSpcReduction="20000"/>
          </a:bodyPr>
          <a:lstStyle/>
          <a:p>
            <a:r>
              <a:rPr lang="en-IN" dirty="0"/>
              <a:t>A void pointer is called as generic pointer which can point to any type of memory block. But to access the complete memory one has to specify casting explicitly.</a:t>
            </a:r>
          </a:p>
          <a:p>
            <a:endParaRPr lang="en-IN" dirty="0"/>
          </a:p>
          <a:p>
            <a:pPr marL="1884363" indent="0">
              <a:spcBef>
                <a:spcPts val="0"/>
              </a:spcBef>
              <a:buNone/>
            </a:pPr>
            <a:r>
              <a:rPr lang="en-IN" sz="2200" dirty="0">
                <a:solidFill>
                  <a:srgbClr val="FF0000"/>
                </a:solidFill>
                <a:latin typeface="Consolas" panose="020B0609020204030204" pitchFamily="49" charset="0"/>
              </a:rPr>
              <a:t>#include&lt;</a:t>
            </a:r>
            <a:r>
              <a:rPr lang="en-IN" sz="2200" dirty="0" err="1">
                <a:solidFill>
                  <a:srgbClr val="FF0000"/>
                </a:solidFill>
                <a:latin typeface="Consolas" panose="020B0609020204030204" pitchFamily="49" charset="0"/>
              </a:rPr>
              <a:t>stdio.h</a:t>
            </a:r>
            <a:r>
              <a:rPr lang="en-IN" sz="2200" dirty="0">
                <a:solidFill>
                  <a:srgbClr val="FF0000"/>
                </a:solidFill>
                <a:latin typeface="Consolas" panose="020B0609020204030204" pitchFamily="49" charset="0"/>
              </a:rPr>
              <a:t>&gt;</a:t>
            </a:r>
          </a:p>
          <a:p>
            <a:pPr marL="1884363" indent="0">
              <a:spcBef>
                <a:spcPts val="0"/>
              </a:spcBef>
              <a:buNone/>
            </a:pPr>
            <a:r>
              <a:rPr lang="en-IN" sz="2200" dirty="0">
                <a:solidFill>
                  <a:srgbClr val="FF0000"/>
                </a:solidFill>
                <a:latin typeface="Consolas" panose="020B0609020204030204" pitchFamily="49" charset="0"/>
              </a:rPr>
              <a:t>main()</a:t>
            </a:r>
          </a:p>
          <a:p>
            <a:pPr marL="1884363" indent="0">
              <a:spcBef>
                <a:spcPts val="0"/>
              </a:spcBef>
              <a:buNone/>
            </a:pPr>
            <a:r>
              <a:rPr lang="en-IN" sz="2200" dirty="0">
                <a:solidFill>
                  <a:srgbClr val="FF0000"/>
                </a:solidFill>
                <a:latin typeface="Consolas" panose="020B0609020204030204" pitchFamily="49" charset="0"/>
              </a:rPr>
              <a:t>{</a:t>
            </a:r>
          </a:p>
          <a:p>
            <a:pPr marL="1884363" indent="0">
              <a:spcBef>
                <a:spcPts val="0"/>
              </a:spcBef>
              <a:buNone/>
            </a:pPr>
            <a:r>
              <a:rPr lang="en-IN" sz="2200" dirty="0">
                <a:solidFill>
                  <a:srgbClr val="FF0000"/>
                </a:solidFill>
                <a:latin typeface="Consolas" panose="020B0609020204030204" pitchFamily="49" charset="0"/>
              </a:rPr>
              <a:t>int a =1;</a:t>
            </a:r>
          </a:p>
          <a:p>
            <a:pPr marL="1884363" indent="0">
              <a:spcBef>
                <a:spcPts val="0"/>
              </a:spcBef>
              <a:buNone/>
            </a:pPr>
            <a:r>
              <a:rPr lang="en-IN" sz="2200" dirty="0">
                <a:solidFill>
                  <a:srgbClr val="FF0000"/>
                </a:solidFill>
                <a:latin typeface="Consolas" panose="020B0609020204030204" pitchFamily="49" charset="0"/>
              </a:rPr>
              <a:t>char c=’a’;</a:t>
            </a:r>
          </a:p>
          <a:p>
            <a:pPr marL="1884363" indent="0">
              <a:spcBef>
                <a:spcPts val="0"/>
              </a:spcBef>
              <a:buNone/>
            </a:pPr>
            <a:r>
              <a:rPr lang="en-IN" sz="2200" dirty="0">
                <a:solidFill>
                  <a:srgbClr val="FF0000"/>
                </a:solidFill>
                <a:latin typeface="Consolas" panose="020B0609020204030204" pitchFamily="49" charset="0"/>
              </a:rPr>
              <a:t>void *</a:t>
            </a:r>
            <a:r>
              <a:rPr lang="en-IN" sz="2200" dirty="0" err="1">
                <a:solidFill>
                  <a:srgbClr val="FF0000"/>
                </a:solidFill>
                <a:latin typeface="Consolas" panose="020B0609020204030204" pitchFamily="49" charset="0"/>
              </a:rPr>
              <a:t>ptr</a:t>
            </a:r>
            <a:r>
              <a:rPr lang="en-IN" sz="2200" dirty="0">
                <a:solidFill>
                  <a:srgbClr val="FF0000"/>
                </a:solidFill>
                <a:latin typeface="Consolas" panose="020B0609020204030204" pitchFamily="49" charset="0"/>
              </a:rPr>
              <a:t>;</a:t>
            </a:r>
          </a:p>
          <a:p>
            <a:pPr marL="1884363" indent="0">
              <a:spcBef>
                <a:spcPts val="0"/>
              </a:spcBef>
              <a:buNone/>
            </a:pPr>
            <a:r>
              <a:rPr lang="en-IN" sz="2200" dirty="0" err="1">
                <a:solidFill>
                  <a:srgbClr val="FF0000"/>
                </a:solidFill>
                <a:latin typeface="Consolas" panose="020B0609020204030204" pitchFamily="49" charset="0"/>
              </a:rPr>
              <a:t>ptr</a:t>
            </a:r>
            <a:r>
              <a:rPr lang="en-IN" sz="2200" dirty="0">
                <a:solidFill>
                  <a:srgbClr val="FF0000"/>
                </a:solidFill>
                <a:latin typeface="Consolas" panose="020B0609020204030204" pitchFamily="49" charset="0"/>
              </a:rPr>
              <a:t> = &amp;a;</a:t>
            </a:r>
          </a:p>
          <a:p>
            <a:pPr marL="1884363" indent="0">
              <a:spcBef>
                <a:spcPts val="0"/>
              </a:spcBef>
              <a:buNone/>
            </a:pPr>
            <a:r>
              <a:rPr lang="en-IN" sz="2200" dirty="0" err="1">
                <a:solidFill>
                  <a:srgbClr val="FF0000"/>
                </a:solidFill>
                <a:latin typeface="Consolas" panose="020B0609020204030204" pitchFamily="49" charset="0"/>
              </a:rPr>
              <a:t>printf</a:t>
            </a:r>
            <a:r>
              <a:rPr lang="en-IN" sz="2200" dirty="0">
                <a:solidFill>
                  <a:srgbClr val="FF0000"/>
                </a:solidFill>
                <a:latin typeface="Consolas" panose="020B0609020204030204" pitchFamily="49" charset="0"/>
              </a:rPr>
              <a:t>(“%d”,*(int *) </a:t>
            </a:r>
            <a:r>
              <a:rPr lang="en-IN" sz="2200" dirty="0" err="1">
                <a:solidFill>
                  <a:srgbClr val="FF0000"/>
                </a:solidFill>
                <a:latin typeface="Consolas" panose="020B0609020204030204" pitchFamily="49" charset="0"/>
              </a:rPr>
              <a:t>ptr</a:t>
            </a:r>
            <a:r>
              <a:rPr lang="en-IN" sz="2200" dirty="0">
                <a:solidFill>
                  <a:srgbClr val="FF0000"/>
                </a:solidFill>
                <a:latin typeface="Consolas" panose="020B0609020204030204" pitchFamily="49" charset="0"/>
              </a:rPr>
              <a:t>);</a:t>
            </a:r>
          </a:p>
          <a:p>
            <a:pPr marL="1884363" indent="0">
              <a:spcBef>
                <a:spcPts val="0"/>
              </a:spcBef>
              <a:buNone/>
            </a:pPr>
            <a:r>
              <a:rPr lang="en-IN" sz="2200" dirty="0" err="1">
                <a:solidFill>
                  <a:srgbClr val="FF0000"/>
                </a:solidFill>
                <a:latin typeface="Consolas" panose="020B0609020204030204" pitchFamily="49" charset="0"/>
              </a:rPr>
              <a:t>ptr</a:t>
            </a:r>
            <a:r>
              <a:rPr lang="en-IN" sz="2200" dirty="0">
                <a:solidFill>
                  <a:srgbClr val="FF0000"/>
                </a:solidFill>
                <a:latin typeface="Consolas" panose="020B0609020204030204" pitchFamily="49" charset="0"/>
              </a:rPr>
              <a:t> = &amp;c;</a:t>
            </a:r>
          </a:p>
          <a:p>
            <a:pPr marL="1884363" indent="0">
              <a:spcBef>
                <a:spcPts val="0"/>
              </a:spcBef>
              <a:buNone/>
            </a:pPr>
            <a:r>
              <a:rPr lang="en-IN" sz="2200" dirty="0" err="1">
                <a:solidFill>
                  <a:srgbClr val="FF0000"/>
                </a:solidFill>
                <a:latin typeface="Consolas" panose="020B0609020204030204" pitchFamily="49" charset="0"/>
              </a:rPr>
              <a:t>printf</a:t>
            </a:r>
            <a:r>
              <a:rPr lang="en-IN" sz="2200" dirty="0">
                <a:solidFill>
                  <a:srgbClr val="FF0000"/>
                </a:solidFill>
                <a:latin typeface="Consolas" panose="020B0609020204030204" pitchFamily="49" charset="0"/>
              </a:rPr>
              <a:t>(“%c”,*(char *) </a:t>
            </a:r>
            <a:r>
              <a:rPr lang="en-IN" sz="2200" dirty="0" err="1">
                <a:solidFill>
                  <a:srgbClr val="FF0000"/>
                </a:solidFill>
                <a:latin typeface="Consolas" panose="020B0609020204030204" pitchFamily="49" charset="0"/>
              </a:rPr>
              <a:t>ptr</a:t>
            </a:r>
            <a:r>
              <a:rPr lang="en-IN" sz="2200" dirty="0">
                <a:solidFill>
                  <a:srgbClr val="FF0000"/>
                </a:solidFill>
                <a:latin typeface="Consolas" panose="020B0609020204030204" pitchFamily="49" charset="0"/>
              </a:rPr>
              <a:t>);</a:t>
            </a:r>
          </a:p>
          <a:p>
            <a:pPr marL="1884363" indent="0">
              <a:spcBef>
                <a:spcPts val="0"/>
              </a:spcBef>
              <a:buNone/>
            </a:pPr>
            <a:r>
              <a:rPr lang="en-IN" sz="2200" dirty="0">
                <a:solidFill>
                  <a:srgbClr val="FF0000"/>
                </a:solidFill>
                <a:latin typeface="Consolas" panose="020B0609020204030204" pitchFamily="49" charset="0"/>
              </a:rPr>
              <a:t>}</a:t>
            </a:r>
          </a:p>
          <a:p>
            <a:pPr marL="0" indent="0">
              <a:spcBef>
                <a:spcPts val="0"/>
              </a:spcBef>
              <a:buNone/>
            </a:pPr>
            <a:r>
              <a:rPr lang="en-IN" dirty="0"/>
              <a:t> </a:t>
            </a:r>
          </a:p>
          <a:p>
            <a:pPr marL="0" indent="0">
              <a:spcBef>
                <a:spcPts val="0"/>
              </a:spcBef>
              <a:buNone/>
            </a:pPr>
            <a:endParaRPr lang="en-IN" dirty="0"/>
          </a:p>
          <a:p>
            <a:r>
              <a:rPr lang="en-IN" dirty="0"/>
              <a:t>Here the void pointer </a:t>
            </a:r>
            <a:r>
              <a:rPr lang="en-IN" dirty="0" err="1"/>
              <a:t>ptr</a:t>
            </a:r>
            <a:r>
              <a:rPr lang="en-IN" dirty="0"/>
              <a:t> is used as integer and character pointers suing explicit casting method.</a:t>
            </a:r>
          </a:p>
        </p:txBody>
      </p:sp>
    </p:spTree>
    <p:extLst>
      <p:ext uri="{BB962C8B-B14F-4D97-AF65-F5344CB8AC3E}">
        <p14:creationId xmlns:p14="http://schemas.microsoft.com/office/powerpoint/2010/main" val="16225114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CA87A-6D3B-49D4-ABC0-F8D34467FB84}"/>
              </a:ext>
            </a:extLst>
          </p:cNvPr>
          <p:cNvSpPr>
            <a:spLocks noGrp="1"/>
          </p:cNvSpPr>
          <p:nvPr>
            <p:ph type="title"/>
          </p:nvPr>
        </p:nvSpPr>
        <p:spPr>
          <a:xfrm>
            <a:off x="838200" y="0"/>
            <a:ext cx="10515600" cy="1325563"/>
          </a:xfrm>
        </p:spPr>
        <p:txBody>
          <a:bodyPr>
            <a:normAutofit/>
          </a:bodyPr>
          <a:lstStyle/>
          <a:p>
            <a:r>
              <a:rPr lang="en-IN" dirty="0"/>
              <a:t>5. Pointer with Array </a:t>
            </a:r>
          </a:p>
        </p:txBody>
      </p:sp>
      <p:pic>
        <p:nvPicPr>
          <p:cNvPr id="4" name="Picture 3">
            <a:extLst>
              <a:ext uri="{FF2B5EF4-FFF2-40B4-BE49-F238E27FC236}">
                <a16:creationId xmlns:a16="http://schemas.microsoft.com/office/drawing/2014/main" id="{A1AE5156-D41C-41BE-A69E-782D7B8C102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121159" y="4311192"/>
            <a:ext cx="7949682" cy="1412875"/>
          </a:xfrm>
          <a:prstGeom prst="rect">
            <a:avLst/>
          </a:prstGeom>
          <a:noFill/>
          <a:ln>
            <a:noFill/>
          </a:ln>
        </p:spPr>
      </p:pic>
      <p:sp>
        <p:nvSpPr>
          <p:cNvPr id="3" name="Content Placeholder 2">
            <a:extLst>
              <a:ext uri="{FF2B5EF4-FFF2-40B4-BE49-F238E27FC236}">
                <a16:creationId xmlns:a16="http://schemas.microsoft.com/office/drawing/2014/main" id="{44F3C737-A60C-41A4-9758-9D90A1D95AC5}"/>
              </a:ext>
            </a:extLst>
          </p:cNvPr>
          <p:cNvSpPr>
            <a:spLocks noGrp="1"/>
          </p:cNvSpPr>
          <p:nvPr>
            <p:ph idx="1"/>
          </p:nvPr>
        </p:nvSpPr>
        <p:spPr>
          <a:xfrm>
            <a:off x="838200" y="1679510"/>
            <a:ext cx="10515600" cy="5075852"/>
          </a:xfrm>
        </p:spPr>
        <p:txBody>
          <a:bodyPr>
            <a:normAutofit fontScale="85000" lnSpcReduction="10000"/>
          </a:bodyPr>
          <a:lstStyle/>
          <a:p>
            <a:pPr algn="just"/>
            <a:r>
              <a:rPr lang="en-IN" dirty="0"/>
              <a:t>In C, there is a strong relationship between pointers and arrays because Any operation that can be achieved by array subscripting can also be done with pointers. 	</a:t>
            </a:r>
          </a:p>
          <a:p>
            <a:pPr algn="just"/>
            <a:r>
              <a:rPr lang="en-IN" dirty="0"/>
              <a:t>The pointer version will in general be faster but, at least to the uninitiated, somewhat harder to understand.</a:t>
            </a:r>
          </a:p>
          <a:p>
            <a:pPr algn="just"/>
            <a:r>
              <a:rPr lang="en-IN" dirty="0"/>
              <a:t>Consider the following declaration</a:t>
            </a:r>
          </a:p>
          <a:p>
            <a:pPr marL="457200" lvl="1" indent="0" algn="ctr">
              <a:buNone/>
            </a:pPr>
            <a:r>
              <a:rPr lang="en-IN" sz="2000" dirty="0">
                <a:solidFill>
                  <a:srgbClr val="FF0000"/>
                </a:solidFill>
                <a:latin typeface="Consolas" panose="020B0609020204030204" pitchFamily="49" charset="0"/>
              </a:rPr>
              <a:t>int a[10];</a:t>
            </a:r>
          </a:p>
          <a:p>
            <a:pPr marL="457200" lvl="1" indent="0" algn="just">
              <a:buNone/>
            </a:pPr>
            <a:endParaRPr lang="en-IN" dirty="0"/>
          </a:p>
          <a:p>
            <a:endParaRPr lang="en-IN" dirty="0"/>
          </a:p>
          <a:p>
            <a:pPr marL="0" indent="0">
              <a:buNone/>
            </a:pPr>
            <a:endParaRPr lang="en-IN" dirty="0"/>
          </a:p>
          <a:p>
            <a:endParaRPr lang="en-IN" dirty="0"/>
          </a:p>
          <a:p>
            <a:r>
              <a:rPr lang="en-IN" dirty="0"/>
              <a:t>Above statement defines an array of size 10, that is, a block of 10 consecutive objects named a[0], a[1], ...,a[9] as shown in the figure on the screen. </a:t>
            </a:r>
          </a:p>
          <a:p>
            <a:r>
              <a:rPr lang="en-IN" dirty="0"/>
              <a:t>The notation </a:t>
            </a:r>
            <a:r>
              <a:rPr lang="en-IN" b="1" dirty="0"/>
              <a:t>a[</a:t>
            </a:r>
            <a:r>
              <a:rPr lang="en-IN" b="1" dirty="0" err="1"/>
              <a:t>i</a:t>
            </a:r>
            <a:r>
              <a:rPr lang="en-IN" b="1" dirty="0"/>
              <a:t>] </a:t>
            </a:r>
            <a:r>
              <a:rPr lang="en-IN" dirty="0"/>
              <a:t>refers to the </a:t>
            </a:r>
            <a:r>
              <a:rPr lang="en-IN" b="1" dirty="0" err="1"/>
              <a:t>i-th</a:t>
            </a:r>
            <a:r>
              <a:rPr lang="en-IN" b="1" dirty="0"/>
              <a:t> </a:t>
            </a:r>
            <a:r>
              <a:rPr lang="en-IN" dirty="0"/>
              <a:t>element of the array. </a:t>
            </a:r>
          </a:p>
          <a:p>
            <a:endParaRPr lang="en-IN" dirty="0"/>
          </a:p>
        </p:txBody>
      </p:sp>
    </p:spTree>
    <p:extLst>
      <p:ext uri="{BB962C8B-B14F-4D97-AF65-F5344CB8AC3E}">
        <p14:creationId xmlns:p14="http://schemas.microsoft.com/office/powerpoint/2010/main" val="33909197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CA87A-6D3B-49D4-ABC0-F8D34467FB84}"/>
              </a:ext>
            </a:extLst>
          </p:cNvPr>
          <p:cNvSpPr>
            <a:spLocks noGrp="1"/>
          </p:cNvSpPr>
          <p:nvPr>
            <p:ph type="title"/>
          </p:nvPr>
        </p:nvSpPr>
        <p:spPr>
          <a:xfrm>
            <a:off x="838200" y="365125"/>
            <a:ext cx="10515600" cy="1325563"/>
          </a:xfrm>
        </p:spPr>
        <p:txBody>
          <a:bodyPr>
            <a:normAutofit/>
          </a:bodyPr>
          <a:lstStyle/>
          <a:p>
            <a:r>
              <a:rPr lang="en-IN" b="1" u="sng" dirty="0"/>
              <a:t>Pointer with Array (Conti…)</a:t>
            </a:r>
          </a:p>
        </p:txBody>
      </p:sp>
      <p:sp>
        <p:nvSpPr>
          <p:cNvPr id="3" name="Content Placeholder 2">
            <a:extLst>
              <a:ext uri="{FF2B5EF4-FFF2-40B4-BE49-F238E27FC236}">
                <a16:creationId xmlns:a16="http://schemas.microsoft.com/office/drawing/2014/main" id="{44F3C737-A60C-41A4-9758-9D90A1D95AC5}"/>
              </a:ext>
            </a:extLst>
          </p:cNvPr>
          <p:cNvSpPr>
            <a:spLocks noGrp="1"/>
          </p:cNvSpPr>
          <p:nvPr>
            <p:ph idx="1"/>
          </p:nvPr>
        </p:nvSpPr>
        <p:spPr>
          <a:xfrm>
            <a:off x="838200" y="1337313"/>
            <a:ext cx="10515600" cy="5270565"/>
          </a:xfrm>
        </p:spPr>
        <p:txBody>
          <a:bodyPr>
            <a:normAutofit/>
          </a:bodyPr>
          <a:lstStyle/>
          <a:p>
            <a:pPr marL="0" indent="0" algn="just">
              <a:buNone/>
            </a:pPr>
            <a:r>
              <a:rPr lang="en-IN" sz="1800" dirty="0"/>
              <a:t>Now if we create a pointer to integer</a:t>
            </a:r>
          </a:p>
          <a:p>
            <a:pPr marL="0" indent="0" algn="just">
              <a:buNone/>
            </a:pPr>
            <a:r>
              <a:rPr lang="en-IN" dirty="0"/>
              <a:t>	</a:t>
            </a:r>
            <a:r>
              <a:rPr lang="en-IN" sz="1800" dirty="0">
                <a:solidFill>
                  <a:srgbClr val="FF0000"/>
                </a:solidFill>
                <a:latin typeface="Consolas" panose="020B0609020204030204" pitchFamily="49" charset="0"/>
              </a:rPr>
              <a:t>int *pa; 		// If </a:t>
            </a:r>
            <a:r>
              <a:rPr lang="en-IN" sz="1800" b="1" dirty="0">
                <a:solidFill>
                  <a:srgbClr val="FF0000"/>
                </a:solidFill>
                <a:latin typeface="Consolas" panose="020B0609020204030204" pitchFamily="49" charset="0"/>
              </a:rPr>
              <a:t>pa </a:t>
            </a:r>
            <a:r>
              <a:rPr lang="en-IN" sz="1800" dirty="0">
                <a:solidFill>
                  <a:srgbClr val="FF0000"/>
                </a:solidFill>
                <a:latin typeface="Consolas" panose="020B0609020204030204" pitchFamily="49" charset="0"/>
              </a:rPr>
              <a:t>is a pointer to an integer</a:t>
            </a:r>
          </a:p>
          <a:p>
            <a:pPr marL="0" indent="0" algn="just">
              <a:buNone/>
            </a:pPr>
            <a:r>
              <a:rPr lang="en-IN" sz="1800" dirty="0">
                <a:solidFill>
                  <a:srgbClr val="FF0000"/>
                </a:solidFill>
                <a:latin typeface="Consolas" panose="020B0609020204030204" pitchFamily="49" charset="0"/>
              </a:rPr>
              <a:t>	pa=&amp;a[0]		// assigning the address of first element of the 						array to pointer to integer.</a:t>
            </a:r>
          </a:p>
          <a:p>
            <a:pPr marL="0" indent="0" algn="just">
              <a:buNone/>
            </a:pPr>
            <a:endParaRPr lang="en-IN" dirty="0"/>
          </a:p>
          <a:p>
            <a:pPr marL="0" indent="0" algn="just">
              <a:buNone/>
            </a:pPr>
            <a:endParaRPr lang="en-IN" dirty="0"/>
          </a:p>
          <a:p>
            <a:pPr marL="0" indent="0" algn="just">
              <a:buNone/>
            </a:pPr>
            <a:endParaRPr lang="en-IN" dirty="0"/>
          </a:p>
          <a:p>
            <a:pPr marL="0" indent="0" algn="just">
              <a:buNone/>
            </a:pPr>
            <a:r>
              <a:rPr lang="en-IN" dirty="0"/>
              <a:t>Then </a:t>
            </a:r>
          </a:p>
        </p:txBody>
      </p:sp>
      <p:pic>
        <p:nvPicPr>
          <p:cNvPr id="5" name="Picture 4">
            <a:extLst>
              <a:ext uri="{FF2B5EF4-FFF2-40B4-BE49-F238E27FC236}">
                <a16:creationId xmlns:a16="http://schemas.microsoft.com/office/drawing/2014/main" id="{F0BAFF84-BDAC-4F74-B583-4AF854A096F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945109" y="2955239"/>
            <a:ext cx="5731510" cy="1655445"/>
          </a:xfrm>
          <a:prstGeom prst="rect">
            <a:avLst/>
          </a:prstGeom>
          <a:noFill/>
          <a:ln>
            <a:noFill/>
          </a:ln>
        </p:spPr>
      </p:pic>
      <p:pic>
        <p:nvPicPr>
          <p:cNvPr id="6" name="Picture 5">
            <a:extLst>
              <a:ext uri="{FF2B5EF4-FFF2-40B4-BE49-F238E27FC236}">
                <a16:creationId xmlns:a16="http://schemas.microsoft.com/office/drawing/2014/main" id="{B3AE7361-CEFE-4B7F-9D0F-0561C205F99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852378" y="4717367"/>
            <a:ext cx="5731510" cy="1731010"/>
          </a:xfrm>
          <a:prstGeom prst="rect">
            <a:avLst/>
          </a:prstGeom>
          <a:noFill/>
          <a:ln>
            <a:noFill/>
          </a:ln>
        </p:spPr>
      </p:pic>
      <p:sp>
        <p:nvSpPr>
          <p:cNvPr id="7" name="TextBox 6">
            <a:extLst>
              <a:ext uri="{FF2B5EF4-FFF2-40B4-BE49-F238E27FC236}">
                <a16:creationId xmlns:a16="http://schemas.microsoft.com/office/drawing/2014/main" id="{7E9B34F9-6881-49E0-896B-C847E67E62A9}"/>
              </a:ext>
            </a:extLst>
          </p:cNvPr>
          <p:cNvSpPr txBox="1"/>
          <p:nvPr/>
        </p:nvSpPr>
        <p:spPr>
          <a:xfrm>
            <a:off x="515289" y="5136845"/>
            <a:ext cx="6081454" cy="1200329"/>
          </a:xfrm>
          <a:prstGeom prst="rect">
            <a:avLst/>
          </a:prstGeom>
          <a:noFill/>
        </p:spPr>
        <p:txBody>
          <a:bodyPr wrap="square" rtlCol="0">
            <a:spAutoFit/>
          </a:bodyPr>
          <a:lstStyle/>
          <a:p>
            <a:pPr marL="285750" indent="-285750">
              <a:buFont typeface="Arial" panose="020B0604020202020204" pitchFamily="34" charset="0"/>
              <a:buChar char="•"/>
            </a:pPr>
            <a:r>
              <a:rPr lang="en-IN" dirty="0"/>
              <a:t>pa+1 points to the next location and *(pa+1) will refer to the contents of a[1],  </a:t>
            </a:r>
          </a:p>
          <a:p>
            <a:pPr marL="285750" indent="-285750">
              <a:buFont typeface="Arial" panose="020B0604020202020204" pitchFamily="34" charset="0"/>
              <a:buChar char="•"/>
            </a:pPr>
            <a:endParaRPr lang="en-IN" dirty="0"/>
          </a:p>
          <a:p>
            <a:pPr marL="285750" indent="-285750">
              <a:buFont typeface="Arial" panose="020B0604020202020204" pitchFamily="34" charset="0"/>
              <a:buChar char="•"/>
            </a:pPr>
            <a:r>
              <a:rPr lang="en-IN" dirty="0" err="1"/>
              <a:t>pa+i</a:t>
            </a:r>
            <a:r>
              <a:rPr lang="en-IN" dirty="0"/>
              <a:t> is the address of a[</a:t>
            </a:r>
            <a:r>
              <a:rPr lang="en-IN" dirty="0" err="1"/>
              <a:t>i</a:t>
            </a:r>
            <a:r>
              <a:rPr lang="en-IN" dirty="0"/>
              <a:t>], and *(</a:t>
            </a:r>
            <a:r>
              <a:rPr lang="en-IN" dirty="0" err="1"/>
              <a:t>pa+i</a:t>
            </a:r>
            <a:r>
              <a:rPr lang="en-IN" dirty="0"/>
              <a:t>) is the contents of a[</a:t>
            </a:r>
            <a:r>
              <a:rPr lang="en-IN" dirty="0" err="1"/>
              <a:t>i</a:t>
            </a:r>
            <a:r>
              <a:rPr lang="en-IN" dirty="0"/>
              <a:t>].</a:t>
            </a:r>
          </a:p>
        </p:txBody>
      </p:sp>
    </p:spTree>
    <p:extLst>
      <p:ext uri="{BB962C8B-B14F-4D97-AF65-F5344CB8AC3E}">
        <p14:creationId xmlns:p14="http://schemas.microsoft.com/office/powerpoint/2010/main" val="12741031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CA87A-6D3B-49D4-ABC0-F8D34467FB84}"/>
              </a:ext>
            </a:extLst>
          </p:cNvPr>
          <p:cNvSpPr>
            <a:spLocks noGrp="1"/>
          </p:cNvSpPr>
          <p:nvPr>
            <p:ph type="title"/>
          </p:nvPr>
        </p:nvSpPr>
        <p:spPr>
          <a:xfrm>
            <a:off x="838200" y="365125"/>
            <a:ext cx="10515600" cy="1325563"/>
          </a:xfrm>
        </p:spPr>
        <p:txBody>
          <a:bodyPr>
            <a:normAutofit/>
          </a:bodyPr>
          <a:lstStyle/>
          <a:p>
            <a:r>
              <a:rPr lang="en-IN" dirty="0"/>
              <a:t>Pointer with Array (Conti…)</a:t>
            </a:r>
          </a:p>
        </p:txBody>
      </p:sp>
      <p:sp>
        <p:nvSpPr>
          <p:cNvPr id="3" name="Content Placeholder 2">
            <a:extLst>
              <a:ext uri="{FF2B5EF4-FFF2-40B4-BE49-F238E27FC236}">
                <a16:creationId xmlns:a16="http://schemas.microsoft.com/office/drawing/2014/main" id="{44F3C737-A60C-41A4-9758-9D90A1D95AC5}"/>
              </a:ext>
            </a:extLst>
          </p:cNvPr>
          <p:cNvSpPr>
            <a:spLocks noGrp="1"/>
          </p:cNvSpPr>
          <p:nvPr>
            <p:ph idx="1"/>
          </p:nvPr>
        </p:nvSpPr>
        <p:spPr>
          <a:xfrm>
            <a:off x="838200" y="1337313"/>
            <a:ext cx="10515600" cy="5270565"/>
          </a:xfrm>
        </p:spPr>
        <p:txBody>
          <a:bodyPr>
            <a:normAutofit/>
          </a:bodyPr>
          <a:lstStyle/>
          <a:p>
            <a:pPr marL="0" indent="0" algn="just">
              <a:buNone/>
            </a:pPr>
            <a:r>
              <a:rPr lang="en-IN" sz="2000" b="1" u="sng" dirty="0"/>
              <a:t>Program</a:t>
            </a:r>
          </a:p>
        </p:txBody>
      </p:sp>
      <p:sp>
        <p:nvSpPr>
          <p:cNvPr id="4" name="Rectangle 3">
            <a:extLst>
              <a:ext uri="{FF2B5EF4-FFF2-40B4-BE49-F238E27FC236}">
                <a16:creationId xmlns:a16="http://schemas.microsoft.com/office/drawing/2014/main" id="{42D3213A-A151-4266-AF11-D784006A3EDE}"/>
              </a:ext>
            </a:extLst>
          </p:cNvPr>
          <p:cNvSpPr/>
          <p:nvPr/>
        </p:nvSpPr>
        <p:spPr>
          <a:xfrm>
            <a:off x="3048000" y="1641354"/>
            <a:ext cx="6853084" cy="4532972"/>
          </a:xfrm>
          <a:prstGeom prst="rect">
            <a:avLst/>
          </a:prstGeom>
        </p:spPr>
        <p:txBody>
          <a:bodyPr wrap="square">
            <a:spAutoFit/>
          </a:bodyPr>
          <a:lstStyle/>
          <a:p>
            <a:pPr>
              <a:lnSpc>
                <a:spcPct val="115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IN" dirty="0">
                <a:solidFill>
                  <a:srgbClr val="4078F2"/>
                </a:solidFill>
                <a:latin typeface="Consolas" panose="020B0609020204030204" pitchFamily="49" charset="0"/>
                <a:ea typeface="Times New Roman" panose="02020603050405020304" pitchFamily="18" charset="0"/>
                <a:cs typeface="Courier New" panose="02070309020205020404" pitchFamily="49" charset="0"/>
              </a:rPr>
              <a:t>#include </a:t>
            </a:r>
            <a:r>
              <a:rPr lang="en-IN" dirty="0">
                <a:solidFill>
                  <a:srgbClr val="50A14F"/>
                </a:solidFill>
                <a:latin typeface="Consolas" panose="020B0609020204030204" pitchFamily="49" charset="0"/>
                <a:ea typeface="Times New Roman" panose="02020603050405020304" pitchFamily="18" charset="0"/>
                <a:cs typeface="Courier New" panose="02070309020205020404" pitchFamily="49" charset="0"/>
              </a:rPr>
              <a:t>&lt;</a:t>
            </a:r>
            <a:r>
              <a:rPr lang="en-IN" dirty="0" err="1">
                <a:solidFill>
                  <a:srgbClr val="50A14F"/>
                </a:solidFill>
                <a:latin typeface="Consolas" panose="020B0609020204030204" pitchFamily="49" charset="0"/>
                <a:ea typeface="Times New Roman" panose="02020603050405020304" pitchFamily="18" charset="0"/>
                <a:cs typeface="Courier New" panose="02070309020205020404" pitchFamily="49" charset="0"/>
              </a:rPr>
              <a:t>stdio.h</a:t>
            </a:r>
            <a:r>
              <a:rPr lang="en-IN" dirty="0">
                <a:solidFill>
                  <a:srgbClr val="50A14F"/>
                </a:solidFill>
                <a:latin typeface="Consolas" panose="020B0609020204030204" pitchFamily="49" charset="0"/>
                <a:ea typeface="Times New Roman" panose="02020603050405020304" pitchFamily="18" charset="0"/>
                <a:cs typeface="Courier New" panose="02070309020205020404" pitchFamily="49" charset="0"/>
              </a:rPr>
              <a:t>&gt;</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a:lnSpc>
                <a:spcPct val="115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IN" dirty="0">
                <a:solidFill>
                  <a:srgbClr val="A626A4"/>
                </a:solidFill>
                <a:latin typeface="Consolas" panose="020B0609020204030204" pitchFamily="49" charset="0"/>
                <a:ea typeface="Times New Roman" panose="02020603050405020304" pitchFamily="18" charset="0"/>
                <a:cs typeface="Courier New" panose="02070309020205020404" pitchFamily="49" charset="0"/>
              </a:rPr>
              <a:t>int</a:t>
            </a:r>
            <a:r>
              <a:rPr lang="en-IN" dirty="0">
                <a:solidFill>
                  <a:srgbClr val="383A42"/>
                </a:solidFill>
                <a:latin typeface="Consolas" panose="020B0609020204030204" pitchFamily="49" charset="0"/>
                <a:ea typeface="Times New Roman" panose="02020603050405020304" pitchFamily="18" charset="0"/>
                <a:cs typeface="Courier New" panose="02070309020205020404" pitchFamily="49" charset="0"/>
              </a:rPr>
              <a:t> </a:t>
            </a:r>
            <a:r>
              <a:rPr lang="en-IN" dirty="0">
                <a:solidFill>
                  <a:srgbClr val="4078F2"/>
                </a:solidFill>
                <a:latin typeface="Consolas" panose="020B0609020204030204" pitchFamily="49" charset="0"/>
                <a:ea typeface="Times New Roman" panose="02020603050405020304" pitchFamily="18" charset="0"/>
                <a:cs typeface="Courier New" panose="02070309020205020404" pitchFamily="49" charset="0"/>
              </a:rPr>
              <a:t>main</a:t>
            </a:r>
            <a:r>
              <a:rPr lang="en-IN" dirty="0">
                <a:solidFill>
                  <a:srgbClr val="383A42"/>
                </a:solidFill>
                <a:latin typeface="Consolas" panose="020B0609020204030204" pitchFamily="49" charset="0"/>
                <a:ea typeface="Times New Roman" panose="02020603050405020304" pitchFamily="18" charset="0"/>
                <a:cs typeface="Courier New" panose="02070309020205020404" pitchFamily="49" charset="0"/>
              </a:rPr>
              <a:t>()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a:lnSpc>
                <a:spcPct val="115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IN" dirty="0">
                <a:solidFill>
                  <a:srgbClr val="383A42"/>
                </a:solidFill>
                <a:latin typeface="Consolas" panose="020B0609020204030204" pitchFamily="49" charset="0"/>
                <a:ea typeface="Times New Roman" panose="02020603050405020304" pitchFamily="18" charset="0"/>
                <a:cs typeface="Courier New" panose="02070309020205020404" pitchFamily="49" charset="0"/>
              </a:rPr>
              <a:t>  </a:t>
            </a:r>
            <a:r>
              <a:rPr lang="en-IN" dirty="0">
                <a:solidFill>
                  <a:srgbClr val="A626A4"/>
                </a:solidFill>
                <a:latin typeface="Consolas" panose="020B0609020204030204" pitchFamily="49" charset="0"/>
                <a:ea typeface="Times New Roman" panose="02020603050405020304" pitchFamily="18" charset="0"/>
                <a:cs typeface="Courier New" panose="02070309020205020404" pitchFamily="49" charset="0"/>
              </a:rPr>
              <a:t>int</a:t>
            </a:r>
            <a:r>
              <a:rPr lang="en-IN" dirty="0">
                <a:solidFill>
                  <a:srgbClr val="383A42"/>
                </a:solidFill>
                <a:latin typeface="Consolas" panose="020B0609020204030204" pitchFamily="49" charset="0"/>
                <a:ea typeface="Times New Roman" panose="02020603050405020304" pitchFamily="18" charset="0"/>
                <a:cs typeface="Courier New" panose="02070309020205020404" pitchFamily="49" charset="0"/>
              </a:rPr>
              <a:t> x[</a:t>
            </a:r>
            <a:r>
              <a:rPr lang="en-IN" dirty="0">
                <a:solidFill>
                  <a:srgbClr val="986801"/>
                </a:solidFill>
                <a:latin typeface="Consolas" panose="020B0609020204030204" pitchFamily="49" charset="0"/>
                <a:ea typeface="Times New Roman" panose="02020603050405020304" pitchFamily="18" charset="0"/>
                <a:cs typeface="Courier New" panose="02070309020205020404" pitchFamily="49" charset="0"/>
              </a:rPr>
              <a:t>5</a:t>
            </a:r>
            <a:r>
              <a:rPr lang="en-IN" dirty="0">
                <a:solidFill>
                  <a:srgbClr val="383A42"/>
                </a:solidFill>
                <a:latin typeface="Consolas" panose="020B0609020204030204" pitchFamily="49" charset="0"/>
                <a:ea typeface="Times New Roman" panose="02020603050405020304" pitchFamily="18" charset="0"/>
                <a:cs typeface="Courier New" panose="02070309020205020404" pitchFamily="49" charset="0"/>
              </a:rPr>
              <a:t>] = {</a:t>
            </a:r>
            <a:r>
              <a:rPr lang="en-IN" dirty="0">
                <a:solidFill>
                  <a:srgbClr val="986801"/>
                </a:solidFill>
                <a:latin typeface="Consolas" panose="020B0609020204030204" pitchFamily="49" charset="0"/>
                <a:ea typeface="Times New Roman" panose="02020603050405020304" pitchFamily="18" charset="0"/>
                <a:cs typeface="Courier New" panose="02070309020205020404" pitchFamily="49" charset="0"/>
              </a:rPr>
              <a:t>1</a:t>
            </a:r>
            <a:r>
              <a:rPr lang="en-IN" dirty="0">
                <a:solidFill>
                  <a:srgbClr val="383A42"/>
                </a:solidFill>
                <a:latin typeface="Consolas" panose="020B0609020204030204" pitchFamily="49" charset="0"/>
                <a:ea typeface="Times New Roman" panose="02020603050405020304" pitchFamily="18" charset="0"/>
                <a:cs typeface="Courier New" panose="02070309020205020404" pitchFamily="49" charset="0"/>
              </a:rPr>
              <a:t>, </a:t>
            </a:r>
            <a:r>
              <a:rPr lang="en-IN" dirty="0">
                <a:solidFill>
                  <a:srgbClr val="986801"/>
                </a:solidFill>
                <a:latin typeface="Consolas" panose="020B0609020204030204" pitchFamily="49" charset="0"/>
                <a:ea typeface="Times New Roman" panose="02020603050405020304" pitchFamily="18" charset="0"/>
                <a:cs typeface="Courier New" panose="02070309020205020404" pitchFamily="49" charset="0"/>
              </a:rPr>
              <a:t>2</a:t>
            </a:r>
            <a:r>
              <a:rPr lang="en-IN" dirty="0">
                <a:solidFill>
                  <a:srgbClr val="383A42"/>
                </a:solidFill>
                <a:latin typeface="Consolas" panose="020B0609020204030204" pitchFamily="49" charset="0"/>
                <a:ea typeface="Times New Roman" panose="02020603050405020304" pitchFamily="18" charset="0"/>
                <a:cs typeface="Courier New" panose="02070309020205020404" pitchFamily="49" charset="0"/>
              </a:rPr>
              <a:t>, </a:t>
            </a:r>
            <a:r>
              <a:rPr lang="en-IN" dirty="0">
                <a:solidFill>
                  <a:srgbClr val="986801"/>
                </a:solidFill>
                <a:latin typeface="Consolas" panose="020B0609020204030204" pitchFamily="49" charset="0"/>
                <a:ea typeface="Times New Roman" panose="02020603050405020304" pitchFamily="18" charset="0"/>
                <a:cs typeface="Courier New" panose="02070309020205020404" pitchFamily="49" charset="0"/>
              </a:rPr>
              <a:t>3</a:t>
            </a:r>
            <a:r>
              <a:rPr lang="en-IN" dirty="0">
                <a:solidFill>
                  <a:srgbClr val="383A42"/>
                </a:solidFill>
                <a:latin typeface="Consolas" panose="020B0609020204030204" pitchFamily="49" charset="0"/>
                <a:ea typeface="Times New Roman" panose="02020603050405020304" pitchFamily="18" charset="0"/>
                <a:cs typeface="Courier New" panose="02070309020205020404" pitchFamily="49" charset="0"/>
              </a:rPr>
              <a:t>, </a:t>
            </a:r>
            <a:r>
              <a:rPr lang="en-IN" dirty="0">
                <a:solidFill>
                  <a:srgbClr val="986801"/>
                </a:solidFill>
                <a:latin typeface="Consolas" panose="020B0609020204030204" pitchFamily="49" charset="0"/>
                <a:ea typeface="Times New Roman" panose="02020603050405020304" pitchFamily="18" charset="0"/>
                <a:cs typeface="Courier New" panose="02070309020205020404" pitchFamily="49" charset="0"/>
              </a:rPr>
              <a:t>4</a:t>
            </a:r>
            <a:r>
              <a:rPr lang="en-IN" dirty="0">
                <a:solidFill>
                  <a:srgbClr val="383A42"/>
                </a:solidFill>
                <a:latin typeface="Consolas" panose="020B0609020204030204" pitchFamily="49" charset="0"/>
                <a:ea typeface="Times New Roman" panose="02020603050405020304" pitchFamily="18" charset="0"/>
                <a:cs typeface="Courier New" panose="02070309020205020404" pitchFamily="49" charset="0"/>
              </a:rPr>
              <a:t>, </a:t>
            </a:r>
            <a:r>
              <a:rPr lang="en-IN" dirty="0">
                <a:solidFill>
                  <a:srgbClr val="986801"/>
                </a:solidFill>
                <a:latin typeface="Consolas" panose="020B0609020204030204" pitchFamily="49" charset="0"/>
                <a:ea typeface="Times New Roman" panose="02020603050405020304" pitchFamily="18" charset="0"/>
                <a:cs typeface="Courier New" panose="02070309020205020404" pitchFamily="49" charset="0"/>
              </a:rPr>
              <a:t>5</a:t>
            </a:r>
            <a:r>
              <a:rPr lang="en-IN" dirty="0">
                <a:solidFill>
                  <a:srgbClr val="383A42"/>
                </a:solidFill>
                <a:latin typeface="Consolas" panose="020B0609020204030204" pitchFamily="49" charset="0"/>
                <a:ea typeface="Times New Roman" panose="02020603050405020304" pitchFamily="18" charset="0"/>
                <a:cs typeface="Courier New" panose="02070309020205020404" pitchFamily="49" charset="0"/>
              </a:rPr>
              <a:t>};</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a:lnSpc>
                <a:spcPct val="115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IN" dirty="0">
                <a:solidFill>
                  <a:srgbClr val="383A42"/>
                </a:solidFill>
                <a:latin typeface="Consolas" panose="020B0609020204030204" pitchFamily="49" charset="0"/>
                <a:ea typeface="Times New Roman" panose="02020603050405020304" pitchFamily="18" charset="0"/>
                <a:cs typeface="Courier New" panose="02070309020205020404" pitchFamily="49" charset="0"/>
              </a:rPr>
              <a:t>  </a:t>
            </a:r>
            <a:r>
              <a:rPr lang="en-IN" dirty="0">
                <a:solidFill>
                  <a:srgbClr val="A626A4"/>
                </a:solidFill>
                <a:latin typeface="Consolas" panose="020B0609020204030204" pitchFamily="49" charset="0"/>
                <a:ea typeface="Times New Roman" panose="02020603050405020304" pitchFamily="18" charset="0"/>
                <a:cs typeface="Courier New" panose="02070309020205020404" pitchFamily="49" charset="0"/>
              </a:rPr>
              <a:t>int</a:t>
            </a:r>
            <a:r>
              <a:rPr lang="en-IN" dirty="0">
                <a:solidFill>
                  <a:srgbClr val="383A42"/>
                </a:solidFill>
                <a:latin typeface="Consolas" panose="020B0609020204030204" pitchFamily="49" charset="0"/>
                <a:ea typeface="Times New Roman" panose="02020603050405020304" pitchFamily="18" charset="0"/>
                <a:cs typeface="Courier New" panose="02070309020205020404" pitchFamily="49" charset="0"/>
              </a:rPr>
              <a:t>* </a:t>
            </a:r>
            <a:r>
              <a:rPr lang="en-IN" dirty="0" err="1">
                <a:solidFill>
                  <a:srgbClr val="383A42"/>
                </a:solidFill>
                <a:latin typeface="Consolas" panose="020B0609020204030204" pitchFamily="49" charset="0"/>
                <a:ea typeface="Times New Roman" panose="02020603050405020304" pitchFamily="18" charset="0"/>
                <a:cs typeface="Courier New" panose="02070309020205020404" pitchFamily="49" charset="0"/>
              </a:rPr>
              <a:t>ptr</a:t>
            </a:r>
            <a:r>
              <a:rPr lang="en-IN" dirty="0">
                <a:solidFill>
                  <a:srgbClr val="383A42"/>
                </a:solidFill>
                <a:latin typeface="Consolas" panose="020B0609020204030204" pitchFamily="49" charset="0"/>
                <a:ea typeface="Times New Roman" panose="02020603050405020304" pitchFamily="18" charset="0"/>
                <a:cs typeface="Courier New" panose="02070309020205020404" pitchFamily="49" charset="0"/>
              </a:rPr>
              <a:t>;</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a:lnSpc>
                <a:spcPct val="115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IN" dirty="0">
                <a:solidFill>
                  <a:srgbClr val="383A42"/>
                </a:solidFill>
                <a:latin typeface="Consolas" panose="020B0609020204030204" pitchFamily="49" charset="0"/>
                <a:ea typeface="Times New Roman" panose="02020603050405020304" pitchFamily="18" charset="0"/>
                <a:cs typeface="Courier New" panose="02070309020205020404" pitchFamily="49" charset="0"/>
              </a:rPr>
              <a:t>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a:lnSpc>
                <a:spcPct val="115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IN" dirty="0">
                <a:solidFill>
                  <a:srgbClr val="383A42"/>
                </a:solidFill>
                <a:latin typeface="Consolas" panose="020B0609020204030204" pitchFamily="49" charset="0"/>
                <a:ea typeface="Times New Roman" panose="02020603050405020304" pitchFamily="18" charset="0"/>
                <a:cs typeface="Courier New" panose="02070309020205020404" pitchFamily="49" charset="0"/>
              </a:rPr>
              <a:t>  </a:t>
            </a:r>
            <a:r>
              <a:rPr lang="en-IN" dirty="0">
                <a:solidFill>
                  <a:srgbClr val="A0A1A7"/>
                </a:solidFill>
                <a:latin typeface="Consolas" panose="020B0609020204030204" pitchFamily="49" charset="0"/>
                <a:ea typeface="Times New Roman" panose="02020603050405020304" pitchFamily="18" charset="0"/>
                <a:cs typeface="Courier New" panose="02070309020205020404" pitchFamily="49" charset="0"/>
              </a:rPr>
              <a:t>// </a:t>
            </a:r>
            <a:r>
              <a:rPr lang="en-IN" dirty="0" err="1">
                <a:solidFill>
                  <a:srgbClr val="A0A1A7"/>
                </a:solidFill>
                <a:latin typeface="Consolas" panose="020B0609020204030204" pitchFamily="49" charset="0"/>
                <a:ea typeface="Times New Roman" panose="02020603050405020304" pitchFamily="18" charset="0"/>
                <a:cs typeface="Courier New" panose="02070309020205020404" pitchFamily="49" charset="0"/>
              </a:rPr>
              <a:t>ptr</a:t>
            </a:r>
            <a:r>
              <a:rPr lang="en-IN" dirty="0">
                <a:solidFill>
                  <a:srgbClr val="A0A1A7"/>
                </a:solidFill>
                <a:latin typeface="Consolas" panose="020B0609020204030204" pitchFamily="49" charset="0"/>
                <a:ea typeface="Times New Roman" panose="02020603050405020304" pitchFamily="18" charset="0"/>
                <a:cs typeface="Courier New" panose="02070309020205020404" pitchFamily="49" charset="0"/>
              </a:rPr>
              <a:t> is assigned the address of the third element</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a:lnSpc>
                <a:spcPct val="115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IN" dirty="0">
                <a:solidFill>
                  <a:srgbClr val="383A42"/>
                </a:solidFill>
                <a:latin typeface="Consolas" panose="020B0609020204030204" pitchFamily="49" charset="0"/>
                <a:ea typeface="Times New Roman" panose="02020603050405020304" pitchFamily="18" charset="0"/>
                <a:cs typeface="Courier New" panose="02070309020205020404" pitchFamily="49" charset="0"/>
              </a:rPr>
              <a:t>  </a:t>
            </a:r>
            <a:r>
              <a:rPr lang="en-IN" dirty="0" err="1">
                <a:solidFill>
                  <a:srgbClr val="383A42"/>
                </a:solidFill>
                <a:latin typeface="Consolas" panose="020B0609020204030204" pitchFamily="49" charset="0"/>
                <a:ea typeface="Times New Roman" panose="02020603050405020304" pitchFamily="18" charset="0"/>
                <a:cs typeface="Courier New" panose="02070309020205020404" pitchFamily="49" charset="0"/>
              </a:rPr>
              <a:t>ptr</a:t>
            </a:r>
            <a:r>
              <a:rPr lang="en-IN" dirty="0">
                <a:solidFill>
                  <a:srgbClr val="383A42"/>
                </a:solidFill>
                <a:latin typeface="Consolas" panose="020B0609020204030204" pitchFamily="49" charset="0"/>
                <a:ea typeface="Times New Roman" panose="02020603050405020304" pitchFamily="18" charset="0"/>
                <a:cs typeface="Courier New" panose="02070309020205020404" pitchFamily="49" charset="0"/>
              </a:rPr>
              <a:t> = &amp;x[</a:t>
            </a:r>
            <a:r>
              <a:rPr lang="en-IN" dirty="0">
                <a:solidFill>
                  <a:srgbClr val="986801"/>
                </a:solidFill>
                <a:latin typeface="Consolas" panose="020B0609020204030204" pitchFamily="49" charset="0"/>
                <a:ea typeface="Times New Roman" panose="02020603050405020304" pitchFamily="18" charset="0"/>
                <a:cs typeface="Courier New" panose="02070309020205020404" pitchFamily="49" charset="0"/>
              </a:rPr>
              <a:t>2</a:t>
            </a:r>
            <a:r>
              <a:rPr lang="en-IN" dirty="0">
                <a:solidFill>
                  <a:srgbClr val="383A42"/>
                </a:solidFill>
                <a:latin typeface="Consolas" panose="020B0609020204030204" pitchFamily="49" charset="0"/>
                <a:ea typeface="Times New Roman" panose="02020603050405020304" pitchFamily="18" charset="0"/>
                <a:cs typeface="Courier New" panose="02070309020205020404" pitchFamily="49" charset="0"/>
              </a:rPr>
              <a:t>];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a:lnSpc>
                <a:spcPct val="115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IN" dirty="0">
                <a:solidFill>
                  <a:srgbClr val="383A42"/>
                </a:solidFill>
                <a:latin typeface="Consolas" panose="020B0609020204030204" pitchFamily="49" charset="0"/>
                <a:ea typeface="Times New Roman" panose="02020603050405020304" pitchFamily="18" charset="0"/>
                <a:cs typeface="Courier New" panose="02070309020205020404" pitchFamily="49" charset="0"/>
              </a:rPr>
              <a:t>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a:lnSpc>
                <a:spcPct val="115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IN" dirty="0">
                <a:solidFill>
                  <a:srgbClr val="383A42"/>
                </a:solidFill>
                <a:latin typeface="Consolas" panose="020B0609020204030204" pitchFamily="49" charset="0"/>
                <a:ea typeface="Times New Roman" panose="02020603050405020304" pitchFamily="18" charset="0"/>
                <a:cs typeface="Courier New" panose="02070309020205020404" pitchFamily="49" charset="0"/>
              </a:rPr>
              <a:t>  </a:t>
            </a:r>
            <a:r>
              <a:rPr lang="en-IN" dirty="0" err="1">
                <a:solidFill>
                  <a:srgbClr val="C18401"/>
                </a:solidFill>
                <a:latin typeface="Consolas" panose="020B0609020204030204" pitchFamily="49" charset="0"/>
                <a:ea typeface="Times New Roman" panose="02020603050405020304" pitchFamily="18" charset="0"/>
                <a:cs typeface="Courier New" panose="02070309020205020404" pitchFamily="49" charset="0"/>
              </a:rPr>
              <a:t>printf</a:t>
            </a:r>
            <a:r>
              <a:rPr lang="en-IN" dirty="0">
                <a:solidFill>
                  <a:srgbClr val="383A42"/>
                </a:solidFill>
                <a:latin typeface="Consolas" panose="020B0609020204030204" pitchFamily="49" charset="0"/>
                <a:ea typeface="Times New Roman" panose="02020603050405020304" pitchFamily="18" charset="0"/>
                <a:cs typeface="Courier New" panose="02070309020205020404" pitchFamily="49" charset="0"/>
              </a:rPr>
              <a:t>(</a:t>
            </a:r>
            <a:r>
              <a:rPr lang="en-IN" dirty="0">
                <a:solidFill>
                  <a:srgbClr val="50A14F"/>
                </a:solidFill>
                <a:latin typeface="Consolas" panose="020B0609020204030204" pitchFamily="49" charset="0"/>
                <a:ea typeface="Times New Roman" panose="02020603050405020304" pitchFamily="18" charset="0"/>
                <a:cs typeface="Courier New" panose="02070309020205020404" pitchFamily="49" charset="0"/>
              </a:rPr>
              <a:t>"*</a:t>
            </a:r>
            <a:r>
              <a:rPr lang="en-IN" dirty="0" err="1">
                <a:solidFill>
                  <a:srgbClr val="50A14F"/>
                </a:solidFill>
                <a:latin typeface="Consolas" panose="020B0609020204030204" pitchFamily="49" charset="0"/>
                <a:ea typeface="Times New Roman" panose="02020603050405020304" pitchFamily="18" charset="0"/>
                <a:cs typeface="Courier New" panose="02070309020205020404" pitchFamily="49" charset="0"/>
              </a:rPr>
              <a:t>ptr</a:t>
            </a:r>
            <a:r>
              <a:rPr lang="en-IN" dirty="0">
                <a:solidFill>
                  <a:srgbClr val="50A14F"/>
                </a:solidFill>
                <a:latin typeface="Consolas" panose="020B0609020204030204" pitchFamily="49" charset="0"/>
                <a:ea typeface="Times New Roman" panose="02020603050405020304" pitchFamily="18" charset="0"/>
                <a:cs typeface="Courier New" panose="02070309020205020404" pitchFamily="49" charset="0"/>
              </a:rPr>
              <a:t> = %d \n"</a:t>
            </a:r>
            <a:r>
              <a:rPr lang="en-IN" dirty="0">
                <a:solidFill>
                  <a:srgbClr val="383A42"/>
                </a:solidFill>
                <a:latin typeface="Consolas" panose="020B0609020204030204" pitchFamily="49" charset="0"/>
                <a:ea typeface="Times New Roman" panose="02020603050405020304" pitchFamily="18" charset="0"/>
                <a:cs typeface="Courier New" panose="02070309020205020404" pitchFamily="49" charset="0"/>
              </a:rPr>
              <a:t>, *</a:t>
            </a:r>
            <a:r>
              <a:rPr lang="en-IN" dirty="0" err="1">
                <a:solidFill>
                  <a:srgbClr val="383A42"/>
                </a:solidFill>
                <a:latin typeface="Consolas" panose="020B0609020204030204" pitchFamily="49" charset="0"/>
                <a:ea typeface="Times New Roman" panose="02020603050405020304" pitchFamily="18" charset="0"/>
                <a:cs typeface="Courier New" panose="02070309020205020404" pitchFamily="49" charset="0"/>
              </a:rPr>
              <a:t>ptr</a:t>
            </a:r>
            <a:r>
              <a:rPr lang="en-IN" dirty="0">
                <a:solidFill>
                  <a:srgbClr val="383A42"/>
                </a:solidFill>
                <a:latin typeface="Consolas" panose="020B0609020204030204" pitchFamily="49" charset="0"/>
                <a:ea typeface="Times New Roman" panose="02020603050405020304" pitchFamily="18" charset="0"/>
                <a:cs typeface="Courier New" panose="02070309020205020404" pitchFamily="49" charset="0"/>
              </a:rPr>
              <a:t>);   </a:t>
            </a:r>
            <a:r>
              <a:rPr lang="en-IN" dirty="0">
                <a:solidFill>
                  <a:srgbClr val="A0A1A7"/>
                </a:solidFill>
                <a:latin typeface="Consolas" panose="020B0609020204030204" pitchFamily="49" charset="0"/>
                <a:ea typeface="Times New Roman" panose="02020603050405020304" pitchFamily="18" charset="0"/>
                <a:cs typeface="Courier New" panose="02070309020205020404" pitchFamily="49" charset="0"/>
              </a:rPr>
              <a:t>// 3</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a:lnSpc>
                <a:spcPct val="115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IN" dirty="0">
                <a:solidFill>
                  <a:srgbClr val="383A42"/>
                </a:solidFill>
                <a:latin typeface="Consolas" panose="020B0609020204030204" pitchFamily="49" charset="0"/>
                <a:ea typeface="Times New Roman" panose="02020603050405020304" pitchFamily="18" charset="0"/>
                <a:cs typeface="Courier New" panose="02070309020205020404" pitchFamily="49" charset="0"/>
              </a:rPr>
              <a:t>  </a:t>
            </a:r>
            <a:r>
              <a:rPr lang="en-IN" dirty="0" err="1">
                <a:solidFill>
                  <a:srgbClr val="C18401"/>
                </a:solidFill>
                <a:latin typeface="Consolas" panose="020B0609020204030204" pitchFamily="49" charset="0"/>
                <a:ea typeface="Times New Roman" panose="02020603050405020304" pitchFamily="18" charset="0"/>
                <a:cs typeface="Courier New" panose="02070309020205020404" pitchFamily="49" charset="0"/>
              </a:rPr>
              <a:t>printf</a:t>
            </a:r>
            <a:r>
              <a:rPr lang="en-IN" dirty="0">
                <a:solidFill>
                  <a:srgbClr val="383A42"/>
                </a:solidFill>
                <a:latin typeface="Consolas" panose="020B0609020204030204" pitchFamily="49" charset="0"/>
                <a:ea typeface="Times New Roman" panose="02020603050405020304" pitchFamily="18" charset="0"/>
                <a:cs typeface="Courier New" panose="02070309020205020404" pitchFamily="49" charset="0"/>
              </a:rPr>
              <a:t>(</a:t>
            </a:r>
            <a:r>
              <a:rPr lang="en-IN" dirty="0">
                <a:solidFill>
                  <a:srgbClr val="50A14F"/>
                </a:solidFill>
                <a:latin typeface="Consolas" panose="020B0609020204030204" pitchFamily="49" charset="0"/>
                <a:ea typeface="Times New Roman" panose="02020603050405020304" pitchFamily="18" charset="0"/>
                <a:cs typeface="Courier New" panose="02070309020205020404" pitchFamily="49" charset="0"/>
              </a:rPr>
              <a:t>"*(ptr+1) = %d \n"</a:t>
            </a:r>
            <a:r>
              <a:rPr lang="en-IN" dirty="0">
                <a:solidFill>
                  <a:srgbClr val="383A42"/>
                </a:solidFill>
                <a:latin typeface="Consolas" panose="020B0609020204030204" pitchFamily="49" charset="0"/>
                <a:ea typeface="Times New Roman" panose="02020603050405020304" pitchFamily="18" charset="0"/>
                <a:cs typeface="Courier New" panose="02070309020205020404" pitchFamily="49" charset="0"/>
              </a:rPr>
              <a:t>, *(ptr+</a:t>
            </a:r>
            <a:r>
              <a:rPr lang="en-IN" dirty="0">
                <a:solidFill>
                  <a:srgbClr val="986801"/>
                </a:solidFill>
                <a:latin typeface="Consolas" panose="020B0609020204030204" pitchFamily="49" charset="0"/>
                <a:ea typeface="Times New Roman" panose="02020603050405020304" pitchFamily="18" charset="0"/>
                <a:cs typeface="Courier New" panose="02070309020205020404" pitchFamily="49" charset="0"/>
              </a:rPr>
              <a:t>1</a:t>
            </a:r>
            <a:r>
              <a:rPr lang="en-IN" dirty="0">
                <a:solidFill>
                  <a:srgbClr val="383A42"/>
                </a:solidFill>
                <a:latin typeface="Consolas" panose="020B0609020204030204" pitchFamily="49" charset="0"/>
                <a:ea typeface="Times New Roman" panose="02020603050405020304" pitchFamily="18" charset="0"/>
                <a:cs typeface="Courier New" panose="02070309020205020404" pitchFamily="49" charset="0"/>
              </a:rPr>
              <a:t>)); </a:t>
            </a:r>
            <a:r>
              <a:rPr lang="en-IN" dirty="0">
                <a:solidFill>
                  <a:srgbClr val="A0A1A7"/>
                </a:solidFill>
                <a:latin typeface="Consolas" panose="020B0609020204030204" pitchFamily="49" charset="0"/>
                <a:ea typeface="Times New Roman" panose="02020603050405020304" pitchFamily="18" charset="0"/>
                <a:cs typeface="Courier New" panose="02070309020205020404" pitchFamily="49" charset="0"/>
              </a:rPr>
              <a:t>// 4</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a:lnSpc>
                <a:spcPct val="115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IN" dirty="0">
                <a:solidFill>
                  <a:srgbClr val="383A42"/>
                </a:solidFill>
                <a:latin typeface="Consolas" panose="020B0609020204030204" pitchFamily="49" charset="0"/>
                <a:ea typeface="Times New Roman" panose="02020603050405020304" pitchFamily="18" charset="0"/>
                <a:cs typeface="Courier New" panose="02070309020205020404" pitchFamily="49" charset="0"/>
              </a:rPr>
              <a:t>  </a:t>
            </a:r>
            <a:r>
              <a:rPr lang="en-IN" dirty="0" err="1">
                <a:solidFill>
                  <a:srgbClr val="C18401"/>
                </a:solidFill>
                <a:latin typeface="Consolas" panose="020B0609020204030204" pitchFamily="49" charset="0"/>
                <a:ea typeface="Times New Roman" panose="02020603050405020304" pitchFamily="18" charset="0"/>
                <a:cs typeface="Courier New" panose="02070309020205020404" pitchFamily="49" charset="0"/>
              </a:rPr>
              <a:t>printf</a:t>
            </a:r>
            <a:r>
              <a:rPr lang="en-IN" dirty="0">
                <a:solidFill>
                  <a:srgbClr val="383A42"/>
                </a:solidFill>
                <a:latin typeface="Consolas" panose="020B0609020204030204" pitchFamily="49" charset="0"/>
                <a:ea typeface="Times New Roman" panose="02020603050405020304" pitchFamily="18" charset="0"/>
                <a:cs typeface="Courier New" panose="02070309020205020404" pitchFamily="49" charset="0"/>
              </a:rPr>
              <a:t>(</a:t>
            </a:r>
            <a:r>
              <a:rPr lang="en-IN" dirty="0">
                <a:solidFill>
                  <a:srgbClr val="50A14F"/>
                </a:solidFill>
                <a:latin typeface="Consolas" panose="020B0609020204030204" pitchFamily="49" charset="0"/>
                <a:ea typeface="Times New Roman" panose="02020603050405020304" pitchFamily="18" charset="0"/>
                <a:cs typeface="Courier New" panose="02070309020205020404" pitchFamily="49" charset="0"/>
              </a:rPr>
              <a:t>"*(ptr-1) = %d"</a:t>
            </a:r>
            <a:r>
              <a:rPr lang="en-IN" dirty="0">
                <a:solidFill>
                  <a:srgbClr val="383A42"/>
                </a:solidFill>
                <a:latin typeface="Consolas" panose="020B0609020204030204" pitchFamily="49" charset="0"/>
                <a:ea typeface="Times New Roman" panose="02020603050405020304" pitchFamily="18" charset="0"/>
                <a:cs typeface="Courier New" panose="02070309020205020404" pitchFamily="49" charset="0"/>
              </a:rPr>
              <a:t>, *(ptr</a:t>
            </a:r>
            <a:r>
              <a:rPr lang="en-IN" dirty="0">
                <a:solidFill>
                  <a:srgbClr val="986801"/>
                </a:solidFill>
                <a:latin typeface="Consolas" panose="020B0609020204030204" pitchFamily="49" charset="0"/>
                <a:ea typeface="Times New Roman" panose="02020603050405020304" pitchFamily="18" charset="0"/>
                <a:cs typeface="Courier New" panose="02070309020205020404" pitchFamily="49" charset="0"/>
              </a:rPr>
              <a:t>-1</a:t>
            </a:r>
            <a:r>
              <a:rPr lang="en-IN" dirty="0">
                <a:solidFill>
                  <a:srgbClr val="383A42"/>
                </a:solidFill>
                <a:latin typeface="Consolas" panose="020B0609020204030204" pitchFamily="49" charset="0"/>
                <a:ea typeface="Times New Roman" panose="02020603050405020304" pitchFamily="18" charset="0"/>
                <a:cs typeface="Courier New" panose="02070309020205020404" pitchFamily="49" charset="0"/>
              </a:rPr>
              <a:t>));  </a:t>
            </a:r>
            <a:r>
              <a:rPr lang="en-IN" dirty="0">
                <a:solidFill>
                  <a:srgbClr val="A0A1A7"/>
                </a:solidFill>
                <a:latin typeface="Consolas" panose="020B0609020204030204" pitchFamily="49" charset="0"/>
                <a:ea typeface="Times New Roman" panose="02020603050405020304" pitchFamily="18" charset="0"/>
                <a:cs typeface="Courier New" panose="02070309020205020404" pitchFamily="49" charset="0"/>
              </a:rPr>
              <a:t>// 2</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a:lnSpc>
                <a:spcPct val="115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IN" dirty="0">
                <a:solidFill>
                  <a:srgbClr val="383A42"/>
                </a:solidFill>
                <a:latin typeface="Consolas" panose="020B0609020204030204" pitchFamily="49" charset="0"/>
                <a:ea typeface="Times New Roman" panose="02020603050405020304" pitchFamily="18" charset="0"/>
                <a:cs typeface="Courier New" panose="02070309020205020404" pitchFamily="49" charset="0"/>
              </a:rPr>
              <a:t>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a:lnSpc>
                <a:spcPct val="115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IN" dirty="0">
                <a:solidFill>
                  <a:srgbClr val="383A42"/>
                </a:solidFill>
                <a:latin typeface="Consolas" panose="020B0609020204030204" pitchFamily="49" charset="0"/>
                <a:ea typeface="Times New Roman" panose="02020603050405020304" pitchFamily="18" charset="0"/>
                <a:cs typeface="Courier New" panose="02070309020205020404" pitchFamily="49" charset="0"/>
              </a:rPr>
              <a:t>  </a:t>
            </a:r>
            <a:r>
              <a:rPr lang="en-IN" dirty="0">
                <a:solidFill>
                  <a:srgbClr val="A626A4"/>
                </a:solidFill>
                <a:latin typeface="Consolas" panose="020B0609020204030204" pitchFamily="49" charset="0"/>
                <a:ea typeface="Times New Roman" panose="02020603050405020304" pitchFamily="18" charset="0"/>
                <a:cs typeface="Courier New" panose="02070309020205020404" pitchFamily="49" charset="0"/>
              </a:rPr>
              <a:t>return</a:t>
            </a:r>
            <a:r>
              <a:rPr lang="en-IN" dirty="0">
                <a:solidFill>
                  <a:srgbClr val="383A42"/>
                </a:solidFill>
                <a:latin typeface="Consolas" panose="020B0609020204030204" pitchFamily="49" charset="0"/>
                <a:ea typeface="Times New Roman" panose="02020603050405020304" pitchFamily="18" charset="0"/>
                <a:cs typeface="Courier New" panose="02070309020205020404" pitchFamily="49" charset="0"/>
              </a:rPr>
              <a:t> </a:t>
            </a:r>
            <a:r>
              <a:rPr lang="en-IN" dirty="0">
                <a:solidFill>
                  <a:srgbClr val="986801"/>
                </a:solidFill>
                <a:latin typeface="Consolas" panose="020B0609020204030204" pitchFamily="49" charset="0"/>
                <a:ea typeface="Times New Roman" panose="02020603050405020304" pitchFamily="18" charset="0"/>
                <a:cs typeface="Courier New" panose="02070309020205020404" pitchFamily="49" charset="0"/>
              </a:rPr>
              <a:t>0</a:t>
            </a:r>
            <a:r>
              <a:rPr lang="en-IN" dirty="0">
                <a:solidFill>
                  <a:srgbClr val="383A42"/>
                </a:solidFill>
                <a:latin typeface="Consolas" panose="020B0609020204030204" pitchFamily="49" charset="0"/>
                <a:ea typeface="Times New Roman" panose="02020603050405020304" pitchFamily="18" charset="0"/>
                <a:cs typeface="Courier New" panose="02070309020205020404" pitchFamily="49" charset="0"/>
              </a:rPr>
              <a:t>;</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a:lnSpc>
                <a:spcPct val="115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IN" dirty="0">
                <a:solidFill>
                  <a:srgbClr val="383A42"/>
                </a:solidFill>
                <a:latin typeface="Consolas" panose="020B0609020204030204" pitchFamily="49" charset="0"/>
                <a:ea typeface="Times New Roman" panose="02020603050405020304" pitchFamily="18" charset="0"/>
                <a:cs typeface="Courier New" panose="02070309020205020404" pitchFamily="49" charset="0"/>
              </a:rPr>
              <a:t>}</a:t>
            </a:r>
            <a:endParaRPr lang="en-IN" sz="28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1971845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F872C-4CAC-48F7-BA7B-2E8B0C75BFD8}"/>
              </a:ext>
            </a:extLst>
          </p:cNvPr>
          <p:cNvSpPr>
            <a:spLocks noGrp="1"/>
          </p:cNvSpPr>
          <p:nvPr>
            <p:ph type="title"/>
          </p:nvPr>
        </p:nvSpPr>
        <p:spPr/>
        <p:txBody>
          <a:bodyPr/>
          <a:lstStyle/>
          <a:p>
            <a:r>
              <a:rPr lang="en-IN" dirty="0"/>
              <a:t>6. Pointer with String</a:t>
            </a:r>
          </a:p>
        </p:txBody>
      </p:sp>
      <p:sp>
        <p:nvSpPr>
          <p:cNvPr id="3" name="Content Placeholder 2">
            <a:extLst>
              <a:ext uri="{FF2B5EF4-FFF2-40B4-BE49-F238E27FC236}">
                <a16:creationId xmlns:a16="http://schemas.microsoft.com/office/drawing/2014/main" id="{3D85655B-F0A6-42FC-8D7E-EE2B9309D2C8}"/>
              </a:ext>
            </a:extLst>
          </p:cNvPr>
          <p:cNvSpPr>
            <a:spLocks noGrp="1"/>
          </p:cNvSpPr>
          <p:nvPr>
            <p:ph idx="1"/>
          </p:nvPr>
        </p:nvSpPr>
        <p:spPr>
          <a:xfrm>
            <a:off x="838200" y="1690688"/>
            <a:ext cx="10515600" cy="4486275"/>
          </a:xfrm>
        </p:spPr>
        <p:txBody>
          <a:bodyPr>
            <a:normAutofit fontScale="62500" lnSpcReduction="20000"/>
          </a:bodyPr>
          <a:lstStyle/>
          <a:p>
            <a:pPr marL="0" indent="0">
              <a:buNone/>
            </a:pPr>
            <a:r>
              <a:rPr lang="en-IN" sz="2900" dirty="0">
                <a:latin typeface="Consolas" panose="020B0609020204030204" pitchFamily="49" charset="0"/>
              </a:rPr>
              <a:t>#include &lt;</a:t>
            </a:r>
            <a:r>
              <a:rPr lang="en-IN" sz="2900" dirty="0" err="1">
                <a:latin typeface="Consolas" panose="020B0609020204030204" pitchFamily="49" charset="0"/>
              </a:rPr>
              <a:t>stdio.h</a:t>
            </a:r>
            <a:r>
              <a:rPr lang="en-IN" sz="2900" dirty="0">
                <a:latin typeface="Consolas" panose="020B0609020204030204" pitchFamily="49" charset="0"/>
              </a:rPr>
              <a:t>&gt;</a:t>
            </a:r>
          </a:p>
          <a:p>
            <a:pPr marL="0" indent="0">
              <a:buNone/>
            </a:pPr>
            <a:r>
              <a:rPr lang="en-IN" sz="2900" dirty="0">
                <a:latin typeface="Consolas" panose="020B0609020204030204" pitchFamily="49" charset="0"/>
              </a:rPr>
              <a:t>int main(void) </a:t>
            </a:r>
          </a:p>
          <a:p>
            <a:pPr marL="0" indent="0">
              <a:buNone/>
            </a:pPr>
            <a:r>
              <a:rPr lang="en-IN" sz="2900" dirty="0">
                <a:latin typeface="Consolas" panose="020B0609020204030204" pitchFamily="49" charset="0"/>
              </a:rPr>
              <a:t>{</a:t>
            </a:r>
          </a:p>
          <a:p>
            <a:pPr marL="0" indent="0">
              <a:buNone/>
            </a:pPr>
            <a:r>
              <a:rPr lang="en-IN" sz="2900" dirty="0">
                <a:latin typeface="Consolas" panose="020B0609020204030204" pitchFamily="49" charset="0"/>
              </a:rPr>
              <a:t>char str[6] = "Hello"; 	// string variable</a:t>
            </a:r>
          </a:p>
          <a:p>
            <a:pPr marL="0" indent="0">
              <a:buNone/>
            </a:pPr>
            <a:r>
              <a:rPr lang="en-IN" sz="2900" dirty="0">
                <a:latin typeface="Consolas" panose="020B0609020204030204" pitchFamily="49" charset="0"/>
              </a:rPr>
              <a:t>char *</a:t>
            </a:r>
            <a:r>
              <a:rPr lang="en-IN" sz="2900" dirty="0" err="1">
                <a:latin typeface="Consolas" panose="020B0609020204030204" pitchFamily="49" charset="0"/>
              </a:rPr>
              <a:t>ptr</a:t>
            </a:r>
            <a:r>
              <a:rPr lang="en-IN" sz="2900" dirty="0">
                <a:latin typeface="Consolas" panose="020B0609020204030204" pitchFamily="49" charset="0"/>
              </a:rPr>
              <a:t> = str;   		// pointer variable</a:t>
            </a:r>
          </a:p>
          <a:p>
            <a:pPr marL="0" indent="0">
              <a:buNone/>
            </a:pPr>
            <a:r>
              <a:rPr lang="en-IN" sz="2900" dirty="0">
                <a:latin typeface="Consolas" panose="020B0609020204030204" pitchFamily="49" charset="0"/>
              </a:rPr>
              <a:t>// print the string</a:t>
            </a:r>
          </a:p>
          <a:p>
            <a:pPr marL="0" indent="0">
              <a:buNone/>
            </a:pPr>
            <a:r>
              <a:rPr lang="en-IN" sz="2900" dirty="0">
                <a:latin typeface="Consolas" panose="020B0609020204030204" pitchFamily="49" charset="0"/>
              </a:rPr>
              <a:t>while(*</a:t>
            </a:r>
            <a:r>
              <a:rPr lang="en-IN" sz="2900" dirty="0" err="1">
                <a:latin typeface="Consolas" panose="020B0609020204030204" pitchFamily="49" charset="0"/>
              </a:rPr>
              <a:t>ptr</a:t>
            </a:r>
            <a:r>
              <a:rPr lang="en-IN" sz="2900" dirty="0">
                <a:latin typeface="Consolas" panose="020B0609020204030204" pitchFamily="49" charset="0"/>
              </a:rPr>
              <a:t> != '\0') </a:t>
            </a:r>
          </a:p>
          <a:p>
            <a:pPr marL="0" indent="0">
              <a:buNone/>
            </a:pPr>
            <a:r>
              <a:rPr lang="en-IN" sz="2900" dirty="0">
                <a:latin typeface="Consolas" panose="020B0609020204030204" pitchFamily="49" charset="0"/>
              </a:rPr>
              <a:t>{</a:t>
            </a:r>
          </a:p>
          <a:p>
            <a:pPr marL="0" indent="0">
              <a:buNone/>
            </a:pPr>
            <a:r>
              <a:rPr lang="en-IN" sz="2900" dirty="0" err="1">
                <a:latin typeface="Consolas" panose="020B0609020204030204" pitchFamily="49" charset="0"/>
              </a:rPr>
              <a:t>printf</a:t>
            </a:r>
            <a:r>
              <a:rPr lang="en-IN" sz="2900" dirty="0">
                <a:latin typeface="Consolas" panose="020B0609020204030204" pitchFamily="49" charset="0"/>
              </a:rPr>
              <a:t>("%c", *</a:t>
            </a:r>
            <a:r>
              <a:rPr lang="en-IN" sz="2900" dirty="0" err="1">
                <a:latin typeface="Consolas" panose="020B0609020204030204" pitchFamily="49" charset="0"/>
              </a:rPr>
              <a:t>ptr</a:t>
            </a:r>
            <a:r>
              <a:rPr lang="en-IN" sz="2900" dirty="0">
                <a:latin typeface="Consolas" panose="020B0609020204030204" pitchFamily="49" charset="0"/>
              </a:rPr>
              <a:t>); 		// move the </a:t>
            </a:r>
            <a:r>
              <a:rPr lang="en-IN" sz="2900" dirty="0" err="1">
                <a:latin typeface="Consolas" panose="020B0609020204030204" pitchFamily="49" charset="0"/>
              </a:rPr>
              <a:t>ptr</a:t>
            </a:r>
            <a:r>
              <a:rPr lang="en-IN" sz="2900" dirty="0">
                <a:latin typeface="Consolas" panose="020B0609020204030204" pitchFamily="49" charset="0"/>
              </a:rPr>
              <a:t> pointer to the next memory location</a:t>
            </a:r>
          </a:p>
          <a:p>
            <a:pPr marL="0" indent="0">
              <a:buNone/>
            </a:pPr>
            <a:r>
              <a:rPr lang="en-IN" sz="2900" dirty="0" err="1">
                <a:latin typeface="Consolas" panose="020B0609020204030204" pitchFamily="49" charset="0"/>
              </a:rPr>
              <a:t>ptr</a:t>
            </a:r>
            <a:r>
              <a:rPr lang="en-IN" sz="2900" dirty="0">
                <a:latin typeface="Consolas" panose="020B0609020204030204" pitchFamily="49" charset="0"/>
              </a:rPr>
              <a:t>++;				//it will increment the pointer location by 4 bytes</a:t>
            </a:r>
          </a:p>
          <a:p>
            <a:pPr marL="0" indent="0">
              <a:buNone/>
            </a:pPr>
            <a:r>
              <a:rPr lang="en-IN" sz="2900" dirty="0">
                <a:latin typeface="Consolas" panose="020B0609020204030204" pitchFamily="49" charset="0"/>
              </a:rPr>
              <a:t>}</a:t>
            </a:r>
          </a:p>
          <a:p>
            <a:pPr marL="0" indent="0">
              <a:buNone/>
            </a:pPr>
            <a:r>
              <a:rPr lang="en-IN" sz="2900" dirty="0">
                <a:latin typeface="Consolas" panose="020B0609020204030204" pitchFamily="49" charset="0"/>
              </a:rPr>
              <a:t>  </a:t>
            </a:r>
          </a:p>
          <a:p>
            <a:pPr marL="0" indent="0">
              <a:buNone/>
            </a:pPr>
            <a:r>
              <a:rPr lang="en-IN" sz="2900" dirty="0">
                <a:latin typeface="Consolas" panose="020B0609020204030204" pitchFamily="49" charset="0"/>
              </a:rPr>
              <a:t>return 0;</a:t>
            </a:r>
          </a:p>
          <a:p>
            <a:pPr marL="0" indent="0">
              <a:buNone/>
            </a:pPr>
            <a:r>
              <a:rPr lang="en-IN" sz="2900" dirty="0">
                <a:latin typeface="Consolas" panose="020B0609020204030204" pitchFamily="49" charset="0"/>
              </a:rPr>
              <a:t>}</a:t>
            </a:r>
          </a:p>
          <a:p>
            <a:pPr marL="0" indent="0">
              <a:buNone/>
            </a:pPr>
            <a:endParaRPr lang="en-IN" dirty="0"/>
          </a:p>
        </p:txBody>
      </p:sp>
    </p:spTree>
    <p:extLst>
      <p:ext uri="{BB962C8B-B14F-4D97-AF65-F5344CB8AC3E}">
        <p14:creationId xmlns:p14="http://schemas.microsoft.com/office/powerpoint/2010/main" val="39030073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45C9F-827D-4438-9FD1-51E8BAE1C67B}"/>
              </a:ext>
            </a:extLst>
          </p:cNvPr>
          <p:cNvSpPr>
            <a:spLocks noGrp="1"/>
          </p:cNvSpPr>
          <p:nvPr>
            <p:ph type="title"/>
          </p:nvPr>
        </p:nvSpPr>
        <p:spPr/>
        <p:txBody>
          <a:bodyPr/>
          <a:lstStyle/>
          <a:p>
            <a:r>
              <a:rPr lang="en-IN" dirty="0"/>
              <a:t>7. Pointer with function</a:t>
            </a:r>
          </a:p>
        </p:txBody>
      </p:sp>
      <p:sp>
        <p:nvSpPr>
          <p:cNvPr id="3" name="Content Placeholder 2">
            <a:extLst>
              <a:ext uri="{FF2B5EF4-FFF2-40B4-BE49-F238E27FC236}">
                <a16:creationId xmlns:a16="http://schemas.microsoft.com/office/drawing/2014/main" id="{24731F6C-483C-4464-99B6-297D604131A9}"/>
              </a:ext>
            </a:extLst>
          </p:cNvPr>
          <p:cNvSpPr>
            <a:spLocks noGrp="1"/>
          </p:cNvSpPr>
          <p:nvPr>
            <p:ph idx="1"/>
          </p:nvPr>
        </p:nvSpPr>
        <p:spPr/>
        <p:txBody>
          <a:bodyPr/>
          <a:lstStyle/>
          <a:p>
            <a:pPr algn="just"/>
            <a:r>
              <a:rPr lang="en-IN" dirty="0"/>
              <a:t>The pointer can be used to pass the argument in the function. So whenever the pointer to the variable passed as argument, changed made with that variable will be reflected in the calling environment too.</a:t>
            </a:r>
          </a:p>
          <a:p>
            <a:r>
              <a:rPr lang="en-IN" dirty="0"/>
              <a:t>To understand the use of pointer to pass argument in the function.</a:t>
            </a:r>
          </a:p>
          <a:p>
            <a:pPr marL="0" indent="0">
              <a:buNone/>
            </a:pPr>
            <a:endParaRPr lang="en-IN" dirty="0"/>
          </a:p>
        </p:txBody>
      </p:sp>
    </p:spTree>
    <p:extLst>
      <p:ext uri="{BB962C8B-B14F-4D97-AF65-F5344CB8AC3E}">
        <p14:creationId xmlns:p14="http://schemas.microsoft.com/office/powerpoint/2010/main" val="16759074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45C9F-827D-4438-9FD1-51E8BAE1C67B}"/>
              </a:ext>
            </a:extLst>
          </p:cNvPr>
          <p:cNvSpPr>
            <a:spLocks noGrp="1"/>
          </p:cNvSpPr>
          <p:nvPr>
            <p:ph type="title"/>
          </p:nvPr>
        </p:nvSpPr>
        <p:spPr>
          <a:xfrm>
            <a:off x="838200" y="139959"/>
            <a:ext cx="10515600" cy="867747"/>
          </a:xfrm>
        </p:spPr>
        <p:txBody>
          <a:bodyPr/>
          <a:lstStyle/>
          <a:p>
            <a:r>
              <a:rPr lang="en-IN" dirty="0"/>
              <a:t>Pointer with function (Conti…)</a:t>
            </a:r>
          </a:p>
        </p:txBody>
      </p:sp>
      <p:sp>
        <p:nvSpPr>
          <p:cNvPr id="3" name="Content Placeholder 2">
            <a:extLst>
              <a:ext uri="{FF2B5EF4-FFF2-40B4-BE49-F238E27FC236}">
                <a16:creationId xmlns:a16="http://schemas.microsoft.com/office/drawing/2014/main" id="{24731F6C-483C-4464-99B6-297D604131A9}"/>
              </a:ext>
            </a:extLst>
          </p:cNvPr>
          <p:cNvSpPr>
            <a:spLocks noGrp="1"/>
          </p:cNvSpPr>
          <p:nvPr>
            <p:ph idx="1"/>
          </p:nvPr>
        </p:nvSpPr>
        <p:spPr>
          <a:xfrm>
            <a:off x="838200" y="942392"/>
            <a:ext cx="10515600" cy="5775649"/>
          </a:xfrm>
        </p:spPr>
        <p:txBody>
          <a:bodyPr>
            <a:normAutofit fontScale="55000" lnSpcReduction="20000"/>
          </a:bodyPr>
          <a:lstStyle/>
          <a:p>
            <a:pPr marL="0" indent="0">
              <a:buNone/>
            </a:pPr>
            <a:r>
              <a:rPr lang="en-IN" dirty="0">
                <a:latin typeface="Consolas" panose="020B0609020204030204" pitchFamily="49" charset="0"/>
              </a:rPr>
              <a:t>#include &lt;</a:t>
            </a:r>
            <a:r>
              <a:rPr lang="en-IN" dirty="0" err="1">
                <a:latin typeface="Consolas" panose="020B0609020204030204" pitchFamily="49" charset="0"/>
              </a:rPr>
              <a:t>stdio.h</a:t>
            </a:r>
            <a:r>
              <a:rPr lang="en-IN" dirty="0">
                <a:latin typeface="Consolas" panose="020B0609020204030204" pitchFamily="49" charset="0"/>
              </a:rPr>
              <a:t>&gt;</a:t>
            </a:r>
          </a:p>
          <a:p>
            <a:pPr marL="0" indent="0">
              <a:buNone/>
            </a:pPr>
            <a:r>
              <a:rPr lang="en-IN" dirty="0">
                <a:latin typeface="Consolas" panose="020B0609020204030204" pitchFamily="49" charset="0"/>
              </a:rPr>
              <a:t> void swap(int*, int*);   // function declaration</a:t>
            </a:r>
          </a:p>
          <a:p>
            <a:pPr marL="0" indent="0">
              <a:buNone/>
            </a:pPr>
            <a:r>
              <a:rPr lang="en-IN" dirty="0">
                <a:latin typeface="Consolas" panose="020B0609020204030204" pitchFamily="49" charset="0"/>
              </a:rPr>
              <a:t>int main()</a:t>
            </a:r>
          </a:p>
          <a:p>
            <a:pPr marL="0" indent="0">
              <a:buNone/>
            </a:pPr>
            <a:r>
              <a:rPr lang="en-IN" dirty="0">
                <a:latin typeface="Consolas" panose="020B0609020204030204" pitchFamily="49" charset="0"/>
              </a:rPr>
              <a:t>{</a:t>
            </a:r>
          </a:p>
          <a:p>
            <a:pPr marL="0" indent="0">
              <a:buNone/>
            </a:pPr>
            <a:r>
              <a:rPr lang="en-IN" dirty="0">
                <a:latin typeface="Consolas" panose="020B0609020204030204" pitchFamily="49" charset="0"/>
              </a:rPr>
              <a:t>   	int x, y;</a:t>
            </a:r>
          </a:p>
          <a:p>
            <a:pPr marL="0" indent="0">
              <a:buNone/>
            </a:pPr>
            <a:r>
              <a:rPr lang="en-IN" dirty="0">
                <a:latin typeface="Consolas" panose="020B0609020204030204" pitchFamily="49" charset="0"/>
              </a:rPr>
              <a:t>	</a:t>
            </a:r>
            <a:r>
              <a:rPr lang="en-IN" dirty="0" err="1">
                <a:latin typeface="Consolas" panose="020B0609020204030204" pitchFamily="49" charset="0"/>
              </a:rPr>
              <a:t>printf</a:t>
            </a:r>
            <a:r>
              <a:rPr lang="en-IN" dirty="0">
                <a:latin typeface="Consolas" panose="020B0609020204030204" pitchFamily="49" charset="0"/>
              </a:rPr>
              <a:t>("Enter the value of x and y\n");</a:t>
            </a:r>
          </a:p>
          <a:p>
            <a:pPr marL="0" indent="0">
              <a:buNone/>
            </a:pPr>
            <a:r>
              <a:rPr lang="en-IN" dirty="0">
                <a:latin typeface="Consolas" panose="020B0609020204030204" pitchFamily="49" charset="0"/>
              </a:rPr>
              <a:t>   	</a:t>
            </a:r>
            <a:r>
              <a:rPr lang="en-IN" dirty="0" err="1">
                <a:latin typeface="Consolas" panose="020B0609020204030204" pitchFamily="49" charset="0"/>
              </a:rPr>
              <a:t>scanf</a:t>
            </a:r>
            <a:r>
              <a:rPr lang="en-IN" dirty="0">
                <a:latin typeface="Consolas" panose="020B0609020204030204" pitchFamily="49" charset="0"/>
              </a:rPr>
              <a:t>("%</a:t>
            </a:r>
            <a:r>
              <a:rPr lang="en-IN" dirty="0" err="1">
                <a:latin typeface="Consolas" panose="020B0609020204030204" pitchFamily="49" charset="0"/>
              </a:rPr>
              <a:t>d%d</a:t>
            </a:r>
            <a:r>
              <a:rPr lang="en-IN" dirty="0">
                <a:latin typeface="Consolas" panose="020B0609020204030204" pitchFamily="49" charset="0"/>
              </a:rPr>
              <a:t>",&amp;</a:t>
            </a:r>
            <a:r>
              <a:rPr lang="en-IN" dirty="0" err="1">
                <a:latin typeface="Consolas" panose="020B0609020204030204" pitchFamily="49" charset="0"/>
              </a:rPr>
              <a:t>x,&amp;y</a:t>
            </a:r>
            <a:r>
              <a:rPr lang="en-IN" dirty="0">
                <a:latin typeface="Consolas" panose="020B0609020204030204" pitchFamily="49" charset="0"/>
              </a:rPr>
              <a:t>); //let user enter 10 and 20</a:t>
            </a:r>
          </a:p>
          <a:p>
            <a:pPr marL="0" indent="0">
              <a:buNone/>
            </a:pPr>
            <a:r>
              <a:rPr lang="en-IN" dirty="0">
                <a:latin typeface="Consolas" panose="020B0609020204030204" pitchFamily="49" charset="0"/>
              </a:rPr>
              <a:t>   	</a:t>
            </a:r>
            <a:r>
              <a:rPr lang="en-IN" dirty="0" err="1">
                <a:latin typeface="Consolas" panose="020B0609020204030204" pitchFamily="49" charset="0"/>
              </a:rPr>
              <a:t>printf</a:t>
            </a:r>
            <a:r>
              <a:rPr lang="en-IN" dirty="0">
                <a:latin typeface="Consolas" panose="020B0609020204030204" pitchFamily="49" charset="0"/>
              </a:rPr>
              <a:t>("Before Swapping\</a:t>
            </a:r>
            <a:r>
              <a:rPr lang="en-IN" dirty="0" err="1">
                <a:latin typeface="Consolas" panose="020B0609020204030204" pitchFamily="49" charset="0"/>
              </a:rPr>
              <a:t>nx</a:t>
            </a:r>
            <a:r>
              <a:rPr lang="en-IN" dirty="0">
                <a:latin typeface="Consolas" panose="020B0609020204030204" pitchFamily="49" charset="0"/>
              </a:rPr>
              <a:t> = %d\</a:t>
            </a:r>
            <a:r>
              <a:rPr lang="en-IN" dirty="0" err="1">
                <a:latin typeface="Consolas" panose="020B0609020204030204" pitchFamily="49" charset="0"/>
              </a:rPr>
              <a:t>ny</a:t>
            </a:r>
            <a:r>
              <a:rPr lang="en-IN" dirty="0">
                <a:latin typeface="Consolas" panose="020B0609020204030204" pitchFamily="49" charset="0"/>
              </a:rPr>
              <a:t> = %d\n", x, y);</a:t>
            </a:r>
          </a:p>
          <a:p>
            <a:pPr marL="0" indent="0">
              <a:buNone/>
            </a:pPr>
            <a:r>
              <a:rPr lang="en-IN" dirty="0">
                <a:latin typeface="Consolas" panose="020B0609020204030204" pitchFamily="49" charset="0"/>
              </a:rPr>
              <a:t>   	swap(&amp;x, &amp;y); </a:t>
            </a:r>
          </a:p>
          <a:p>
            <a:pPr marL="0" indent="0">
              <a:buNone/>
            </a:pPr>
            <a:r>
              <a:rPr lang="en-IN" dirty="0">
                <a:latin typeface="Consolas" panose="020B0609020204030204" pitchFamily="49" charset="0"/>
              </a:rPr>
              <a:t>   	</a:t>
            </a:r>
            <a:r>
              <a:rPr lang="en-IN" dirty="0" err="1">
                <a:latin typeface="Consolas" panose="020B0609020204030204" pitchFamily="49" charset="0"/>
              </a:rPr>
              <a:t>printf</a:t>
            </a:r>
            <a:r>
              <a:rPr lang="en-IN" dirty="0">
                <a:latin typeface="Consolas" panose="020B0609020204030204" pitchFamily="49" charset="0"/>
              </a:rPr>
              <a:t>("After Swapping\</a:t>
            </a:r>
            <a:r>
              <a:rPr lang="en-IN" dirty="0" err="1">
                <a:latin typeface="Consolas" panose="020B0609020204030204" pitchFamily="49" charset="0"/>
              </a:rPr>
              <a:t>nx</a:t>
            </a:r>
            <a:r>
              <a:rPr lang="en-IN" dirty="0">
                <a:latin typeface="Consolas" panose="020B0609020204030204" pitchFamily="49" charset="0"/>
              </a:rPr>
              <a:t> = %d\</a:t>
            </a:r>
            <a:r>
              <a:rPr lang="en-IN" dirty="0" err="1">
                <a:latin typeface="Consolas" panose="020B0609020204030204" pitchFamily="49" charset="0"/>
              </a:rPr>
              <a:t>ny</a:t>
            </a:r>
            <a:r>
              <a:rPr lang="en-IN" dirty="0">
                <a:latin typeface="Consolas" panose="020B0609020204030204" pitchFamily="49" charset="0"/>
              </a:rPr>
              <a:t> = %d\n", x, y);</a:t>
            </a:r>
          </a:p>
          <a:p>
            <a:pPr marL="0" indent="0">
              <a:buNone/>
            </a:pPr>
            <a:r>
              <a:rPr lang="en-IN" dirty="0">
                <a:latin typeface="Consolas" panose="020B0609020204030204" pitchFamily="49" charset="0"/>
              </a:rPr>
              <a:t>   	return 0;</a:t>
            </a:r>
          </a:p>
          <a:p>
            <a:pPr marL="0" indent="0">
              <a:buNone/>
            </a:pPr>
            <a:r>
              <a:rPr lang="en-IN" dirty="0">
                <a:latin typeface="Consolas" panose="020B0609020204030204" pitchFamily="49" charset="0"/>
              </a:rPr>
              <a:t>}</a:t>
            </a:r>
          </a:p>
          <a:p>
            <a:pPr marL="0" indent="0">
              <a:buNone/>
            </a:pPr>
            <a:r>
              <a:rPr lang="en-IN" dirty="0">
                <a:latin typeface="Consolas" panose="020B0609020204030204" pitchFamily="49" charset="0"/>
              </a:rPr>
              <a:t>void swap(int *a, int *b)</a:t>
            </a:r>
          </a:p>
          <a:p>
            <a:pPr marL="0" indent="0">
              <a:buNone/>
            </a:pPr>
            <a:r>
              <a:rPr lang="en-IN" dirty="0">
                <a:latin typeface="Consolas" panose="020B0609020204030204" pitchFamily="49" charset="0"/>
              </a:rPr>
              <a:t>{</a:t>
            </a:r>
          </a:p>
          <a:p>
            <a:pPr marL="0" indent="0">
              <a:buNone/>
            </a:pPr>
            <a:r>
              <a:rPr lang="en-IN" dirty="0">
                <a:latin typeface="Consolas" panose="020B0609020204030204" pitchFamily="49" charset="0"/>
              </a:rPr>
              <a:t>   int temp;</a:t>
            </a:r>
          </a:p>
          <a:p>
            <a:pPr marL="0" indent="0">
              <a:buNone/>
            </a:pPr>
            <a:r>
              <a:rPr lang="en-IN" dirty="0">
                <a:latin typeface="Consolas" panose="020B0609020204030204" pitchFamily="49" charset="0"/>
              </a:rPr>
              <a:t>   temp = *b;</a:t>
            </a:r>
          </a:p>
          <a:p>
            <a:pPr marL="0" indent="0">
              <a:buNone/>
            </a:pPr>
            <a:r>
              <a:rPr lang="en-IN" dirty="0">
                <a:latin typeface="Consolas" panose="020B0609020204030204" pitchFamily="49" charset="0"/>
              </a:rPr>
              <a:t>   *b = *a;</a:t>
            </a:r>
          </a:p>
          <a:p>
            <a:pPr marL="0" indent="0">
              <a:buNone/>
            </a:pPr>
            <a:r>
              <a:rPr lang="en-IN" dirty="0">
                <a:latin typeface="Consolas" panose="020B0609020204030204" pitchFamily="49" charset="0"/>
              </a:rPr>
              <a:t>   *a = temp;   </a:t>
            </a:r>
          </a:p>
          <a:p>
            <a:pPr marL="0" indent="0">
              <a:buNone/>
            </a:pPr>
            <a:r>
              <a:rPr lang="en-IN" dirty="0">
                <a:latin typeface="Consolas" panose="020B0609020204030204" pitchFamily="49" charset="0"/>
              </a:rPr>
              <a:t>}</a:t>
            </a:r>
          </a:p>
        </p:txBody>
      </p:sp>
    </p:spTree>
    <p:extLst>
      <p:ext uri="{BB962C8B-B14F-4D97-AF65-F5344CB8AC3E}">
        <p14:creationId xmlns:p14="http://schemas.microsoft.com/office/powerpoint/2010/main" val="2516470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D6E0DB-164D-4CE0-8ED4-2B06E2612151}"/>
              </a:ext>
            </a:extLst>
          </p:cNvPr>
          <p:cNvSpPr>
            <a:spLocks noGrp="1"/>
          </p:cNvSpPr>
          <p:nvPr>
            <p:ph type="title"/>
          </p:nvPr>
        </p:nvSpPr>
        <p:spPr>
          <a:xfrm>
            <a:off x="863029" y="1012004"/>
            <a:ext cx="3416158" cy="4795408"/>
          </a:xfrm>
        </p:spPr>
        <p:txBody>
          <a:bodyPr>
            <a:normAutofit/>
          </a:bodyPr>
          <a:lstStyle/>
          <a:p>
            <a:r>
              <a:rPr lang="en-IN">
                <a:solidFill>
                  <a:srgbClr val="FFFFFF"/>
                </a:solidFill>
              </a:rPr>
              <a:t>Topic to be cover</a:t>
            </a:r>
          </a:p>
        </p:txBody>
      </p:sp>
      <p:graphicFrame>
        <p:nvGraphicFramePr>
          <p:cNvPr id="5" name="Content Placeholder 2">
            <a:extLst>
              <a:ext uri="{FF2B5EF4-FFF2-40B4-BE49-F238E27FC236}">
                <a16:creationId xmlns:a16="http://schemas.microsoft.com/office/drawing/2014/main" id="{8AF7D8A6-3F25-49BC-9F8F-FA20C6D75D10}"/>
              </a:ext>
            </a:extLst>
          </p:cNvPr>
          <p:cNvGraphicFramePr>
            <a:graphicFrameLocks noGrp="1"/>
          </p:cNvGraphicFramePr>
          <p:nvPr>
            <p:ph idx="1"/>
            <p:extLst>
              <p:ext uri="{D42A27DB-BD31-4B8C-83A1-F6EECF244321}">
                <p14:modId xmlns:p14="http://schemas.microsoft.com/office/powerpoint/2010/main" val="2993597651"/>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28504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2C51D-99D2-44AF-BB23-0CF9DB53F0BA}"/>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963BE43-B20A-49C9-8D20-E9202DA56691}"/>
              </a:ext>
            </a:extLst>
          </p:cNvPr>
          <p:cNvSpPr>
            <a:spLocks noGrp="1"/>
          </p:cNvSpPr>
          <p:nvPr>
            <p:ph idx="1"/>
          </p:nvPr>
        </p:nvSpPr>
        <p:spPr/>
        <p:txBody>
          <a:bodyPr>
            <a:normAutofit/>
          </a:bodyPr>
          <a:lstStyle/>
          <a:p>
            <a:pPr marL="0" indent="0">
              <a:buNone/>
            </a:pPr>
            <a:r>
              <a:rPr lang="en-IN" sz="11500" dirty="0"/>
              <a:t>			Quires</a:t>
            </a:r>
          </a:p>
        </p:txBody>
      </p:sp>
    </p:spTree>
    <p:extLst>
      <p:ext uri="{BB962C8B-B14F-4D97-AF65-F5344CB8AC3E}">
        <p14:creationId xmlns:p14="http://schemas.microsoft.com/office/powerpoint/2010/main" val="543087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24329BC2-035C-4600-9593-6ED19AC726E8}"/>
              </a:ext>
            </a:extLst>
          </p:cNvPr>
          <p:cNvSpPr>
            <a:spLocks noGrp="1"/>
          </p:cNvSpPr>
          <p:nvPr>
            <p:ph type="title"/>
          </p:nvPr>
        </p:nvSpPr>
        <p:spPr>
          <a:xfrm>
            <a:off x="958506" y="800392"/>
            <a:ext cx="10264697" cy="1212102"/>
          </a:xfrm>
        </p:spPr>
        <p:txBody>
          <a:bodyPr>
            <a:normAutofit/>
          </a:bodyPr>
          <a:lstStyle/>
          <a:p>
            <a:r>
              <a:rPr lang="en-IN" sz="4000" dirty="0">
                <a:solidFill>
                  <a:srgbClr val="FFFFFF"/>
                </a:solidFill>
              </a:rPr>
              <a:t>1. Introduction to pointer</a:t>
            </a:r>
          </a:p>
        </p:txBody>
      </p:sp>
      <p:sp>
        <p:nvSpPr>
          <p:cNvPr id="3" name="Content Placeholder 2">
            <a:extLst>
              <a:ext uri="{FF2B5EF4-FFF2-40B4-BE49-F238E27FC236}">
                <a16:creationId xmlns:a16="http://schemas.microsoft.com/office/drawing/2014/main" id="{B05BE90B-7F69-4264-A188-35570BBE4C15}"/>
              </a:ext>
            </a:extLst>
          </p:cNvPr>
          <p:cNvSpPr>
            <a:spLocks noGrp="1"/>
          </p:cNvSpPr>
          <p:nvPr>
            <p:ph idx="1"/>
          </p:nvPr>
        </p:nvSpPr>
        <p:spPr>
          <a:xfrm>
            <a:off x="1367624" y="2490436"/>
            <a:ext cx="9708995" cy="3567173"/>
          </a:xfrm>
        </p:spPr>
        <p:txBody>
          <a:bodyPr anchor="ctr">
            <a:normAutofit/>
          </a:bodyPr>
          <a:lstStyle/>
          <a:p>
            <a:r>
              <a:rPr lang="en-IN" sz="2200" dirty="0"/>
              <a:t>A </a:t>
            </a:r>
            <a:r>
              <a:rPr lang="en-IN" sz="2200" b="1" dirty="0"/>
              <a:t>pointer</a:t>
            </a:r>
            <a:r>
              <a:rPr lang="en-IN" sz="2200" dirty="0"/>
              <a:t> is a special variable stores the address of another variable of same type.</a:t>
            </a:r>
          </a:p>
          <a:p>
            <a:r>
              <a:rPr lang="en-IN" sz="2200" dirty="0"/>
              <a:t>Value of the pointer variable is the address of another variable, i.e., direct address of the memory location. </a:t>
            </a:r>
          </a:p>
          <a:p>
            <a:r>
              <a:rPr lang="en-IN" sz="2200" dirty="0"/>
              <a:t>Like any variable or constant, you must declare a pointer before using it to store any variable address. </a:t>
            </a:r>
          </a:p>
          <a:p>
            <a:r>
              <a:rPr lang="en-IN" sz="2200" dirty="0"/>
              <a:t>Some C programming tasks are performed more easily with pointers.</a:t>
            </a:r>
          </a:p>
          <a:p>
            <a:r>
              <a:rPr lang="en-IN" sz="2200" dirty="0"/>
              <a:t>Dynamic memory allocation, cannot be performed without using pointers. </a:t>
            </a:r>
          </a:p>
          <a:p>
            <a:r>
              <a:rPr lang="en-IN" sz="2200" dirty="0"/>
              <a:t>So it becomes necessary to learn pointers to become a perfect C programmer.</a:t>
            </a:r>
          </a:p>
        </p:txBody>
      </p:sp>
    </p:spTree>
    <p:extLst>
      <p:ext uri="{BB962C8B-B14F-4D97-AF65-F5344CB8AC3E}">
        <p14:creationId xmlns:p14="http://schemas.microsoft.com/office/powerpoint/2010/main" val="1766289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15">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24329BC2-035C-4600-9593-6ED19AC726E8}"/>
              </a:ext>
            </a:extLst>
          </p:cNvPr>
          <p:cNvSpPr>
            <a:spLocks noGrp="1"/>
          </p:cNvSpPr>
          <p:nvPr>
            <p:ph type="title"/>
          </p:nvPr>
        </p:nvSpPr>
        <p:spPr>
          <a:xfrm>
            <a:off x="1047280" y="759805"/>
            <a:ext cx="10306520" cy="1325563"/>
          </a:xfrm>
        </p:spPr>
        <p:txBody>
          <a:bodyPr>
            <a:normAutofit/>
          </a:bodyPr>
          <a:lstStyle/>
          <a:p>
            <a:r>
              <a:rPr lang="en-IN" sz="4000" dirty="0">
                <a:solidFill>
                  <a:srgbClr val="FFFFFF"/>
                </a:solidFill>
              </a:rPr>
              <a:t>Introduction to pointer (</a:t>
            </a:r>
            <a:r>
              <a:rPr lang="en-IN" sz="4000" dirty="0" err="1">
                <a:solidFill>
                  <a:srgbClr val="FFFFFF"/>
                </a:solidFill>
              </a:rPr>
              <a:t>conti</a:t>
            </a:r>
            <a:r>
              <a:rPr lang="en-IN" sz="4000" dirty="0">
                <a:solidFill>
                  <a:srgbClr val="FFFFFF"/>
                </a:solidFill>
              </a:rPr>
              <a:t>….)</a:t>
            </a:r>
          </a:p>
        </p:txBody>
      </p:sp>
      <p:sp>
        <p:nvSpPr>
          <p:cNvPr id="3" name="Content Placeholder 2">
            <a:extLst>
              <a:ext uri="{FF2B5EF4-FFF2-40B4-BE49-F238E27FC236}">
                <a16:creationId xmlns:a16="http://schemas.microsoft.com/office/drawing/2014/main" id="{B05BE90B-7F69-4264-A188-35570BBE4C15}"/>
              </a:ext>
            </a:extLst>
          </p:cNvPr>
          <p:cNvSpPr>
            <a:spLocks noGrp="1"/>
          </p:cNvSpPr>
          <p:nvPr>
            <p:ph idx="1"/>
          </p:nvPr>
        </p:nvSpPr>
        <p:spPr>
          <a:xfrm>
            <a:off x="1222645" y="2494450"/>
            <a:ext cx="5913614" cy="3563159"/>
          </a:xfrm>
        </p:spPr>
        <p:txBody>
          <a:bodyPr>
            <a:normAutofit/>
          </a:bodyPr>
          <a:lstStyle/>
          <a:p>
            <a:r>
              <a:rPr lang="en-IN" sz="2000" dirty="0"/>
              <a:t>Consider the declaration,</a:t>
            </a:r>
          </a:p>
          <a:p>
            <a:pPr marL="0" indent="0">
              <a:buNone/>
            </a:pPr>
            <a:r>
              <a:rPr lang="en-IN" sz="2000" dirty="0"/>
              <a:t>	</a:t>
            </a:r>
            <a:r>
              <a:rPr lang="en-IN" sz="1800" dirty="0">
                <a:solidFill>
                  <a:srgbClr val="FF0000"/>
                </a:solidFill>
                <a:latin typeface="Consolas" panose="020B0609020204030204" pitchFamily="49" charset="0"/>
              </a:rPr>
              <a:t>int </a:t>
            </a:r>
            <a:r>
              <a:rPr lang="en-IN" sz="1800" dirty="0" err="1">
                <a:solidFill>
                  <a:srgbClr val="FF0000"/>
                </a:solidFill>
                <a:latin typeface="Consolas" panose="020B0609020204030204" pitchFamily="49" charset="0"/>
              </a:rPr>
              <a:t>i</a:t>
            </a:r>
            <a:r>
              <a:rPr lang="en-IN" sz="1800" dirty="0">
                <a:solidFill>
                  <a:srgbClr val="FF0000"/>
                </a:solidFill>
                <a:latin typeface="Consolas" panose="020B0609020204030204" pitchFamily="49" charset="0"/>
              </a:rPr>
              <a:t> = 3 ;</a:t>
            </a:r>
          </a:p>
          <a:p>
            <a:pPr marL="0" indent="0">
              <a:buNone/>
            </a:pPr>
            <a:endParaRPr lang="en-IN" sz="2000" dirty="0">
              <a:latin typeface="Consolas" panose="020B0609020204030204" pitchFamily="49" charset="0"/>
            </a:endParaRPr>
          </a:p>
          <a:p>
            <a:pPr marL="0" indent="0">
              <a:buNone/>
            </a:pPr>
            <a:r>
              <a:rPr lang="en-IN" sz="2000" b="1" u="sng" dirty="0"/>
              <a:t>This declaration tells the C compiler to:</a:t>
            </a:r>
          </a:p>
          <a:p>
            <a:pPr marL="0" indent="0">
              <a:buNone/>
            </a:pPr>
            <a:endParaRPr lang="en-IN" sz="2000" dirty="0"/>
          </a:p>
          <a:p>
            <a:pPr>
              <a:buFont typeface="Wingdings" panose="05000000000000000000" pitchFamily="2" charset="2"/>
              <a:buChar char="ü"/>
            </a:pPr>
            <a:r>
              <a:rPr lang="en-IN" sz="2000" dirty="0"/>
              <a:t>Reserve space in memory to hold the integer value.</a:t>
            </a:r>
          </a:p>
          <a:p>
            <a:pPr>
              <a:buFont typeface="Wingdings" panose="05000000000000000000" pitchFamily="2" charset="2"/>
              <a:buChar char="ü"/>
            </a:pPr>
            <a:r>
              <a:rPr lang="en-IN" sz="2000" dirty="0"/>
              <a:t>Associate the name </a:t>
            </a:r>
            <a:r>
              <a:rPr lang="en-IN" sz="2000" dirty="0" err="1"/>
              <a:t>i</a:t>
            </a:r>
            <a:r>
              <a:rPr lang="en-IN" sz="2000" dirty="0"/>
              <a:t> with this memory location.</a:t>
            </a:r>
          </a:p>
          <a:p>
            <a:pPr>
              <a:buFont typeface="Wingdings" panose="05000000000000000000" pitchFamily="2" charset="2"/>
              <a:buChar char="ü"/>
            </a:pPr>
            <a:r>
              <a:rPr lang="en-IN" sz="2000" dirty="0"/>
              <a:t>Store the value 3 at this location.</a:t>
            </a:r>
          </a:p>
          <a:p>
            <a:pPr marL="0" indent="0">
              <a:buNone/>
            </a:pPr>
            <a:endParaRPr lang="en-IN" sz="2000" dirty="0"/>
          </a:p>
        </p:txBody>
      </p:sp>
      <p:pic>
        <p:nvPicPr>
          <p:cNvPr id="4" name="Picture 3">
            <a:extLst>
              <a:ext uri="{FF2B5EF4-FFF2-40B4-BE49-F238E27FC236}">
                <a16:creationId xmlns:a16="http://schemas.microsoft.com/office/drawing/2014/main" id="{B4C98F07-E8CA-491F-BEB8-6560EEE93BB2}"/>
              </a:ext>
            </a:extLst>
          </p:cNvPr>
          <p:cNvPicPr/>
          <p:nvPr/>
        </p:nvPicPr>
        <p:blipFill>
          <a:blip r:embed="rId2">
            <a:extLst>
              <a:ext uri="{28A0092B-C50C-407E-A947-70E740481C1C}">
                <a14:useLocalDpi xmlns:a14="http://schemas.microsoft.com/office/drawing/2010/main" val="0"/>
              </a:ext>
            </a:extLst>
          </a:blip>
          <a:stretch>
            <a:fillRect/>
          </a:stretch>
        </p:blipFill>
        <p:spPr bwMode="auto">
          <a:xfrm>
            <a:off x="7136259" y="2687216"/>
            <a:ext cx="5052693" cy="2713703"/>
          </a:xfrm>
          <a:prstGeom prst="rect">
            <a:avLst/>
          </a:prstGeom>
          <a:noFill/>
        </p:spPr>
      </p:pic>
    </p:spTree>
    <p:extLst>
      <p:ext uri="{BB962C8B-B14F-4D97-AF65-F5344CB8AC3E}">
        <p14:creationId xmlns:p14="http://schemas.microsoft.com/office/powerpoint/2010/main" val="819453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15">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24329BC2-035C-4600-9593-6ED19AC726E8}"/>
              </a:ext>
            </a:extLst>
          </p:cNvPr>
          <p:cNvSpPr>
            <a:spLocks noGrp="1"/>
          </p:cNvSpPr>
          <p:nvPr>
            <p:ph type="title"/>
          </p:nvPr>
        </p:nvSpPr>
        <p:spPr>
          <a:xfrm>
            <a:off x="1047280" y="759805"/>
            <a:ext cx="10306520" cy="1325563"/>
          </a:xfrm>
        </p:spPr>
        <p:txBody>
          <a:bodyPr>
            <a:normAutofit/>
          </a:bodyPr>
          <a:lstStyle/>
          <a:p>
            <a:r>
              <a:rPr lang="en-IN" sz="4000" dirty="0">
                <a:solidFill>
                  <a:srgbClr val="FFFFFF"/>
                </a:solidFill>
              </a:rPr>
              <a:t>Introduction to pointer (</a:t>
            </a:r>
            <a:r>
              <a:rPr lang="en-IN" sz="4000" dirty="0" err="1">
                <a:solidFill>
                  <a:srgbClr val="FFFFFF"/>
                </a:solidFill>
              </a:rPr>
              <a:t>conti</a:t>
            </a:r>
            <a:r>
              <a:rPr lang="en-IN" sz="4000" dirty="0">
                <a:solidFill>
                  <a:srgbClr val="FFFFFF"/>
                </a:solidFill>
              </a:rPr>
              <a:t>….)</a:t>
            </a:r>
          </a:p>
        </p:txBody>
      </p:sp>
      <p:sp>
        <p:nvSpPr>
          <p:cNvPr id="3" name="Content Placeholder 2">
            <a:extLst>
              <a:ext uri="{FF2B5EF4-FFF2-40B4-BE49-F238E27FC236}">
                <a16:creationId xmlns:a16="http://schemas.microsoft.com/office/drawing/2014/main" id="{B05BE90B-7F69-4264-A188-35570BBE4C15}"/>
              </a:ext>
            </a:extLst>
          </p:cNvPr>
          <p:cNvSpPr>
            <a:spLocks noGrp="1"/>
          </p:cNvSpPr>
          <p:nvPr>
            <p:ph idx="1"/>
          </p:nvPr>
        </p:nvSpPr>
        <p:spPr>
          <a:xfrm>
            <a:off x="1424904" y="2494450"/>
            <a:ext cx="9798299" cy="3563159"/>
          </a:xfrm>
        </p:spPr>
        <p:txBody>
          <a:bodyPr>
            <a:normAutofit fontScale="62500" lnSpcReduction="20000"/>
          </a:bodyPr>
          <a:lstStyle/>
          <a:p>
            <a:pPr marL="0" indent="0">
              <a:buNone/>
            </a:pPr>
            <a:r>
              <a:rPr lang="en-IN" dirty="0"/>
              <a:t> We can print this address number through the following program:</a:t>
            </a:r>
          </a:p>
          <a:p>
            <a:pPr marL="895350" indent="0">
              <a:buNone/>
            </a:pPr>
            <a:r>
              <a:rPr lang="en-IN" dirty="0">
                <a:solidFill>
                  <a:srgbClr val="FF0000"/>
                </a:solidFill>
                <a:latin typeface="Consolas" panose="020B0609020204030204" pitchFamily="49" charset="0"/>
              </a:rPr>
              <a:t>main( )</a:t>
            </a:r>
          </a:p>
          <a:p>
            <a:pPr marL="895350" indent="0">
              <a:buNone/>
            </a:pPr>
            <a:r>
              <a:rPr lang="en-IN" dirty="0">
                <a:solidFill>
                  <a:srgbClr val="FF0000"/>
                </a:solidFill>
                <a:latin typeface="Consolas" panose="020B0609020204030204" pitchFamily="49" charset="0"/>
              </a:rPr>
              <a:t>{</a:t>
            </a:r>
          </a:p>
          <a:p>
            <a:pPr marL="895350" indent="0">
              <a:buNone/>
            </a:pPr>
            <a:r>
              <a:rPr lang="en-IN" dirty="0">
                <a:solidFill>
                  <a:srgbClr val="FF0000"/>
                </a:solidFill>
                <a:latin typeface="Consolas" panose="020B0609020204030204" pitchFamily="49" charset="0"/>
              </a:rPr>
              <a:t>int </a:t>
            </a:r>
            <a:r>
              <a:rPr lang="en-IN" dirty="0" err="1">
                <a:solidFill>
                  <a:srgbClr val="FF0000"/>
                </a:solidFill>
                <a:latin typeface="Consolas" panose="020B0609020204030204" pitchFamily="49" charset="0"/>
              </a:rPr>
              <a:t>i</a:t>
            </a:r>
            <a:r>
              <a:rPr lang="en-IN" dirty="0">
                <a:solidFill>
                  <a:srgbClr val="FF0000"/>
                </a:solidFill>
                <a:latin typeface="Consolas" panose="020B0609020204030204" pitchFamily="49" charset="0"/>
              </a:rPr>
              <a:t> = 3 ;</a:t>
            </a:r>
          </a:p>
          <a:p>
            <a:pPr marL="895350" indent="0">
              <a:buNone/>
            </a:pPr>
            <a:r>
              <a:rPr lang="en-IN" dirty="0" err="1">
                <a:solidFill>
                  <a:srgbClr val="FF0000"/>
                </a:solidFill>
                <a:latin typeface="Consolas" panose="020B0609020204030204" pitchFamily="49" charset="0"/>
              </a:rPr>
              <a:t>printf</a:t>
            </a:r>
            <a:r>
              <a:rPr lang="en-IN" dirty="0">
                <a:solidFill>
                  <a:srgbClr val="FF0000"/>
                </a:solidFill>
                <a:latin typeface="Consolas" panose="020B0609020204030204" pitchFamily="49" charset="0"/>
              </a:rPr>
              <a:t> ( "\</a:t>
            </a:r>
            <a:r>
              <a:rPr lang="en-IN" dirty="0" err="1">
                <a:solidFill>
                  <a:srgbClr val="FF0000"/>
                </a:solidFill>
                <a:latin typeface="Consolas" panose="020B0609020204030204" pitchFamily="49" charset="0"/>
              </a:rPr>
              <a:t>nAddress</a:t>
            </a:r>
            <a:r>
              <a:rPr lang="en-IN" dirty="0">
                <a:solidFill>
                  <a:srgbClr val="FF0000"/>
                </a:solidFill>
                <a:latin typeface="Consolas" panose="020B0609020204030204" pitchFamily="49" charset="0"/>
              </a:rPr>
              <a:t> of </a:t>
            </a:r>
            <a:r>
              <a:rPr lang="en-IN" dirty="0" err="1">
                <a:solidFill>
                  <a:srgbClr val="FF0000"/>
                </a:solidFill>
                <a:latin typeface="Consolas" panose="020B0609020204030204" pitchFamily="49" charset="0"/>
              </a:rPr>
              <a:t>i</a:t>
            </a:r>
            <a:r>
              <a:rPr lang="en-IN" dirty="0">
                <a:solidFill>
                  <a:srgbClr val="FF0000"/>
                </a:solidFill>
                <a:latin typeface="Consolas" panose="020B0609020204030204" pitchFamily="49" charset="0"/>
              </a:rPr>
              <a:t> = %u", &amp;</a:t>
            </a:r>
            <a:r>
              <a:rPr lang="en-IN" dirty="0" err="1">
                <a:solidFill>
                  <a:srgbClr val="FF0000"/>
                </a:solidFill>
                <a:latin typeface="Consolas" panose="020B0609020204030204" pitchFamily="49" charset="0"/>
              </a:rPr>
              <a:t>i</a:t>
            </a:r>
            <a:r>
              <a:rPr lang="en-IN" dirty="0">
                <a:solidFill>
                  <a:srgbClr val="FF0000"/>
                </a:solidFill>
                <a:latin typeface="Consolas" panose="020B0609020204030204" pitchFamily="49" charset="0"/>
              </a:rPr>
              <a:t> ) ;</a:t>
            </a:r>
          </a:p>
          <a:p>
            <a:pPr marL="895350" indent="0">
              <a:buNone/>
            </a:pPr>
            <a:r>
              <a:rPr lang="en-IN" dirty="0" err="1">
                <a:solidFill>
                  <a:srgbClr val="FF0000"/>
                </a:solidFill>
                <a:latin typeface="Consolas" panose="020B0609020204030204" pitchFamily="49" charset="0"/>
              </a:rPr>
              <a:t>printf</a:t>
            </a:r>
            <a:r>
              <a:rPr lang="en-IN" dirty="0">
                <a:solidFill>
                  <a:srgbClr val="FF0000"/>
                </a:solidFill>
                <a:latin typeface="Consolas" panose="020B0609020204030204" pitchFamily="49" charset="0"/>
              </a:rPr>
              <a:t> ( "\</a:t>
            </a:r>
            <a:r>
              <a:rPr lang="en-IN" dirty="0" err="1">
                <a:solidFill>
                  <a:srgbClr val="FF0000"/>
                </a:solidFill>
                <a:latin typeface="Consolas" panose="020B0609020204030204" pitchFamily="49" charset="0"/>
              </a:rPr>
              <a:t>nValue</a:t>
            </a:r>
            <a:r>
              <a:rPr lang="en-IN" dirty="0">
                <a:solidFill>
                  <a:srgbClr val="FF0000"/>
                </a:solidFill>
                <a:latin typeface="Consolas" panose="020B0609020204030204" pitchFamily="49" charset="0"/>
              </a:rPr>
              <a:t> of </a:t>
            </a:r>
            <a:r>
              <a:rPr lang="en-IN" dirty="0" err="1">
                <a:solidFill>
                  <a:srgbClr val="FF0000"/>
                </a:solidFill>
                <a:latin typeface="Consolas" panose="020B0609020204030204" pitchFamily="49" charset="0"/>
              </a:rPr>
              <a:t>i</a:t>
            </a:r>
            <a:r>
              <a:rPr lang="en-IN" dirty="0">
                <a:solidFill>
                  <a:srgbClr val="FF0000"/>
                </a:solidFill>
                <a:latin typeface="Consolas" panose="020B0609020204030204" pitchFamily="49" charset="0"/>
              </a:rPr>
              <a:t> = %d", </a:t>
            </a:r>
            <a:r>
              <a:rPr lang="en-IN" dirty="0" err="1">
                <a:solidFill>
                  <a:srgbClr val="FF0000"/>
                </a:solidFill>
                <a:latin typeface="Consolas" panose="020B0609020204030204" pitchFamily="49" charset="0"/>
              </a:rPr>
              <a:t>i</a:t>
            </a:r>
            <a:r>
              <a:rPr lang="en-IN" dirty="0">
                <a:solidFill>
                  <a:srgbClr val="FF0000"/>
                </a:solidFill>
                <a:latin typeface="Consolas" panose="020B0609020204030204" pitchFamily="49" charset="0"/>
              </a:rPr>
              <a:t> ) ;</a:t>
            </a:r>
          </a:p>
          <a:p>
            <a:pPr marL="895350" indent="0">
              <a:buNone/>
            </a:pPr>
            <a:r>
              <a:rPr lang="en-IN" dirty="0">
                <a:solidFill>
                  <a:srgbClr val="FF0000"/>
                </a:solidFill>
                <a:latin typeface="Consolas" panose="020B0609020204030204" pitchFamily="49" charset="0"/>
              </a:rPr>
              <a:t>}</a:t>
            </a:r>
          </a:p>
          <a:p>
            <a:pPr marL="0" indent="0">
              <a:buNone/>
            </a:pPr>
            <a:r>
              <a:rPr lang="en-IN" dirty="0"/>
              <a:t> </a:t>
            </a:r>
          </a:p>
          <a:p>
            <a:pPr marL="0" indent="0">
              <a:buNone/>
            </a:pPr>
            <a:r>
              <a:rPr lang="en-IN" b="1" dirty="0"/>
              <a:t>Output</a:t>
            </a:r>
          </a:p>
          <a:p>
            <a:pPr marL="895350" indent="0">
              <a:buNone/>
            </a:pPr>
            <a:r>
              <a:rPr lang="en-IN" sz="2900" dirty="0">
                <a:solidFill>
                  <a:srgbClr val="FF0000"/>
                </a:solidFill>
                <a:latin typeface="Consolas" panose="020B0609020204030204" pitchFamily="49" charset="0"/>
              </a:rPr>
              <a:t>Address of </a:t>
            </a:r>
            <a:r>
              <a:rPr lang="en-IN" sz="2900" dirty="0" err="1">
                <a:solidFill>
                  <a:srgbClr val="FF0000"/>
                </a:solidFill>
                <a:latin typeface="Consolas" panose="020B0609020204030204" pitchFamily="49" charset="0"/>
              </a:rPr>
              <a:t>i</a:t>
            </a:r>
            <a:r>
              <a:rPr lang="en-IN" sz="2900" dirty="0">
                <a:solidFill>
                  <a:srgbClr val="FF0000"/>
                </a:solidFill>
                <a:latin typeface="Consolas" panose="020B0609020204030204" pitchFamily="49" charset="0"/>
              </a:rPr>
              <a:t> = 65524</a:t>
            </a:r>
          </a:p>
          <a:p>
            <a:pPr marL="895350" indent="0">
              <a:buNone/>
            </a:pPr>
            <a:r>
              <a:rPr lang="en-IN" sz="2900" dirty="0">
                <a:solidFill>
                  <a:srgbClr val="FF0000"/>
                </a:solidFill>
                <a:latin typeface="Consolas" panose="020B0609020204030204" pitchFamily="49" charset="0"/>
              </a:rPr>
              <a:t>Value of </a:t>
            </a:r>
            <a:r>
              <a:rPr lang="en-IN" sz="2900" dirty="0" err="1">
                <a:solidFill>
                  <a:srgbClr val="FF0000"/>
                </a:solidFill>
                <a:latin typeface="Consolas" panose="020B0609020204030204" pitchFamily="49" charset="0"/>
              </a:rPr>
              <a:t>i</a:t>
            </a:r>
            <a:r>
              <a:rPr lang="en-IN" sz="2900" dirty="0">
                <a:solidFill>
                  <a:srgbClr val="FF0000"/>
                </a:solidFill>
                <a:latin typeface="Consolas" panose="020B0609020204030204" pitchFamily="49" charset="0"/>
              </a:rPr>
              <a:t> = 3</a:t>
            </a:r>
          </a:p>
          <a:p>
            <a:pPr marL="0" indent="0">
              <a:buNone/>
            </a:pPr>
            <a:endParaRPr lang="en-IN" sz="2000" dirty="0"/>
          </a:p>
        </p:txBody>
      </p:sp>
      <p:pic>
        <p:nvPicPr>
          <p:cNvPr id="17" name="Picture 16">
            <a:extLst>
              <a:ext uri="{FF2B5EF4-FFF2-40B4-BE49-F238E27FC236}">
                <a16:creationId xmlns:a16="http://schemas.microsoft.com/office/drawing/2014/main" id="{C58DDD7E-3E11-40A8-993B-A25F4FE07113}"/>
              </a:ext>
            </a:extLst>
          </p:cNvPr>
          <p:cNvPicPr/>
          <p:nvPr/>
        </p:nvPicPr>
        <p:blipFill>
          <a:blip r:embed="rId2">
            <a:extLst>
              <a:ext uri="{28A0092B-C50C-407E-A947-70E740481C1C}">
                <a14:useLocalDpi xmlns:a14="http://schemas.microsoft.com/office/drawing/2010/main" val="0"/>
              </a:ext>
            </a:extLst>
          </a:blip>
          <a:stretch>
            <a:fillRect/>
          </a:stretch>
        </p:blipFill>
        <p:spPr bwMode="auto">
          <a:xfrm>
            <a:off x="7186412" y="3060282"/>
            <a:ext cx="5052693" cy="2713703"/>
          </a:xfrm>
          <a:prstGeom prst="rect">
            <a:avLst/>
          </a:prstGeom>
          <a:noFill/>
        </p:spPr>
      </p:pic>
    </p:spTree>
    <p:extLst>
      <p:ext uri="{BB962C8B-B14F-4D97-AF65-F5344CB8AC3E}">
        <p14:creationId xmlns:p14="http://schemas.microsoft.com/office/powerpoint/2010/main" val="13355616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15">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24329BC2-035C-4600-9593-6ED19AC726E8}"/>
              </a:ext>
            </a:extLst>
          </p:cNvPr>
          <p:cNvSpPr>
            <a:spLocks noGrp="1"/>
          </p:cNvSpPr>
          <p:nvPr>
            <p:ph type="title"/>
          </p:nvPr>
        </p:nvSpPr>
        <p:spPr>
          <a:xfrm>
            <a:off x="1047280" y="759805"/>
            <a:ext cx="10306520" cy="1325563"/>
          </a:xfrm>
        </p:spPr>
        <p:txBody>
          <a:bodyPr>
            <a:normAutofit/>
          </a:bodyPr>
          <a:lstStyle/>
          <a:p>
            <a:r>
              <a:rPr lang="en-IN" sz="4000" dirty="0">
                <a:solidFill>
                  <a:srgbClr val="FFFFFF"/>
                </a:solidFill>
              </a:rPr>
              <a:t>Introduction to pointer (</a:t>
            </a:r>
            <a:r>
              <a:rPr lang="en-IN" sz="4000" dirty="0" err="1">
                <a:solidFill>
                  <a:srgbClr val="FFFFFF"/>
                </a:solidFill>
              </a:rPr>
              <a:t>conti</a:t>
            </a:r>
            <a:r>
              <a:rPr lang="en-IN" sz="4000" dirty="0">
                <a:solidFill>
                  <a:srgbClr val="FFFFFF"/>
                </a:solidFill>
              </a:rPr>
              <a:t>….)</a:t>
            </a:r>
          </a:p>
        </p:txBody>
      </p:sp>
      <p:sp>
        <p:nvSpPr>
          <p:cNvPr id="3" name="Content Placeholder 2">
            <a:extLst>
              <a:ext uri="{FF2B5EF4-FFF2-40B4-BE49-F238E27FC236}">
                <a16:creationId xmlns:a16="http://schemas.microsoft.com/office/drawing/2014/main" id="{B05BE90B-7F69-4264-A188-35570BBE4C15}"/>
              </a:ext>
            </a:extLst>
          </p:cNvPr>
          <p:cNvSpPr>
            <a:spLocks noGrp="1"/>
          </p:cNvSpPr>
          <p:nvPr>
            <p:ph idx="1"/>
          </p:nvPr>
        </p:nvSpPr>
        <p:spPr>
          <a:xfrm>
            <a:off x="1406014" y="2378076"/>
            <a:ext cx="10565162" cy="4060046"/>
          </a:xfrm>
        </p:spPr>
        <p:txBody>
          <a:bodyPr>
            <a:normAutofit fontScale="85000" lnSpcReduction="20000"/>
          </a:bodyPr>
          <a:lstStyle/>
          <a:p>
            <a:pPr lvl="0"/>
            <a:r>
              <a:rPr lang="en-IN" dirty="0"/>
              <a:t>  </a:t>
            </a:r>
            <a:r>
              <a:rPr lang="en-IN" b="1" dirty="0"/>
              <a:t>‘address of’</a:t>
            </a:r>
            <a:r>
              <a:rPr lang="en-IN" dirty="0"/>
              <a:t> Operator (&amp;) :</a:t>
            </a:r>
          </a:p>
          <a:p>
            <a:pPr marL="0" lvl="0" indent="0">
              <a:buNone/>
            </a:pPr>
            <a:endParaRPr lang="en-IN" sz="2400" dirty="0"/>
          </a:p>
          <a:p>
            <a:pPr lvl="1">
              <a:buFont typeface="Wingdings" panose="05000000000000000000" pitchFamily="2" charset="2"/>
              <a:buChar char="ü"/>
            </a:pPr>
            <a:r>
              <a:rPr lang="en-IN" dirty="0"/>
              <a:t>In first </a:t>
            </a:r>
            <a:r>
              <a:rPr lang="en-IN" dirty="0" err="1"/>
              <a:t>printf</a:t>
            </a:r>
            <a:r>
              <a:rPr lang="en-IN" dirty="0"/>
              <a:t>( ) statement carefully. ‘&amp;’ used in this statement is C’s </a:t>
            </a:r>
            <a:r>
              <a:rPr lang="en-IN" b="1" dirty="0"/>
              <a:t>‘address of’</a:t>
            </a:r>
            <a:r>
              <a:rPr lang="en-IN" dirty="0"/>
              <a:t> operator. </a:t>
            </a:r>
            <a:endParaRPr lang="en-IN" sz="2000" dirty="0"/>
          </a:p>
          <a:p>
            <a:pPr lvl="1">
              <a:buFont typeface="Wingdings" panose="05000000000000000000" pitchFamily="2" charset="2"/>
              <a:buChar char="ü"/>
            </a:pPr>
            <a:r>
              <a:rPr lang="en-IN" dirty="0"/>
              <a:t>The expression &amp;</a:t>
            </a:r>
            <a:r>
              <a:rPr lang="en-IN" dirty="0" err="1"/>
              <a:t>i</a:t>
            </a:r>
            <a:r>
              <a:rPr lang="en-IN" dirty="0"/>
              <a:t> returns the address of the variable </a:t>
            </a:r>
            <a:r>
              <a:rPr lang="en-IN" dirty="0" err="1"/>
              <a:t>i</a:t>
            </a:r>
            <a:r>
              <a:rPr lang="en-IN" dirty="0"/>
              <a:t>, which in this case happens to be 65524. </a:t>
            </a:r>
          </a:p>
          <a:p>
            <a:pPr lvl="1">
              <a:buFont typeface="Wingdings" panose="05000000000000000000" pitchFamily="2" charset="2"/>
              <a:buChar char="ü"/>
            </a:pPr>
            <a:r>
              <a:rPr lang="en-IN" dirty="0"/>
              <a:t>Since 65524 represents an address, there is no question of a sign being associated with it. </a:t>
            </a:r>
            <a:endParaRPr lang="en-IN" sz="2000" dirty="0"/>
          </a:p>
          <a:p>
            <a:pPr lvl="1"/>
            <a:r>
              <a:rPr lang="en-IN" dirty="0"/>
              <a:t>Hence it is printed out using %u, which is a format specifier for printing an unsigned integer. </a:t>
            </a:r>
            <a:endParaRPr lang="en-IN" sz="2000" dirty="0"/>
          </a:p>
          <a:p>
            <a:pPr marL="457200" lvl="1" indent="0">
              <a:buNone/>
            </a:pPr>
            <a:endParaRPr lang="en-IN" sz="2400" dirty="0"/>
          </a:p>
          <a:p>
            <a:pPr lvl="0"/>
            <a:r>
              <a:rPr lang="en-IN" b="1" dirty="0"/>
              <a:t>value at address</a:t>
            </a:r>
            <a:r>
              <a:rPr lang="en-IN" dirty="0"/>
              <a:t> (*):  </a:t>
            </a:r>
          </a:p>
          <a:p>
            <a:pPr marL="0" lvl="0" indent="0">
              <a:buNone/>
            </a:pPr>
            <a:endParaRPr lang="en-IN" sz="2400" dirty="0"/>
          </a:p>
          <a:p>
            <a:pPr lvl="1">
              <a:buFont typeface="Wingdings" panose="05000000000000000000" pitchFamily="2" charset="2"/>
              <a:buChar char="ü"/>
            </a:pPr>
            <a:r>
              <a:rPr lang="en-IN" dirty="0"/>
              <a:t>The other pointer operator available in C is ‘*’, called ‘value at address’ operator. </a:t>
            </a:r>
            <a:endParaRPr lang="en-IN" sz="2000" dirty="0"/>
          </a:p>
          <a:p>
            <a:pPr lvl="1">
              <a:buFont typeface="Wingdings" panose="05000000000000000000" pitchFamily="2" charset="2"/>
              <a:buChar char="ü"/>
            </a:pPr>
            <a:r>
              <a:rPr lang="en-IN" dirty="0"/>
              <a:t>It gives the value stored at a particular address. </a:t>
            </a:r>
            <a:endParaRPr lang="en-IN" sz="2000" dirty="0"/>
          </a:p>
          <a:p>
            <a:pPr lvl="1">
              <a:buFont typeface="Wingdings" panose="05000000000000000000" pitchFamily="2" charset="2"/>
              <a:buChar char="ü"/>
            </a:pPr>
            <a:r>
              <a:rPr lang="en-IN" dirty="0"/>
              <a:t>The ‘value at address’ operator is also called ‘i</a:t>
            </a:r>
            <a:r>
              <a:rPr lang="en-IN" b="1" dirty="0"/>
              <a:t>ndirection’ </a:t>
            </a:r>
            <a:r>
              <a:rPr lang="en-IN" dirty="0"/>
              <a:t>operator.</a:t>
            </a:r>
            <a:endParaRPr lang="en-IN" sz="2000" dirty="0"/>
          </a:p>
          <a:p>
            <a:pPr marL="0" indent="0">
              <a:buNone/>
            </a:pPr>
            <a:endParaRPr lang="en-IN" dirty="0"/>
          </a:p>
          <a:p>
            <a:pPr marL="0" indent="0">
              <a:buNone/>
            </a:pPr>
            <a:endParaRPr lang="en-IN" sz="2000" dirty="0"/>
          </a:p>
        </p:txBody>
      </p:sp>
    </p:spTree>
    <p:extLst>
      <p:ext uri="{BB962C8B-B14F-4D97-AF65-F5344CB8AC3E}">
        <p14:creationId xmlns:p14="http://schemas.microsoft.com/office/powerpoint/2010/main" val="3655029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15">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24329BC2-035C-4600-9593-6ED19AC726E8}"/>
              </a:ext>
            </a:extLst>
          </p:cNvPr>
          <p:cNvSpPr>
            <a:spLocks noGrp="1"/>
          </p:cNvSpPr>
          <p:nvPr>
            <p:ph type="title"/>
          </p:nvPr>
        </p:nvSpPr>
        <p:spPr>
          <a:xfrm>
            <a:off x="1047280" y="759805"/>
            <a:ext cx="10306520" cy="1325563"/>
          </a:xfrm>
        </p:spPr>
        <p:txBody>
          <a:bodyPr>
            <a:normAutofit/>
          </a:bodyPr>
          <a:lstStyle/>
          <a:p>
            <a:r>
              <a:rPr lang="en-IN" sz="4000" dirty="0">
                <a:solidFill>
                  <a:srgbClr val="FFFFFF"/>
                </a:solidFill>
              </a:rPr>
              <a:t>Introduction to pointer (</a:t>
            </a:r>
            <a:r>
              <a:rPr lang="en-IN" sz="4000" dirty="0" err="1">
                <a:solidFill>
                  <a:srgbClr val="FFFFFF"/>
                </a:solidFill>
              </a:rPr>
              <a:t>conti</a:t>
            </a:r>
            <a:r>
              <a:rPr lang="en-IN" sz="4000" dirty="0">
                <a:solidFill>
                  <a:srgbClr val="FFFFFF"/>
                </a:solidFill>
              </a:rPr>
              <a:t>….)</a:t>
            </a:r>
          </a:p>
        </p:txBody>
      </p:sp>
      <p:sp>
        <p:nvSpPr>
          <p:cNvPr id="3" name="Content Placeholder 2">
            <a:extLst>
              <a:ext uri="{FF2B5EF4-FFF2-40B4-BE49-F238E27FC236}">
                <a16:creationId xmlns:a16="http://schemas.microsoft.com/office/drawing/2014/main" id="{B05BE90B-7F69-4264-A188-35570BBE4C15}"/>
              </a:ext>
            </a:extLst>
          </p:cNvPr>
          <p:cNvSpPr>
            <a:spLocks noGrp="1"/>
          </p:cNvSpPr>
          <p:nvPr>
            <p:ph idx="1"/>
          </p:nvPr>
        </p:nvSpPr>
        <p:spPr>
          <a:xfrm>
            <a:off x="1354272" y="2301262"/>
            <a:ext cx="9868932" cy="4325680"/>
          </a:xfrm>
        </p:spPr>
        <p:txBody>
          <a:bodyPr>
            <a:normAutofit fontScale="55000" lnSpcReduction="20000"/>
          </a:bodyPr>
          <a:lstStyle/>
          <a:p>
            <a:pPr marL="0" indent="0">
              <a:buNone/>
            </a:pPr>
            <a:r>
              <a:rPr lang="en-IN" dirty="0">
                <a:latin typeface="Consolas" panose="020B0609020204030204" pitchFamily="49" charset="0"/>
              </a:rPr>
              <a:t>main( )</a:t>
            </a:r>
          </a:p>
          <a:p>
            <a:pPr marL="0" indent="0">
              <a:buNone/>
            </a:pPr>
            <a:r>
              <a:rPr lang="en-IN" dirty="0">
                <a:latin typeface="Consolas" panose="020B0609020204030204" pitchFamily="49" charset="0"/>
              </a:rPr>
              <a:t>{</a:t>
            </a:r>
          </a:p>
          <a:p>
            <a:pPr marL="0" indent="0">
              <a:buNone/>
            </a:pPr>
            <a:r>
              <a:rPr lang="en-IN" dirty="0">
                <a:latin typeface="Consolas" panose="020B0609020204030204" pitchFamily="49" charset="0"/>
              </a:rPr>
              <a:t>int </a:t>
            </a:r>
            <a:r>
              <a:rPr lang="en-IN" dirty="0" err="1">
                <a:latin typeface="Consolas" panose="020B0609020204030204" pitchFamily="49" charset="0"/>
              </a:rPr>
              <a:t>i</a:t>
            </a:r>
            <a:r>
              <a:rPr lang="en-IN" dirty="0">
                <a:latin typeface="Consolas" panose="020B0609020204030204" pitchFamily="49" charset="0"/>
              </a:rPr>
              <a:t> = 3 ;</a:t>
            </a:r>
          </a:p>
          <a:p>
            <a:pPr marL="0" indent="0">
              <a:buNone/>
            </a:pPr>
            <a:r>
              <a:rPr lang="en-IN" dirty="0">
                <a:latin typeface="Consolas" panose="020B0609020204030204" pitchFamily="49" charset="0"/>
              </a:rPr>
              <a:t>int *p=&amp;</a:t>
            </a:r>
            <a:r>
              <a:rPr lang="en-IN" dirty="0" err="1">
                <a:latin typeface="Consolas" panose="020B0609020204030204" pitchFamily="49" charset="0"/>
              </a:rPr>
              <a:t>i</a:t>
            </a:r>
            <a:r>
              <a:rPr lang="en-IN" dirty="0">
                <a:latin typeface="Consolas" panose="020B0609020204030204" pitchFamily="49" charset="0"/>
              </a:rPr>
              <a:t>;</a:t>
            </a:r>
          </a:p>
          <a:p>
            <a:pPr marL="0" indent="0">
              <a:buNone/>
            </a:pPr>
            <a:r>
              <a:rPr lang="en-IN" dirty="0" err="1">
                <a:latin typeface="Consolas" panose="020B0609020204030204" pitchFamily="49" charset="0"/>
              </a:rPr>
              <a:t>printf</a:t>
            </a:r>
            <a:r>
              <a:rPr lang="en-IN" dirty="0">
                <a:latin typeface="Consolas" panose="020B0609020204030204" pitchFamily="49" charset="0"/>
              </a:rPr>
              <a:t> ( "\</a:t>
            </a:r>
            <a:r>
              <a:rPr lang="en-IN" dirty="0" err="1">
                <a:latin typeface="Consolas" panose="020B0609020204030204" pitchFamily="49" charset="0"/>
              </a:rPr>
              <a:t>nAddress</a:t>
            </a:r>
            <a:r>
              <a:rPr lang="en-IN" dirty="0">
                <a:latin typeface="Consolas" panose="020B0609020204030204" pitchFamily="49" charset="0"/>
              </a:rPr>
              <a:t> of </a:t>
            </a:r>
            <a:r>
              <a:rPr lang="en-IN" dirty="0" err="1">
                <a:latin typeface="Consolas" panose="020B0609020204030204" pitchFamily="49" charset="0"/>
              </a:rPr>
              <a:t>i</a:t>
            </a:r>
            <a:r>
              <a:rPr lang="en-IN" dirty="0">
                <a:latin typeface="Consolas" panose="020B0609020204030204" pitchFamily="49" charset="0"/>
              </a:rPr>
              <a:t> = %u", &amp;</a:t>
            </a:r>
            <a:r>
              <a:rPr lang="en-IN" dirty="0" err="1">
                <a:latin typeface="Consolas" panose="020B0609020204030204" pitchFamily="49" charset="0"/>
              </a:rPr>
              <a:t>i</a:t>
            </a:r>
            <a:r>
              <a:rPr lang="en-IN" dirty="0">
                <a:latin typeface="Consolas" panose="020B0609020204030204" pitchFamily="49" charset="0"/>
              </a:rPr>
              <a:t> ) ;</a:t>
            </a:r>
          </a:p>
          <a:p>
            <a:pPr marL="0" indent="0">
              <a:buNone/>
            </a:pPr>
            <a:r>
              <a:rPr lang="en-IN" dirty="0" err="1">
                <a:latin typeface="Consolas" panose="020B0609020204030204" pitchFamily="49" charset="0"/>
              </a:rPr>
              <a:t>printf</a:t>
            </a:r>
            <a:r>
              <a:rPr lang="en-IN" dirty="0">
                <a:latin typeface="Consolas" panose="020B0609020204030204" pitchFamily="49" charset="0"/>
              </a:rPr>
              <a:t> ( "\</a:t>
            </a:r>
            <a:r>
              <a:rPr lang="en-IN" dirty="0" err="1">
                <a:latin typeface="Consolas" panose="020B0609020204030204" pitchFamily="49" charset="0"/>
              </a:rPr>
              <a:t>nValue</a:t>
            </a:r>
            <a:r>
              <a:rPr lang="en-IN" dirty="0">
                <a:latin typeface="Consolas" panose="020B0609020204030204" pitchFamily="49" charset="0"/>
              </a:rPr>
              <a:t> of </a:t>
            </a:r>
            <a:r>
              <a:rPr lang="en-IN" dirty="0" err="1">
                <a:latin typeface="Consolas" panose="020B0609020204030204" pitchFamily="49" charset="0"/>
              </a:rPr>
              <a:t>i</a:t>
            </a:r>
            <a:r>
              <a:rPr lang="en-IN" dirty="0">
                <a:latin typeface="Consolas" panose="020B0609020204030204" pitchFamily="49" charset="0"/>
              </a:rPr>
              <a:t> = %d", </a:t>
            </a:r>
            <a:r>
              <a:rPr lang="en-IN" dirty="0" err="1">
                <a:latin typeface="Consolas" panose="020B0609020204030204" pitchFamily="49" charset="0"/>
              </a:rPr>
              <a:t>i</a:t>
            </a:r>
            <a:r>
              <a:rPr lang="en-IN" dirty="0">
                <a:latin typeface="Consolas" panose="020B0609020204030204" pitchFamily="49" charset="0"/>
              </a:rPr>
              <a:t> ) ;</a:t>
            </a:r>
          </a:p>
          <a:p>
            <a:pPr marL="0" indent="0">
              <a:buNone/>
            </a:pPr>
            <a:r>
              <a:rPr lang="en-IN" dirty="0" err="1">
                <a:latin typeface="Consolas" panose="020B0609020204030204" pitchFamily="49" charset="0"/>
              </a:rPr>
              <a:t>printf</a:t>
            </a:r>
            <a:r>
              <a:rPr lang="en-IN" dirty="0">
                <a:latin typeface="Consolas" panose="020B0609020204030204" pitchFamily="49" charset="0"/>
              </a:rPr>
              <a:t> ( "\</a:t>
            </a:r>
            <a:r>
              <a:rPr lang="en-IN" dirty="0" err="1">
                <a:latin typeface="Consolas" panose="020B0609020204030204" pitchFamily="49" charset="0"/>
              </a:rPr>
              <a:t>nValue</a:t>
            </a:r>
            <a:r>
              <a:rPr lang="en-IN" dirty="0">
                <a:latin typeface="Consolas" panose="020B0609020204030204" pitchFamily="49" charset="0"/>
              </a:rPr>
              <a:t> of </a:t>
            </a:r>
            <a:r>
              <a:rPr lang="en-IN" dirty="0" err="1">
                <a:latin typeface="Consolas" panose="020B0609020204030204" pitchFamily="49" charset="0"/>
              </a:rPr>
              <a:t>i</a:t>
            </a:r>
            <a:r>
              <a:rPr lang="en-IN" dirty="0">
                <a:latin typeface="Consolas" panose="020B0609020204030204" pitchFamily="49" charset="0"/>
              </a:rPr>
              <a:t> = %d", *( &amp;</a:t>
            </a:r>
            <a:r>
              <a:rPr lang="en-IN" dirty="0" err="1">
                <a:latin typeface="Consolas" panose="020B0609020204030204" pitchFamily="49" charset="0"/>
              </a:rPr>
              <a:t>i</a:t>
            </a:r>
            <a:r>
              <a:rPr lang="en-IN" dirty="0">
                <a:latin typeface="Consolas" panose="020B0609020204030204" pitchFamily="49" charset="0"/>
              </a:rPr>
              <a:t> ) ) ;</a:t>
            </a:r>
          </a:p>
          <a:p>
            <a:pPr marL="0" indent="0">
              <a:buNone/>
            </a:pPr>
            <a:r>
              <a:rPr lang="en-IN" dirty="0" err="1">
                <a:latin typeface="Consolas" panose="020B0609020204030204" pitchFamily="49" charset="0"/>
              </a:rPr>
              <a:t>printf</a:t>
            </a:r>
            <a:r>
              <a:rPr lang="en-IN" dirty="0">
                <a:latin typeface="Consolas" panose="020B0609020204030204" pitchFamily="49" charset="0"/>
              </a:rPr>
              <a:t> ( "\</a:t>
            </a:r>
            <a:r>
              <a:rPr lang="en-IN" dirty="0" err="1">
                <a:latin typeface="Consolas" panose="020B0609020204030204" pitchFamily="49" charset="0"/>
              </a:rPr>
              <a:t>nValue</a:t>
            </a:r>
            <a:r>
              <a:rPr lang="en-IN" dirty="0">
                <a:latin typeface="Consolas" panose="020B0609020204030204" pitchFamily="49" charset="0"/>
              </a:rPr>
              <a:t> of </a:t>
            </a:r>
            <a:r>
              <a:rPr lang="en-IN" dirty="0" err="1">
                <a:latin typeface="Consolas" panose="020B0609020204030204" pitchFamily="49" charset="0"/>
              </a:rPr>
              <a:t>i</a:t>
            </a:r>
            <a:r>
              <a:rPr lang="en-IN" dirty="0">
                <a:latin typeface="Consolas" panose="020B0609020204030204" pitchFamily="49" charset="0"/>
              </a:rPr>
              <a:t> = %d", *p ) ;</a:t>
            </a:r>
          </a:p>
          <a:p>
            <a:pPr marL="0" indent="0">
              <a:buNone/>
            </a:pPr>
            <a:r>
              <a:rPr lang="en-IN" dirty="0">
                <a:latin typeface="Consolas" panose="020B0609020204030204" pitchFamily="49" charset="0"/>
              </a:rPr>
              <a:t>}</a:t>
            </a:r>
            <a:endParaRPr lang="en-IN" dirty="0"/>
          </a:p>
          <a:p>
            <a:pPr marL="0" indent="0">
              <a:buNone/>
            </a:pPr>
            <a:r>
              <a:rPr lang="en-IN" b="1" u="sng" dirty="0"/>
              <a:t>Output</a:t>
            </a:r>
            <a:endParaRPr lang="en-IN" dirty="0"/>
          </a:p>
          <a:p>
            <a:pPr marL="0" indent="0">
              <a:buNone/>
            </a:pPr>
            <a:r>
              <a:rPr lang="en-IN" sz="2700" dirty="0">
                <a:latin typeface="Consolas" panose="020B0609020204030204" pitchFamily="49" charset="0"/>
              </a:rPr>
              <a:t>Address of </a:t>
            </a:r>
            <a:r>
              <a:rPr lang="en-IN" sz="2700" dirty="0" err="1">
                <a:latin typeface="Consolas" panose="020B0609020204030204" pitchFamily="49" charset="0"/>
              </a:rPr>
              <a:t>i</a:t>
            </a:r>
            <a:r>
              <a:rPr lang="en-IN" sz="2700" dirty="0">
                <a:latin typeface="Consolas" panose="020B0609020204030204" pitchFamily="49" charset="0"/>
              </a:rPr>
              <a:t> = 65524</a:t>
            </a:r>
          </a:p>
          <a:p>
            <a:pPr marL="0" indent="0">
              <a:buNone/>
            </a:pPr>
            <a:r>
              <a:rPr lang="en-IN" sz="2700" dirty="0">
                <a:latin typeface="Consolas" panose="020B0609020204030204" pitchFamily="49" charset="0"/>
              </a:rPr>
              <a:t>Value of </a:t>
            </a:r>
            <a:r>
              <a:rPr lang="en-IN" sz="2700" dirty="0" err="1">
                <a:latin typeface="Consolas" panose="020B0609020204030204" pitchFamily="49" charset="0"/>
              </a:rPr>
              <a:t>i</a:t>
            </a:r>
            <a:r>
              <a:rPr lang="en-IN" sz="2700" dirty="0">
                <a:latin typeface="Consolas" panose="020B0609020204030204" pitchFamily="49" charset="0"/>
              </a:rPr>
              <a:t> = 3</a:t>
            </a:r>
          </a:p>
          <a:p>
            <a:pPr marL="0" indent="0">
              <a:buNone/>
            </a:pPr>
            <a:r>
              <a:rPr lang="en-IN" sz="2700" dirty="0">
                <a:latin typeface="Consolas" panose="020B0609020204030204" pitchFamily="49" charset="0"/>
              </a:rPr>
              <a:t>Value of </a:t>
            </a:r>
            <a:r>
              <a:rPr lang="en-IN" sz="2700" dirty="0" err="1">
                <a:latin typeface="Consolas" panose="020B0609020204030204" pitchFamily="49" charset="0"/>
              </a:rPr>
              <a:t>i</a:t>
            </a:r>
            <a:r>
              <a:rPr lang="en-IN" sz="2700" dirty="0">
                <a:latin typeface="Consolas" panose="020B0609020204030204" pitchFamily="49" charset="0"/>
              </a:rPr>
              <a:t> = 3</a:t>
            </a:r>
          </a:p>
          <a:p>
            <a:pPr marL="0" indent="0">
              <a:buNone/>
            </a:pPr>
            <a:r>
              <a:rPr lang="en-IN" sz="2700" dirty="0">
                <a:latin typeface="Consolas" panose="020B0609020204030204" pitchFamily="49" charset="0"/>
              </a:rPr>
              <a:t>Value of </a:t>
            </a:r>
            <a:r>
              <a:rPr lang="en-IN" sz="2700" dirty="0" err="1">
                <a:latin typeface="Consolas" panose="020B0609020204030204" pitchFamily="49" charset="0"/>
              </a:rPr>
              <a:t>i</a:t>
            </a:r>
            <a:r>
              <a:rPr lang="en-IN" sz="2700" dirty="0">
                <a:latin typeface="Consolas" panose="020B0609020204030204" pitchFamily="49" charset="0"/>
              </a:rPr>
              <a:t> = 3</a:t>
            </a:r>
          </a:p>
        </p:txBody>
      </p:sp>
      <p:pic>
        <p:nvPicPr>
          <p:cNvPr id="17" name="Picture 16">
            <a:extLst>
              <a:ext uri="{FF2B5EF4-FFF2-40B4-BE49-F238E27FC236}">
                <a16:creationId xmlns:a16="http://schemas.microsoft.com/office/drawing/2014/main" id="{8EB96967-A022-4BBE-A7BA-49F789167AFD}"/>
              </a:ext>
            </a:extLst>
          </p:cNvPr>
          <p:cNvPicPr/>
          <p:nvPr/>
        </p:nvPicPr>
        <p:blipFill>
          <a:blip r:embed="rId2">
            <a:extLst>
              <a:ext uri="{28A0092B-C50C-407E-A947-70E740481C1C}">
                <a14:useLocalDpi xmlns:a14="http://schemas.microsoft.com/office/drawing/2010/main" val="0"/>
              </a:ext>
            </a:extLst>
          </a:blip>
          <a:stretch>
            <a:fillRect/>
          </a:stretch>
        </p:blipFill>
        <p:spPr bwMode="auto">
          <a:xfrm>
            <a:off x="6499122" y="2885430"/>
            <a:ext cx="5052693" cy="2713703"/>
          </a:xfrm>
          <a:prstGeom prst="rect">
            <a:avLst/>
          </a:prstGeom>
          <a:noFill/>
        </p:spPr>
      </p:pic>
    </p:spTree>
    <p:extLst>
      <p:ext uri="{BB962C8B-B14F-4D97-AF65-F5344CB8AC3E}">
        <p14:creationId xmlns:p14="http://schemas.microsoft.com/office/powerpoint/2010/main" val="4147172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CFF5E-3D53-4301-B48D-5B6D716A80EE}"/>
              </a:ext>
            </a:extLst>
          </p:cNvPr>
          <p:cNvSpPr>
            <a:spLocks noGrp="1"/>
          </p:cNvSpPr>
          <p:nvPr>
            <p:ph type="title"/>
          </p:nvPr>
        </p:nvSpPr>
        <p:spPr>
          <a:xfrm>
            <a:off x="838200" y="365125"/>
            <a:ext cx="10515600" cy="1034467"/>
          </a:xfrm>
        </p:spPr>
        <p:txBody>
          <a:bodyPr>
            <a:normAutofit/>
          </a:bodyPr>
          <a:lstStyle/>
          <a:p>
            <a:r>
              <a:rPr lang="en-IN" dirty="0"/>
              <a:t>2. Pointer Declaration and initialization. </a:t>
            </a:r>
          </a:p>
        </p:txBody>
      </p:sp>
      <p:sp>
        <p:nvSpPr>
          <p:cNvPr id="3" name="Content Placeholder 2">
            <a:extLst>
              <a:ext uri="{FF2B5EF4-FFF2-40B4-BE49-F238E27FC236}">
                <a16:creationId xmlns:a16="http://schemas.microsoft.com/office/drawing/2014/main" id="{6FD62C84-8E10-43A1-B021-B2BA7DF0BA79}"/>
              </a:ext>
            </a:extLst>
          </p:cNvPr>
          <p:cNvSpPr>
            <a:spLocks noGrp="1"/>
          </p:cNvSpPr>
          <p:nvPr>
            <p:ph idx="1"/>
          </p:nvPr>
        </p:nvSpPr>
        <p:spPr>
          <a:xfrm>
            <a:off x="838200" y="1399592"/>
            <a:ext cx="10515600" cy="5281126"/>
          </a:xfrm>
        </p:spPr>
        <p:txBody>
          <a:bodyPr>
            <a:normAutofit/>
          </a:bodyPr>
          <a:lstStyle/>
          <a:p>
            <a:r>
              <a:rPr lang="en-IN" dirty="0"/>
              <a:t>Like any variable or constant, you must declare a pointer before using it to store any variable address. </a:t>
            </a:r>
          </a:p>
          <a:p>
            <a:r>
              <a:rPr lang="en-IN" dirty="0"/>
              <a:t>The general form of a pointer variable declaration is −</a:t>
            </a:r>
          </a:p>
          <a:p>
            <a:pPr marL="0" indent="0">
              <a:buNone/>
            </a:pPr>
            <a:r>
              <a:rPr lang="en-IN" dirty="0"/>
              <a:t>		</a:t>
            </a:r>
            <a:r>
              <a:rPr lang="en-IN" sz="1800" dirty="0">
                <a:solidFill>
                  <a:srgbClr val="FF0000"/>
                </a:solidFill>
              </a:rPr>
              <a:t>type  *var-name;</a:t>
            </a:r>
          </a:p>
          <a:p>
            <a:r>
              <a:rPr lang="en-IN" dirty="0"/>
              <a:t>Here, </a:t>
            </a:r>
            <a:r>
              <a:rPr lang="en-IN" b="1" dirty="0"/>
              <a:t>type</a:t>
            </a:r>
            <a:r>
              <a:rPr lang="en-IN" dirty="0"/>
              <a:t> is the pointer's base type; it must be a valid C data type and </a:t>
            </a:r>
            <a:r>
              <a:rPr lang="en-IN" b="1" dirty="0"/>
              <a:t>var-name</a:t>
            </a:r>
            <a:r>
              <a:rPr lang="en-IN" dirty="0"/>
              <a:t> is the name of the pointer variable. </a:t>
            </a:r>
          </a:p>
          <a:p>
            <a:r>
              <a:rPr lang="en-IN" dirty="0"/>
              <a:t>The asterisk * used to declare a pointer is the same asterisk used for multiplication.</a:t>
            </a:r>
          </a:p>
          <a:p>
            <a:r>
              <a:rPr lang="en-IN" dirty="0"/>
              <a:t>The asterisk is being used to designate a variable as a pointer. </a:t>
            </a:r>
          </a:p>
          <a:p>
            <a:pPr marL="0" indent="0">
              <a:buNone/>
            </a:pPr>
            <a:endParaRPr lang="en-IN" dirty="0"/>
          </a:p>
          <a:p>
            <a:endParaRPr lang="en-IN" dirty="0"/>
          </a:p>
        </p:txBody>
      </p:sp>
    </p:spTree>
    <p:extLst>
      <p:ext uri="{BB962C8B-B14F-4D97-AF65-F5344CB8AC3E}">
        <p14:creationId xmlns:p14="http://schemas.microsoft.com/office/powerpoint/2010/main" val="1051258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CFF5E-3D53-4301-B48D-5B6D716A80EE}"/>
              </a:ext>
            </a:extLst>
          </p:cNvPr>
          <p:cNvSpPr>
            <a:spLocks noGrp="1"/>
          </p:cNvSpPr>
          <p:nvPr>
            <p:ph type="title"/>
          </p:nvPr>
        </p:nvSpPr>
        <p:spPr>
          <a:xfrm>
            <a:off x="838200" y="365125"/>
            <a:ext cx="10515600" cy="1034467"/>
          </a:xfrm>
        </p:spPr>
        <p:txBody>
          <a:bodyPr>
            <a:normAutofit/>
          </a:bodyPr>
          <a:lstStyle/>
          <a:p>
            <a:r>
              <a:rPr lang="en-IN" dirty="0"/>
              <a:t>Pointer Declaration and initialization. (Conti.)</a:t>
            </a:r>
          </a:p>
        </p:txBody>
      </p:sp>
      <p:sp>
        <p:nvSpPr>
          <p:cNvPr id="3" name="Content Placeholder 2">
            <a:extLst>
              <a:ext uri="{FF2B5EF4-FFF2-40B4-BE49-F238E27FC236}">
                <a16:creationId xmlns:a16="http://schemas.microsoft.com/office/drawing/2014/main" id="{6FD62C84-8E10-43A1-B021-B2BA7DF0BA79}"/>
              </a:ext>
            </a:extLst>
          </p:cNvPr>
          <p:cNvSpPr>
            <a:spLocks noGrp="1"/>
          </p:cNvSpPr>
          <p:nvPr>
            <p:ph idx="1"/>
          </p:nvPr>
        </p:nvSpPr>
        <p:spPr>
          <a:xfrm>
            <a:off x="838200" y="1399592"/>
            <a:ext cx="10515600" cy="5281126"/>
          </a:xfrm>
        </p:spPr>
        <p:txBody>
          <a:bodyPr>
            <a:normAutofit/>
          </a:bodyPr>
          <a:lstStyle/>
          <a:p>
            <a:r>
              <a:rPr lang="en-IN" dirty="0"/>
              <a:t>Take a look at some of the valid pointer declarations </a:t>
            </a:r>
          </a:p>
          <a:p>
            <a:pPr lvl="1">
              <a:buFont typeface="Wingdings" panose="05000000000000000000" pitchFamily="2" charset="2"/>
              <a:buChar char="ü"/>
            </a:pPr>
            <a:r>
              <a:rPr lang="en-IN" dirty="0"/>
              <a:t>int    *</a:t>
            </a:r>
            <a:r>
              <a:rPr lang="en-IN" dirty="0" err="1"/>
              <a:t>ip</a:t>
            </a:r>
            <a:r>
              <a:rPr lang="en-IN" dirty="0"/>
              <a:t>;    		/* pointer to an integer */</a:t>
            </a:r>
          </a:p>
          <a:p>
            <a:pPr lvl="1">
              <a:buFont typeface="Wingdings" panose="05000000000000000000" pitchFamily="2" charset="2"/>
              <a:buChar char="ü"/>
            </a:pPr>
            <a:r>
              <a:rPr lang="en-IN" dirty="0"/>
              <a:t>double *</a:t>
            </a:r>
            <a:r>
              <a:rPr lang="en-IN" dirty="0" err="1"/>
              <a:t>dp</a:t>
            </a:r>
            <a:r>
              <a:rPr lang="en-IN" dirty="0"/>
              <a:t>;    		/* pointer to a double */</a:t>
            </a:r>
          </a:p>
          <a:p>
            <a:pPr lvl="1">
              <a:buFont typeface="Wingdings" panose="05000000000000000000" pitchFamily="2" charset="2"/>
              <a:buChar char="ü"/>
            </a:pPr>
            <a:r>
              <a:rPr lang="en-IN" dirty="0"/>
              <a:t>float  *</a:t>
            </a:r>
            <a:r>
              <a:rPr lang="en-IN" dirty="0" err="1"/>
              <a:t>fp</a:t>
            </a:r>
            <a:r>
              <a:rPr lang="en-IN" dirty="0"/>
              <a:t>;    		/* pointer to a float */</a:t>
            </a:r>
          </a:p>
          <a:p>
            <a:pPr lvl="1">
              <a:buFont typeface="Wingdings" panose="05000000000000000000" pitchFamily="2" charset="2"/>
              <a:buChar char="ü"/>
            </a:pPr>
            <a:r>
              <a:rPr lang="en-IN" dirty="0"/>
              <a:t>char   *</a:t>
            </a:r>
            <a:r>
              <a:rPr lang="en-IN" dirty="0" err="1"/>
              <a:t>ch</a:t>
            </a:r>
            <a:r>
              <a:rPr lang="en-IN" dirty="0"/>
              <a:t>     		/* pointer to a character */</a:t>
            </a:r>
          </a:p>
          <a:p>
            <a:endParaRPr lang="en-IN" dirty="0"/>
          </a:p>
          <a:p>
            <a:r>
              <a:rPr lang="en-IN" dirty="0"/>
              <a:t>The actual data type of the value of all pointers is the same, which is a long hexadecimal number that represents a memory address. </a:t>
            </a:r>
          </a:p>
          <a:p>
            <a:r>
              <a:rPr lang="en-IN" dirty="0"/>
              <a:t>The only difference between pointers of different data types is the data type of the variable or constant that the pointer points to.</a:t>
            </a:r>
          </a:p>
          <a:p>
            <a:endParaRPr lang="en-IN" dirty="0"/>
          </a:p>
        </p:txBody>
      </p:sp>
    </p:spTree>
    <p:extLst>
      <p:ext uri="{BB962C8B-B14F-4D97-AF65-F5344CB8AC3E}">
        <p14:creationId xmlns:p14="http://schemas.microsoft.com/office/powerpoint/2010/main" val="36892634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306</TotalTime>
  <Words>1082</Words>
  <Application>Microsoft Office PowerPoint</Application>
  <PresentationFormat>Widescreen</PresentationFormat>
  <Paragraphs>217</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Consolas</vt:lpstr>
      <vt:lpstr>Wingdings</vt:lpstr>
      <vt:lpstr>Office Theme</vt:lpstr>
      <vt:lpstr>Pointers in C programming </vt:lpstr>
      <vt:lpstr>Topic to be cover</vt:lpstr>
      <vt:lpstr>1. Introduction to pointer</vt:lpstr>
      <vt:lpstr>Introduction to pointer (conti….)</vt:lpstr>
      <vt:lpstr>Introduction to pointer (conti….)</vt:lpstr>
      <vt:lpstr>Introduction to pointer (conti….)</vt:lpstr>
      <vt:lpstr>Introduction to pointer (conti….)</vt:lpstr>
      <vt:lpstr>2. Pointer Declaration and initialization. </vt:lpstr>
      <vt:lpstr>Pointer Declaration and initialization. (Conti.)</vt:lpstr>
      <vt:lpstr>Pointer Declaration and initialization (Conti…)</vt:lpstr>
      <vt:lpstr>3. Pointer arithmetic.</vt:lpstr>
      <vt:lpstr>Pointer arithmetic. (Conti…)</vt:lpstr>
      <vt:lpstr>4. Void pointer </vt:lpstr>
      <vt:lpstr>5. Pointer with Array </vt:lpstr>
      <vt:lpstr>Pointer with Array (Conti…)</vt:lpstr>
      <vt:lpstr>Pointer with Array (Conti…)</vt:lpstr>
      <vt:lpstr>6. Pointer with String</vt:lpstr>
      <vt:lpstr>7. Pointer with function</vt:lpstr>
      <vt:lpstr>Pointer with function (Conti…)</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Pointers in C programming </dc:title>
  <dc:creator>Harish Tiwari</dc:creator>
  <cp:lastModifiedBy>Harish Tiwari</cp:lastModifiedBy>
  <cp:revision>46</cp:revision>
  <dcterms:created xsi:type="dcterms:W3CDTF">2020-05-05T07:31:50Z</dcterms:created>
  <dcterms:modified xsi:type="dcterms:W3CDTF">2020-05-09T16:08:02Z</dcterms:modified>
</cp:coreProperties>
</file>