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56" r:id="rId2"/>
    <p:sldId id="273" r:id="rId3"/>
    <p:sldId id="257" r:id="rId4"/>
    <p:sldId id="258" r:id="rId5"/>
    <p:sldId id="272" r:id="rId6"/>
    <p:sldId id="271" r:id="rId7"/>
    <p:sldId id="274" r:id="rId8"/>
    <p:sldId id="275" r:id="rId9"/>
    <p:sldId id="276" r:id="rId10"/>
    <p:sldId id="277" r:id="rId11"/>
    <p:sldId id="278" r:id="rId12"/>
    <p:sldId id="259" r:id="rId13"/>
    <p:sldId id="260" r:id="rId14"/>
    <p:sldId id="261" r:id="rId15"/>
    <p:sldId id="263" r:id="rId16"/>
    <p:sldId id="264" r:id="rId17"/>
    <p:sldId id="279" r:id="rId18"/>
    <p:sldId id="265" r:id="rId19"/>
    <p:sldId id="266" r:id="rId20"/>
    <p:sldId id="267" r:id="rId21"/>
    <p:sldId id="268" r:id="rId22"/>
    <p:sldId id="269" r:id="rId23"/>
    <p:sldId id="270" r:id="rId24"/>
    <p:sldId id="280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F2D490-3928-4E61-8E82-B62F870667AA}" type="datetimeFigureOut">
              <a:rPr lang="en-IN" smtClean="0"/>
              <a:t>07-05-2020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AD9705-B11D-463E-A9B3-ABB78C9B08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080773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D97A9CE-147C-4EFE-8662-1B9D74F0FEA3}" type="datetime1">
              <a:rPr lang="en-IN" smtClean="0"/>
              <a:t>07-05-2020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n-IN"/>
              <a:t>Harish Tiwari, Assistant Professor, SPSU, Udaipur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399E4AB3-EE17-4724-A937-A4C570CA5B36}" type="slidenum">
              <a:rPr lang="en-IN" smtClean="0"/>
              <a:t>‹#›</a:t>
            </a:fld>
            <a:endParaRPr lang="en-IN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4796839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1D430-31CF-4C2C-9FF8-86E4126841D5}" type="datetime1">
              <a:rPr lang="en-IN" smtClean="0"/>
              <a:t>07-05-2020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Harish Tiwari, Assistant Professor, SPSU, Udaipur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E4AB3-EE17-4724-A937-A4C570CA5B3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05987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DCF8D-93AE-4FC2-8A2E-C528FEE85711}" type="datetime1">
              <a:rPr lang="en-IN" smtClean="0"/>
              <a:t>07-05-2020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Harish Tiwari, Assistant Professor, SPSU, Udaipur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E4AB3-EE17-4724-A937-A4C570CA5B3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98873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39CEE-3D07-413C-9333-D86AB332BE5E}" type="datetime1">
              <a:rPr lang="en-IN" smtClean="0"/>
              <a:t>07-05-2020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Harish Tiwari, Assistant Professor, SPSU, Udaipur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E4AB3-EE17-4724-A937-A4C570CA5B3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71401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485FCFC-F2E2-4847-B214-642929888C47}" type="datetime1">
              <a:rPr lang="en-IN" smtClean="0"/>
              <a:t>07-05-2020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r>
              <a:rPr lang="en-IN"/>
              <a:t>Harish Tiwari, Assistant Professor, SPSU, Udaipur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99E4AB3-EE17-4724-A937-A4C570CA5B36}" type="slidenum">
              <a:rPr lang="en-IN" smtClean="0"/>
              <a:t>‹#›</a:t>
            </a:fld>
            <a:endParaRPr lang="en-IN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62753349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33CB8-B037-4C6D-B8FE-D1572C17C28B}" type="datetime1">
              <a:rPr lang="en-IN" smtClean="0"/>
              <a:t>07-05-2020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Harish Tiwari, Assistant Professor, SPSU, Udaipur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E4AB3-EE17-4724-A937-A4C570CA5B3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38705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9D193-85B6-4CAF-92CA-2182A90E853F}" type="datetime1">
              <a:rPr lang="en-IN" smtClean="0"/>
              <a:t>07-05-2020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Harish Tiwari, Assistant Professor, SPSU, Udaipur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E4AB3-EE17-4724-A937-A4C570CA5B3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03046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04D52-0631-4F03-9948-4AB04CBAC8BD}" type="datetime1">
              <a:rPr lang="en-IN" smtClean="0"/>
              <a:t>07-05-2020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Harish Tiwari, Assistant Professor, SPSU, Udaipur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E4AB3-EE17-4724-A937-A4C570CA5B3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24502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70092-A9F6-413E-98AC-8D45285C9BD8}" type="datetime1">
              <a:rPr lang="en-IN" smtClean="0"/>
              <a:t>07-05-2020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Harish Tiwari, Assistant Professor, SPSU, Udaipur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E4AB3-EE17-4724-A937-A4C570CA5B3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59558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CE0E607-15C3-4EF4-8E8C-6BF5B3EB8B01}" type="datetime1">
              <a:rPr lang="en-IN" smtClean="0"/>
              <a:t>07-05-2020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IN"/>
              <a:t>Harish Tiwari, Assistant Professor, SPSU, Udaipur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99E4AB3-EE17-4724-A937-A4C570CA5B36}" type="slidenum">
              <a:rPr lang="en-IN" smtClean="0"/>
              <a:t>‹#›</a:t>
            </a:fld>
            <a:endParaRPr lang="en-IN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42837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113BFD0-E232-4360-829A-646BACA2178B}" type="datetime1">
              <a:rPr lang="en-IN" smtClean="0"/>
              <a:t>07-05-2020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IN"/>
              <a:t>Harish Tiwari, Assistant Professor, SPSU, Udaipur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99E4AB3-EE17-4724-A937-A4C570CA5B36}" type="slidenum">
              <a:rPr lang="en-IN" smtClean="0"/>
              <a:t>‹#›</a:t>
            </a:fld>
            <a:endParaRPr lang="en-IN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09060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16159E57-ED97-4FAA-89A4-8F89DA33703E}" type="datetime1">
              <a:rPr lang="en-IN" smtClean="0"/>
              <a:t>07-05-2020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r>
              <a:rPr lang="en-IN"/>
              <a:t>Harish Tiwari, Assistant Professor, SPSU, Udaipur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399E4AB3-EE17-4724-A937-A4C570CA5B36}" type="slidenum">
              <a:rPr lang="en-IN" smtClean="0"/>
              <a:t>‹#›</a:t>
            </a:fld>
            <a:endParaRPr lang="en-IN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29199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Pseudanthium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EE2D2-37A1-4E53-A499-DC744BE0E60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/>
              <a:t>Structures in C programming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8013E9-7A37-4035-B562-E7E1C894E4B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CS1001</a:t>
            </a:r>
          </a:p>
          <a:p>
            <a:r>
              <a:rPr lang="en-IN" dirty="0"/>
              <a:t>Structured Programming Approach</a:t>
            </a:r>
          </a:p>
          <a:p>
            <a:endParaRPr lang="en-IN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151B660-26CD-4195-834C-EB27B39447DC}"/>
              </a:ext>
            </a:extLst>
          </p:cNvPr>
          <p:cNvSpPr txBox="1"/>
          <p:nvPr/>
        </p:nvSpPr>
        <p:spPr>
          <a:xfrm>
            <a:off x="643812" y="5355771"/>
            <a:ext cx="652209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/>
              <a:t>Harish Tiwari</a:t>
            </a:r>
          </a:p>
          <a:p>
            <a:r>
              <a:rPr lang="en-IN" sz="1400" i="1" dirty="0"/>
              <a:t>Assistant Professor, CSE</a:t>
            </a:r>
          </a:p>
          <a:p>
            <a:r>
              <a:rPr lang="en-IN" sz="1600" dirty="0"/>
              <a:t>School of Engineering</a:t>
            </a:r>
          </a:p>
          <a:p>
            <a:r>
              <a:rPr lang="en-IN" sz="1600" dirty="0"/>
              <a:t>Sir Padampat Singhania University, Udaipur</a:t>
            </a:r>
          </a:p>
        </p:txBody>
      </p:sp>
    </p:spTree>
    <p:extLst>
      <p:ext uri="{BB962C8B-B14F-4D97-AF65-F5344CB8AC3E}">
        <p14:creationId xmlns:p14="http://schemas.microsoft.com/office/powerpoint/2010/main" val="27715481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0972C7-7B9E-42B0-83A6-EC6F2202C3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9127" y="22062"/>
            <a:ext cx="9601200" cy="816429"/>
          </a:xfrm>
        </p:spPr>
        <p:txBody>
          <a:bodyPr>
            <a:normAutofit fontScale="90000"/>
          </a:bodyPr>
          <a:lstStyle/>
          <a:p>
            <a:r>
              <a:rPr lang="en-IN" u="sng" dirty="0"/>
              <a:t>Defining a structure variable</a:t>
            </a:r>
            <a:br>
              <a:rPr lang="en-IN" dirty="0"/>
            </a:br>
            <a:br>
              <a:rPr lang="en-IN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E10F42-DEDB-4E20-84E3-D7540868AB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4917"/>
            <a:ext cx="11107994" cy="479204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dirty="0"/>
              <a:t>  Syntax 5: </a:t>
            </a:r>
          </a:p>
          <a:p>
            <a:pPr marL="0" indent="0">
              <a:buNone/>
            </a:pPr>
            <a:r>
              <a:rPr lang="en-IN" dirty="0"/>
              <a:t>	</a:t>
            </a:r>
            <a:r>
              <a:rPr lang="en-IN" sz="1600" dirty="0">
                <a:latin typeface="Consolas" panose="020B0609020204030204" pitchFamily="49" charset="0"/>
              </a:rPr>
              <a:t>struct tag</a:t>
            </a:r>
          </a:p>
          <a:p>
            <a:pPr marL="0" indent="0">
              <a:buNone/>
            </a:pPr>
            <a:r>
              <a:rPr lang="en-IN" sz="1600" dirty="0">
                <a:latin typeface="Consolas" panose="020B0609020204030204" pitchFamily="49" charset="0"/>
              </a:rPr>
              <a:t>	{</a:t>
            </a:r>
          </a:p>
          <a:p>
            <a:pPr marL="0" indent="0">
              <a:buNone/>
            </a:pPr>
            <a:r>
              <a:rPr lang="en-IN" sz="1600" dirty="0">
                <a:latin typeface="Consolas" panose="020B0609020204030204" pitchFamily="49" charset="0"/>
              </a:rPr>
              <a:t>		Member declarations; /* structure declaration */</a:t>
            </a:r>
          </a:p>
          <a:p>
            <a:pPr marL="0" indent="0">
              <a:buNone/>
            </a:pPr>
            <a:r>
              <a:rPr lang="sv-SE" sz="1600" dirty="0">
                <a:latin typeface="Consolas" panose="020B0609020204030204" pitchFamily="49" charset="0"/>
              </a:rPr>
              <a:t>	} var1, var2,….., varn; /* structure definition */</a:t>
            </a:r>
          </a:p>
          <a:p>
            <a:pPr marL="0" indent="0">
              <a:buNone/>
            </a:pPr>
            <a:r>
              <a:rPr lang="en-IN" sz="1600" dirty="0">
                <a:latin typeface="Consolas" panose="020B0609020204030204" pitchFamily="49" charset="0"/>
              </a:rPr>
              <a:t> </a:t>
            </a:r>
            <a:endParaRPr lang="sv-SE" sz="1600" dirty="0">
              <a:latin typeface="Consolas" panose="020B0609020204030204" pitchFamily="49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Observe the declarations and definitions carefully. There should be at least one blank space after the closing brace in the </a:t>
            </a:r>
            <a:r>
              <a:rPr lang="en-IN" b="1" dirty="0"/>
              <a:t>Syntax 3</a:t>
            </a:r>
            <a:r>
              <a:rPr lang="en-IN" dirty="0"/>
              <a:t>:  </a:t>
            </a:r>
            <a:r>
              <a:rPr lang="en-US" dirty="0"/>
              <a:t>and </a:t>
            </a:r>
            <a:r>
              <a:rPr lang="en-IN" b="1" dirty="0"/>
              <a:t>Syntax 4</a:t>
            </a:r>
            <a:r>
              <a:rPr lang="en-IN" dirty="0"/>
              <a:t>:  </a:t>
            </a:r>
            <a:r>
              <a:rPr lang="en-US" dirty="0"/>
              <a:t>methods.</a:t>
            </a:r>
            <a:endParaRPr lang="en-IN" b="1" dirty="0">
              <a:solidFill>
                <a:srgbClr val="FF0000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en-IN" b="1" dirty="0">
              <a:solidFill>
                <a:srgbClr val="FF0000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en-IN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6E95DF8-8241-46C4-8D7A-8DE4983A8320}"/>
              </a:ext>
            </a:extLst>
          </p:cNvPr>
          <p:cNvSpPr txBox="1"/>
          <p:nvPr/>
        </p:nvSpPr>
        <p:spPr>
          <a:xfrm>
            <a:off x="8175523" y="1502229"/>
            <a:ext cx="4016477" cy="175432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>
              <a:defRPr>
                <a:solidFill>
                  <a:schemeClr val="dk1"/>
                </a:solidFill>
              </a:defRPr>
            </a:lvl1pPr>
            <a:lvl2pPr lvl="1">
              <a:defRPr sz="1500" b="1">
                <a:solidFill>
                  <a:schemeClr val="dk1"/>
                </a:solidFill>
                <a:latin typeface="Consolas" panose="020B0609020204030204" pitchFamily="49" charset="0"/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pPr lvl="1"/>
            <a:r>
              <a:rPr lang="en-IN" dirty="0"/>
              <a:t>typedef struct student{ </a:t>
            </a:r>
          </a:p>
          <a:p>
            <a:pPr lvl="1"/>
            <a:r>
              <a:rPr lang="en-IN" dirty="0"/>
              <a:t>	char name[20]; </a:t>
            </a:r>
          </a:p>
          <a:p>
            <a:pPr lvl="1"/>
            <a:r>
              <a:rPr lang="en-IN" dirty="0"/>
              <a:t>	int roll; </a:t>
            </a:r>
          </a:p>
          <a:p>
            <a:pPr lvl="1"/>
            <a:r>
              <a:rPr lang="en-IN" dirty="0"/>
              <a:t>	float marks; </a:t>
            </a:r>
          </a:p>
          <a:p>
            <a:pPr lvl="1"/>
            <a:r>
              <a:rPr lang="en-IN" dirty="0"/>
              <a:t>	char remarks; </a:t>
            </a:r>
          </a:p>
          <a:p>
            <a:pPr lvl="1"/>
            <a:r>
              <a:rPr lang="en-IN" dirty="0"/>
              <a:t>	}st1, st2;</a:t>
            </a:r>
          </a:p>
          <a:p>
            <a:endParaRPr lang="en-IN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510407BD-638F-4853-8DDD-01DB58817CBC}"/>
              </a:ext>
            </a:extLst>
          </p:cNvPr>
          <p:cNvSpPr txBox="1">
            <a:spLocks/>
          </p:cNvSpPr>
          <p:nvPr/>
        </p:nvSpPr>
        <p:spPr>
          <a:xfrm>
            <a:off x="0" y="-9331"/>
            <a:ext cx="372150" cy="6858000"/>
          </a:xfrm>
          <a:prstGeom prst="rect">
            <a:avLst/>
          </a:prstGeom>
        </p:spPr>
        <p:txBody>
          <a:bodyPr vert="vert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/>
              <a:t>Harish Tiwari, Assistant Professor, SPSU, Udaipur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2922007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8C155B-98F7-475D-8B8B-8CF05CF1E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8958" y="50114"/>
            <a:ext cx="9601200" cy="867697"/>
          </a:xfrm>
        </p:spPr>
        <p:txBody>
          <a:bodyPr>
            <a:normAutofit fontScale="90000"/>
          </a:bodyPr>
          <a:lstStyle/>
          <a:p>
            <a:r>
              <a:rPr lang="en-IN" u="sng" dirty="0"/>
              <a:t>How Structure elements are stored</a:t>
            </a:r>
            <a:br>
              <a:rPr lang="en-IN" u="sng" dirty="0"/>
            </a:br>
            <a:endParaRPr lang="en-IN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A936DA-C8CD-49B8-B3DA-249BB9C9C8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22006"/>
            <a:ext cx="10515600" cy="5013988"/>
          </a:xfrm>
        </p:spPr>
        <p:txBody>
          <a:bodyPr>
            <a:normAutofit/>
          </a:bodyPr>
          <a:lstStyle/>
          <a:p>
            <a:r>
              <a:rPr lang="en-IN" dirty="0"/>
              <a:t> T</a:t>
            </a:r>
            <a:r>
              <a:rPr lang="en-US" dirty="0"/>
              <a:t>hey are always stored in contiguous memory locations. Let me now illustrate the concept using a simple program.</a:t>
            </a:r>
          </a:p>
          <a:p>
            <a:endParaRPr lang="en-IN" sz="2100" dirty="0">
              <a:latin typeface="Consolas" panose="020B0609020204030204" pitchFamily="49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96064DA-DE19-4FB9-B5D4-73037B2E32F5}"/>
              </a:ext>
            </a:extLst>
          </p:cNvPr>
          <p:cNvSpPr txBox="1"/>
          <p:nvPr/>
        </p:nvSpPr>
        <p:spPr>
          <a:xfrm>
            <a:off x="1283110" y="1543664"/>
            <a:ext cx="5157019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latin typeface="Consolas" panose="020B0609020204030204" pitchFamily="49" charset="0"/>
              </a:rPr>
              <a:t>#include&lt;</a:t>
            </a:r>
            <a:r>
              <a:rPr lang="en-IN" sz="1400" dirty="0" err="1">
                <a:latin typeface="Consolas" panose="020B0609020204030204" pitchFamily="49" charset="0"/>
              </a:rPr>
              <a:t>stdio.h</a:t>
            </a:r>
            <a:r>
              <a:rPr lang="en-IN" sz="1400" dirty="0">
                <a:latin typeface="Consolas" panose="020B0609020204030204" pitchFamily="49" charset="0"/>
              </a:rPr>
              <a:t>&gt;</a:t>
            </a:r>
          </a:p>
          <a:p>
            <a:r>
              <a:rPr lang="en-IN" sz="1400" dirty="0">
                <a:latin typeface="Consolas" panose="020B0609020204030204" pitchFamily="49" charset="0"/>
              </a:rPr>
              <a:t>struct book</a:t>
            </a:r>
          </a:p>
          <a:p>
            <a:r>
              <a:rPr lang="en-IN" sz="1400" dirty="0">
                <a:latin typeface="Consolas" panose="020B0609020204030204" pitchFamily="49" charset="0"/>
              </a:rPr>
              <a:t>{</a:t>
            </a:r>
          </a:p>
          <a:p>
            <a:r>
              <a:rPr lang="en-IN" sz="1400" dirty="0">
                <a:latin typeface="Consolas" panose="020B0609020204030204" pitchFamily="49" charset="0"/>
              </a:rPr>
              <a:t>char name[20] ;</a:t>
            </a:r>
          </a:p>
          <a:p>
            <a:r>
              <a:rPr lang="en-IN" sz="1400" dirty="0">
                <a:latin typeface="Consolas" panose="020B0609020204030204" pitchFamily="49" charset="0"/>
              </a:rPr>
              <a:t>float price ;</a:t>
            </a:r>
          </a:p>
          <a:p>
            <a:r>
              <a:rPr lang="en-IN" sz="1400" dirty="0">
                <a:latin typeface="Consolas" panose="020B0609020204030204" pitchFamily="49" charset="0"/>
              </a:rPr>
              <a:t>int pages ;</a:t>
            </a:r>
          </a:p>
          <a:p>
            <a:r>
              <a:rPr lang="en-IN" sz="1400" dirty="0">
                <a:latin typeface="Consolas" panose="020B0609020204030204" pitchFamily="49" charset="0"/>
              </a:rPr>
              <a:t>} ;</a:t>
            </a:r>
          </a:p>
          <a:p>
            <a:endParaRPr lang="en-IN" sz="1400" dirty="0">
              <a:latin typeface="Consolas" panose="020B0609020204030204" pitchFamily="49" charset="0"/>
            </a:endParaRPr>
          </a:p>
          <a:p>
            <a:r>
              <a:rPr lang="en-IN" sz="1400" dirty="0">
                <a:latin typeface="Consolas" panose="020B0609020204030204" pitchFamily="49" charset="0"/>
              </a:rPr>
              <a:t>main( )</a:t>
            </a:r>
          </a:p>
          <a:p>
            <a:r>
              <a:rPr lang="en-IN" sz="1400" dirty="0">
                <a:latin typeface="Consolas" panose="020B0609020204030204" pitchFamily="49" charset="0"/>
              </a:rPr>
              <a:t>{</a:t>
            </a:r>
          </a:p>
          <a:p>
            <a:r>
              <a:rPr lang="en-US" sz="1400" dirty="0">
                <a:latin typeface="Consolas" panose="020B0609020204030204" pitchFamily="49" charset="0"/>
              </a:rPr>
              <a:t>struct book b1 = { “book1”, 75.00, 225 } ;</a:t>
            </a:r>
          </a:p>
          <a:p>
            <a:r>
              <a:rPr lang="en-US" sz="1400" dirty="0" err="1">
                <a:latin typeface="Consolas" panose="020B0609020204030204" pitchFamily="49" charset="0"/>
              </a:rPr>
              <a:t>printf</a:t>
            </a:r>
            <a:r>
              <a:rPr lang="en-US" sz="1400" dirty="0">
                <a:latin typeface="Consolas" panose="020B0609020204030204" pitchFamily="49" charset="0"/>
              </a:rPr>
              <a:t> ( "\</a:t>
            </a:r>
            <a:r>
              <a:rPr lang="en-US" sz="1400" dirty="0" err="1">
                <a:latin typeface="Consolas" panose="020B0609020204030204" pitchFamily="49" charset="0"/>
              </a:rPr>
              <a:t>nAddress</a:t>
            </a:r>
            <a:r>
              <a:rPr lang="en-US" sz="1400" dirty="0">
                <a:latin typeface="Consolas" panose="020B0609020204030204" pitchFamily="49" charset="0"/>
              </a:rPr>
              <a:t> of name = %u", &amp;b1.name ) ;</a:t>
            </a:r>
          </a:p>
          <a:p>
            <a:r>
              <a:rPr lang="en-US" sz="1400" dirty="0" err="1">
                <a:latin typeface="Consolas" panose="020B0609020204030204" pitchFamily="49" charset="0"/>
              </a:rPr>
              <a:t>printf</a:t>
            </a:r>
            <a:r>
              <a:rPr lang="en-US" sz="1400" dirty="0">
                <a:latin typeface="Consolas" panose="020B0609020204030204" pitchFamily="49" charset="0"/>
              </a:rPr>
              <a:t> ( "\</a:t>
            </a:r>
            <a:r>
              <a:rPr lang="en-US" sz="1400" dirty="0" err="1">
                <a:latin typeface="Consolas" panose="020B0609020204030204" pitchFamily="49" charset="0"/>
              </a:rPr>
              <a:t>nAddress</a:t>
            </a:r>
            <a:r>
              <a:rPr lang="en-US" sz="1400" dirty="0">
                <a:latin typeface="Consolas" panose="020B0609020204030204" pitchFamily="49" charset="0"/>
              </a:rPr>
              <a:t> of price = %u", &amp;b1.price ) ;</a:t>
            </a:r>
          </a:p>
          <a:p>
            <a:r>
              <a:rPr lang="en-US" sz="1400" dirty="0" err="1">
                <a:latin typeface="Consolas" panose="020B0609020204030204" pitchFamily="49" charset="0"/>
              </a:rPr>
              <a:t>printf</a:t>
            </a:r>
            <a:r>
              <a:rPr lang="en-US" sz="1400" dirty="0">
                <a:latin typeface="Consolas" panose="020B0609020204030204" pitchFamily="49" charset="0"/>
              </a:rPr>
              <a:t> ( "\</a:t>
            </a:r>
            <a:r>
              <a:rPr lang="en-US" sz="1400" dirty="0" err="1">
                <a:latin typeface="Consolas" panose="020B0609020204030204" pitchFamily="49" charset="0"/>
              </a:rPr>
              <a:t>nAddress</a:t>
            </a:r>
            <a:r>
              <a:rPr lang="en-US" sz="1400" dirty="0">
                <a:latin typeface="Consolas" panose="020B0609020204030204" pitchFamily="49" charset="0"/>
              </a:rPr>
              <a:t> of pages = %u", &amp;b1.pages ) ;</a:t>
            </a:r>
            <a:endParaRPr lang="en-IN" sz="1400" dirty="0">
              <a:latin typeface="Consolas" panose="020B0609020204030204" pitchFamily="49" charset="0"/>
            </a:endParaRPr>
          </a:p>
          <a:p>
            <a:endParaRPr lang="en-IN" sz="1400" dirty="0">
              <a:latin typeface="Consolas" panose="020B0609020204030204" pitchFamily="49" charset="0"/>
            </a:endParaRPr>
          </a:p>
          <a:p>
            <a:r>
              <a:rPr lang="en-IN" sz="1400" dirty="0">
                <a:latin typeface="Consolas" panose="020B0609020204030204" pitchFamily="49" charset="0"/>
              </a:rPr>
              <a:t>}</a:t>
            </a:r>
          </a:p>
          <a:p>
            <a:endParaRPr lang="en-IN" sz="1600" dirty="0">
              <a:latin typeface="Consolas" panose="020B0609020204030204" pitchFamily="49" charset="0"/>
            </a:endParaRPr>
          </a:p>
          <a:p>
            <a:r>
              <a:rPr lang="en-US" sz="2000" dirty="0">
                <a:solidFill>
                  <a:schemeClr val="tx2"/>
                </a:solidFill>
              </a:rPr>
              <a:t>Here is the output of the program...</a:t>
            </a:r>
          </a:p>
          <a:p>
            <a:endParaRPr lang="en-IN" sz="1600" dirty="0">
              <a:latin typeface="Consolas" panose="020B0609020204030204" pitchFamily="49" charset="0"/>
            </a:endParaRPr>
          </a:p>
          <a:p>
            <a:r>
              <a:rPr lang="en-IN" sz="1400" dirty="0">
                <a:latin typeface="Consolas" panose="020B0609020204030204" pitchFamily="49" charset="0"/>
              </a:rPr>
              <a:t>Address of name = 64318</a:t>
            </a:r>
          </a:p>
          <a:p>
            <a:r>
              <a:rPr lang="en-IN" sz="1400" dirty="0">
                <a:latin typeface="Consolas" panose="020B0609020204030204" pitchFamily="49" charset="0"/>
              </a:rPr>
              <a:t>Address of price = 64339</a:t>
            </a:r>
          </a:p>
          <a:p>
            <a:r>
              <a:rPr lang="en-IN" sz="1400" dirty="0">
                <a:latin typeface="Consolas" panose="020B0609020204030204" pitchFamily="49" charset="0"/>
              </a:rPr>
              <a:t>Address of pages = 64344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23234EAF-FC09-4944-9EDA-A958F8C8DF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0978591"/>
              </p:ext>
            </p:extLst>
          </p:nvPr>
        </p:nvGraphicFramePr>
        <p:xfrm>
          <a:off x="5289755" y="2248177"/>
          <a:ext cx="6508955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11208">
                  <a:extLst>
                    <a:ext uri="{9D8B030D-6E8A-4147-A177-3AD203B41FA5}">
                      <a16:colId xmlns:a16="http://schemas.microsoft.com/office/drawing/2014/main" val="2112439981"/>
                    </a:ext>
                  </a:extLst>
                </a:gridCol>
                <a:gridCol w="1365360">
                  <a:extLst>
                    <a:ext uri="{9D8B030D-6E8A-4147-A177-3AD203B41FA5}">
                      <a16:colId xmlns:a16="http://schemas.microsoft.com/office/drawing/2014/main" val="2394964735"/>
                    </a:ext>
                  </a:extLst>
                </a:gridCol>
                <a:gridCol w="1032387">
                  <a:extLst>
                    <a:ext uri="{9D8B030D-6E8A-4147-A177-3AD203B41FA5}">
                      <a16:colId xmlns:a16="http://schemas.microsoft.com/office/drawing/2014/main" val="2622643575"/>
                    </a:ext>
                  </a:extLst>
                </a:gridCol>
              </a:tblGrid>
              <a:tr h="914400"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b1.name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b1.price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/>
                        <a:t>b1.page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1402777"/>
                  </a:ext>
                </a:extLst>
              </a:tr>
            </a:tbl>
          </a:graphicData>
        </a:graphic>
      </p:graphicFrame>
      <p:grpSp>
        <p:nvGrpSpPr>
          <p:cNvPr id="23" name="Group 22">
            <a:extLst>
              <a:ext uri="{FF2B5EF4-FFF2-40B4-BE49-F238E27FC236}">
                <a16:creationId xmlns:a16="http://schemas.microsoft.com/office/drawing/2014/main" id="{CE11F43D-6AF3-47DA-BFE3-EF1A079311F4}"/>
              </a:ext>
            </a:extLst>
          </p:cNvPr>
          <p:cNvGrpSpPr/>
          <p:nvPr/>
        </p:nvGrpSpPr>
        <p:grpSpPr>
          <a:xfrm>
            <a:off x="5284841" y="1735396"/>
            <a:ext cx="6639231" cy="531027"/>
            <a:chOff x="5412660" y="1415761"/>
            <a:chExt cx="6639231" cy="531027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553CFBC5-12FD-434B-8226-FCE243498604}"/>
                </a:ext>
              </a:extLst>
            </p:cNvPr>
            <p:cNvSpPr txBox="1"/>
            <p:nvPr/>
          </p:nvSpPr>
          <p:spPr>
            <a:xfrm>
              <a:off x="5466739" y="1415761"/>
              <a:ext cx="10569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dirty="0"/>
                <a:t>61318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57E88547-A218-40A6-AD88-E6149ABC69CD}"/>
                </a:ext>
              </a:extLst>
            </p:cNvPr>
            <p:cNvSpPr txBox="1"/>
            <p:nvPr/>
          </p:nvSpPr>
          <p:spPr>
            <a:xfrm>
              <a:off x="9571707" y="1415761"/>
              <a:ext cx="10569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dirty="0"/>
                <a:t>61339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BF531C94-93F8-4925-ADB3-A269E238D8E0}"/>
                </a:ext>
              </a:extLst>
            </p:cNvPr>
            <p:cNvSpPr txBox="1"/>
            <p:nvPr/>
          </p:nvSpPr>
          <p:spPr>
            <a:xfrm>
              <a:off x="10994923" y="1415761"/>
              <a:ext cx="10569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dirty="0"/>
                <a:t>61344</a:t>
              </a:r>
            </a:p>
          </p:txBody>
        </p: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6C64163C-733F-4867-9715-E684610870D9}"/>
                </a:ext>
              </a:extLst>
            </p:cNvPr>
            <p:cNvGrpSpPr/>
            <p:nvPr/>
          </p:nvGrpSpPr>
          <p:grpSpPr>
            <a:xfrm>
              <a:off x="5412660" y="1527202"/>
              <a:ext cx="5481483" cy="419586"/>
              <a:chOff x="5412660" y="1527202"/>
              <a:chExt cx="5481483" cy="419586"/>
            </a:xfrm>
          </p:grpSpPr>
          <p:cxnSp>
            <p:nvCxnSpPr>
              <p:cNvPr id="11" name="Straight Arrow Connector 10">
                <a:extLst>
                  <a:ext uri="{FF2B5EF4-FFF2-40B4-BE49-F238E27FC236}">
                    <a16:creationId xmlns:a16="http://schemas.microsoft.com/office/drawing/2014/main" id="{086B8DB3-D168-411A-9907-0A624D8E1CB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412660" y="1544532"/>
                <a:ext cx="0" cy="402256"/>
              </a:xfrm>
              <a:prstGeom prst="straightConnector1">
                <a:avLst/>
              </a:prstGeom>
              <a:ln w="9525" cap="flat" cmpd="sng" algn="ctr">
                <a:solidFill>
                  <a:schemeClr val="dk1"/>
                </a:solidFill>
                <a:prstDash val="solid"/>
                <a:round/>
                <a:headEnd type="none" w="med" len="med"/>
                <a:tailEnd type="arrow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cxnSp>
            <p:nvCxnSpPr>
              <p:cNvPr id="20" name="Straight Arrow Connector 19">
                <a:extLst>
                  <a:ext uri="{FF2B5EF4-FFF2-40B4-BE49-F238E27FC236}">
                    <a16:creationId xmlns:a16="http://schemas.microsoft.com/office/drawing/2014/main" id="{179294CF-615A-4FB9-821F-D96FFFAF300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517628" y="1527202"/>
                <a:ext cx="0" cy="402256"/>
              </a:xfrm>
              <a:prstGeom prst="straightConnector1">
                <a:avLst/>
              </a:prstGeom>
              <a:ln w="9525" cap="flat" cmpd="sng" algn="ctr">
                <a:solidFill>
                  <a:schemeClr val="dk1"/>
                </a:solidFill>
                <a:prstDash val="solid"/>
                <a:round/>
                <a:headEnd type="none" w="med" len="med"/>
                <a:tailEnd type="arrow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cxnSp>
            <p:nvCxnSpPr>
              <p:cNvPr id="21" name="Straight Arrow Connector 20">
                <a:extLst>
                  <a:ext uri="{FF2B5EF4-FFF2-40B4-BE49-F238E27FC236}">
                    <a16:creationId xmlns:a16="http://schemas.microsoft.com/office/drawing/2014/main" id="{863159B5-3DAD-463F-B13E-22022359FF7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894143" y="1527202"/>
                <a:ext cx="0" cy="402256"/>
              </a:xfrm>
              <a:prstGeom prst="straightConnector1">
                <a:avLst/>
              </a:prstGeom>
              <a:ln w="9525" cap="flat" cmpd="sng" algn="ctr">
                <a:solidFill>
                  <a:schemeClr val="dk1"/>
                </a:solidFill>
                <a:prstDash val="solid"/>
                <a:round/>
                <a:headEnd type="none" w="med" len="med"/>
                <a:tailEnd type="arrow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</p:grpSp>
      </p:grpSp>
      <p:sp>
        <p:nvSpPr>
          <p:cNvPr id="26" name="Footer Placeholder 4">
            <a:extLst>
              <a:ext uri="{FF2B5EF4-FFF2-40B4-BE49-F238E27FC236}">
                <a16:creationId xmlns:a16="http://schemas.microsoft.com/office/drawing/2014/main" id="{09AF8AFB-CB8D-4C74-B87D-9ABA7FBD4085}"/>
              </a:ext>
            </a:extLst>
          </p:cNvPr>
          <p:cNvSpPr txBox="1">
            <a:spLocks/>
          </p:cNvSpPr>
          <p:nvPr/>
        </p:nvSpPr>
        <p:spPr>
          <a:xfrm>
            <a:off x="0" y="-9331"/>
            <a:ext cx="372150" cy="6858000"/>
          </a:xfrm>
          <a:prstGeom prst="rect">
            <a:avLst/>
          </a:prstGeom>
        </p:spPr>
        <p:txBody>
          <a:bodyPr vert="vert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/>
              <a:t>Harish Tiwari, Assistant Professor, SPSU, Udaipur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066347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5515E3-1F35-435D-8BDF-F27B99B36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6902" y="0"/>
            <a:ext cx="9601200" cy="667139"/>
          </a:xfrm>
        </p:spPr>
        <p:txBody>
          <a:bodyPr>
            <a:normAutofit fontScale="90000"/>
          </a:bodyPr>
          <a:lstStyle/>
          <a:p>
            <a:r>
              <a:rPr lang="en-IN" u="sng" dirty="0"/>
              <a:t>Accessing Structure members</a:t>
            </a:r>
            <a:br>
              <a:rPr lang="en-IN" u="sng" dirty="0"/>
            </a:br>
            <a:endParaRPr lang="en-IN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6E2243-D04C-4FE3-9723-EAAC2AB2DC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74198"/>
            <a:ext cx="11049000" cy="565507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N" sz="1500" dirty="0">
              <a:latin typeface="Consolas" panose="020B0609020204030204" pitchFamily="49" charset="0"/>
            </a:endParaRPr>
          </a:p>
          <a:p>
            <a:pPr marL="285750" lvl="5" indent="-285750">
              <a:spcBef>
                <a:spcPts val="1000"/>
              </a:spcBef>
              <a:buFont typeface="Wingdings" panose="05000000000000000000" pitchFamily="2" charset="2"/>
              <a:buChar char="ü"/>
            </a:pPr>
            <a:r>
              <a:rPr lang="en-US" sz="2000" dirty="0"/>
              <a:t>In arrays we can access individual elements of an array using a subscript. Structures use a different scheme.</a:t>
            </a:r>
            <a:endParaRPr lang="en-IN" sz="2000" dirty="0"/>
          </a:p>
          <a:p>
            <a:pPr marL="285750" lvl="5" indent="-285750">
              <a:spcBef>
                <a:spcPts val="1000"/>
              </a:spcBef>
              <a:buFont typeface="Wingdings" panose="05000000000000000000" pitchFamily="2" charset="2"/>
              <a:buChar char="ü"/>
            </a:pPr>
            <a:r>
              <a:rPr lang="en-IN" sz="2000" dirty="0"/>
              <a:t>The member of a structure are accessed using </a:t>
            </a:r>
            <a:r>
              <a:rPr lang="en-IN" sz="2000" b="1" dirty="0"/>
              <a:t>Structure member Operator </a:t>
            </a:r>
            <a:r>
              <a:rPr lang="en-IN" sz="2000" dirty="0"/>
              <a:t>or </a:t>
            </a:r>
            <a:r>
              <a:rPr lang="en-IN" sz="2000" b="1" dirty="0"/>
              <a:t>dot (.) operator </a:t>
            </a:r>
            <a:r>
              <a:rPr lang="en-IN" sz="2000" dirty="0"/>
              <a:t>.</a:t>
            </a:r>
          </a:p>
          <a:p>
            <a:pPr marL="285750" lvl="5" indent="-285750">
              <a:spcBef>
                <a:spcPts val="1000"/>
              </a:spcBef>
              <a:buFont typeface="Wingdings" panose="05000000000000000000" pitchFamily="2" charset="2"/>
              <a:buChar char="ü"/>
            </a:pPr>
            <a:r>
              <a:rPr lang="en-IN" sz="2000" dirty="0"/>
              <a:t>Each member variable of structure has its own copy of member variables. </a:t>
            </a:r>
          </a:p>
          <a:p>
            <a:pPr marL="285750" lvl="5" indent="-285750">
              <a:spcBef>
                <a:spcPts val="1000"/>
              </a:spcBef>
              <a:buFont typeface="Wingdings" panose="05000000000000000000" pitchFamily="2" charset="2"/>
              <a:buChar char="ü"/>
            </a:pPr>
            <a:r>
              <a:rPr lang="en-IN" sz="2000" dirty="0"/>
              <a:t>For ex: </a:t>
            </a:r>
          </a:p>
          <a:p>
            <a:pPr marL="457200" lvl="6" indent="0">
              <a:spcBef>
                <a:spcPts val="1000"/>
              </a:spcBef>
              <a:buNone/>
            </a:pPr>
            <a:r>
              <a:rPr lang="en-IN" sz="1600" dirty="0">
                <a:latin typeface="Consolas" panose="020B0609020204030204" pitchFamily="49" charset="0"/>
              </a:rPr>
              <a:t>st1.name  </a:t>
            </a:r>
            <a:r>
              <a:rPr lang="en-IN" sz="2000" dirty="0"/>
              <a:t>	:	is  name member of st1 structure variable. </a:t>
            </a:r>
          </a:p>
          <a:p>
            <a:pPr marL="457200" lvl="6" indent="0">
              <a:spcBef>
                <a:spcPts val="1000"/>
              </a:spcBef>
              <a:buNone/>
            </a:pPr>
            <a:r>
              <a:rPr lang="en-IN" sz="2000" dirty="0"/>
              <a:t>s</a:t>
            </a:r>
            <a:r>
              <a:rPr lang="en-IN" sz="1600" dirty="0">
                <a:latin typeface="Consolas" panose="020B0609020204030204" pitchFamily="49" charset="0"/>
              </a:rPr>
              <a:t>t2.roll</a:t>
            </a:r>
            <a:r>
              <a:rPr lang="en-IN" sz="2000" dirty="0"/>
              <a:t>	:	is roll member  of st2 structure variable  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  <a:p>
            <a:r>
              <a:rPr lang="en-US" i="1" dirty="0"/>
              <a:t>Please note that before the dot there must always be a structure variable and after the dot there must always be a structure element.</a:t>
            </a:r>
            <a:endParaRPr lang="en-IN" i="1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CBC56B4-6B43-4EA9-B1AA-A82477277AEE}"/>
              </a:ext>
            </a:extLst>
          </p:cNvPr>
          <p:cNvSpPr txBox="1">
            <a:spLocks/>
          </p:cNvSpPr>
          <p:nvPr/>
        </p:nvSpPr>
        <p:spPr>
          <a:xfrm>
            <a:off x="0" y="-9331"/>
            <a:ext cx="372150" cy="6858000"/>
          </a:xfrm>
          <a:prstGeom prst="rect">
            <a:avLst/>
          </a:prstGeom>
        </p:spPr>
        <p:txBody>
          <a:bodyPr vert="vert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/>
              <a:t>Harish Tiwari, Assistant Professor, SPSU, Udaipur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076192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BF4187-1677-468A-80C4-8A481AF459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400665"/>
            <a:ext cx="9601200" cy="700548"/>
          </a:xfrm>
        </p:spPr>
        <p:txBody>
          <a:bodyPr/>
          <a:lstStyle/>
          <a:p>
            <a:r>
              <a:rPr lang="en-IN" dirty="0"/>
              <a:t>More example of 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9C9611-F41C-422B-A142-44C15150FB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6633" y="1417073"/>
            <a:ext cx="2974258" cy="436306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1500" b="1" dirty="0">
                <a:latin typeface="Consolas" panose="020B0609020204030204" pitchFamily="49" charset="0"/>
              </a:rPr>
              <a:t>struct date { </a:t>
            </a:r>
          </a:p>
          <a:p>
            <a:pPr marL="0" indent="0">
              <a:buNone/>
            </a:pPr>
            <a:r>
              <a:rPr lang="en-IN" sz="1500" b="1" dirty="0">
                <a:latin typeface="Consolas" panose="020B0609020204030204" pitchFamily="49" charset="0"/>
              </a:rPr>
              <a:t>	int day; </a:t>
            </a:r>
          </a:p>
          <a:p>
            <a:pPr marL="0" indent="0">
              <a:buNone/>
            </a:pPr>
            <a:r>
              <a:rPr lang="en-IN" sz="1500" b="1" dirty="0">
                <a:latin typeface="Consolas" panose="020B0609020204030204" pitchFamily="49" charset="0"/>
              </a:rPr>
              <a:t>	int month; </a:t>
            </a:r>
          </a:p>
          <a:p>
            <a:pPr marL="0" indent="0">
              <a:buNone/>
            </a:pPr>
            <a:r>
              <a:rPr lang="en-IN" sz="1500" b="1" dirty="0">
                <a:latin typeface="Consolas" panose="020B0609020204030204" pitchFamily="49" charset="0"/>
              </a:rPr>
              <a:t>	int year; </a:t>
            </a:r>
          </a:p>
          <a:p>
            <a:pPr marL="0" indent="0">
              <a:buNone/>
            </a:pPr>
            <a:r>
              <a:rPr lang="en-IN" sz="1500" b="1" dirty="0">
                <a:latin typeface="Consolas" panose="020B0609020204030204" pitchFamily="49" charset="0"/>
              </a:rPr>
              <a:t>	}d1,d2;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C2CCA0B-6D83-4666-99A6-9033CE2D8425}"/>
              </a:ext>
            </a:extLst>
          </p:cNvPr>
          <p:cNvSpPr txBox="1">
            <a:spLocks/>
          </p:cNvSpPr>
          <p:nvPr/>
        </p:nvSpPr>
        <p:spPr>
          <a:xfrm>
            <a:off x="4660490" y="1247467"/>
            <a:ext cx="7246375" cy="4363065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ü"/>
            </a:pPr>
            <a:r>
              <a:rPr lang="en-IN" sz="1600" dirty="0">
                <a:latin typeface="Arial" panose="020B0604020202020204" pitchFamily="34" charset="0"/>
                <a:cs typeface="Arial" panose="020B0604020202020204" pitchFamily="34" charset="0"/>
              </a:rPr>
              <a:t>Structure name – date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IN" sz="1600" dirty="0">
                <a:latin typeface="Arial" panose="020B0604020202020204" pitchFamily="34" charset="0"/>
                <a:cs typeface="Arial" panose="020B0604020202020204" pitchFamily="34" charset="0"/>
              </a:rPr>
              <a:t>No of members	- 3 ( day, month, year)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IN" sz="1600" dirty="0">
                <a:latin typeface="Arial" panose="020B0604020202020204" pitchFamily="34" charset="0"/>
                <a:cs typeface="Arial" panose="020B0604020202020204" pitchFamily="34" charset="0"/>
              </a:rPr>
              <a:t>No of structure </a:t>
            </a:r>
            <a:r>
              <a:rPr lang="en-IN" sz="1600" dirty="0" err="1">
                <a:latin typeface="Arial" panose="020B0604020202020204" pitchFamily="34" charset="0"/>
                <a:cs typeface="Arial" panose="020B0604020202020204" pitchFamily="34" charset="0"/>
              </a:rPr>
              <a:t>varibales</a:t>
            </a:r>
            <a:r>
              <a:rPr lang="en-IN" sz="1600" dirty="0">
                <a:latin typeface="Arial" panose="020B0604020202020204" pitchFamily="34" charset="0"/>
                <a:cs typeface="Arial" panose="020B0604020202020204" pitchFamily="34" charset="0"/>
              </a:rPr>
              <a:t>-  2( d1, d2)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IN" sz="1600" dirty="0">
                <a:latin typeface="Arial" panose="020B0604020202020204" pitchFamily="34" charset="0"/>
                <a:cs typeface="Arial" panose="020B0604020202020204" pitchFamily="34" charset="0"/>
              </a:rPr>
              <a:t>Size of the structure variable = 6 bytes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IN" sz="1600" dirty="0">
                <a:latin typeface="Arial" panose="020B0604020202020204" pitchFamily="34" charset="0"/>
                <a:cs typeface="Arial" panose="020B0604020202020204" pitchFamily="34" charset="0"/>
              </a:rPr>
              <a:t>Accessing members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IN" sz="1600" dirty="0">
                <a:latin typeface="Arial" panose="020B0604020202020204" pitchFamily="34" charset="0"/>
                <a:cs typeface="Arial" panose="020B0604020202020204" pitchFamily="34" charset="0"/>
              </a:rPr>
              <a:t>d1.month 		:	month of d1 structure variable	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IN" sz="1600" dirty="0">
                <a:latin typeface="Arial" panose="020B0604020202020204" pitchFamily="34" charset="0"/>
                <a:cs typeface="Arial" panose="020B0604020202020204" pitchFamily="34" charset="0"/>
              </a:rPr>
              <a:t>d2.month 		:	month of d2 structure variable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IN" sz="1600" dirty="0">
                <a:latin typeface="Arial" panose="020B0604020202020204" pitchFamily="34" charset="0"/>
                <a:cs typeface="Arial" panose="020B0604020202020204" pitchFamily="34" charset="0"/>
              </a:rPr>
              <a:t>d2.day	 	:	day of d2 structure variable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IN" sz="1600" dirty="0">
                <a:latin typeface="Arial" panose="020B0604020202020204" pitchFamily="34" charset="0"/>
                <a:cs typeface="Arial" panose="020B0604020202020204" pitchFamily="34" charset="0"/>
              </a:rPr>
              <a:t>d1.year		:	year of d1 structure variable	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IN" sz="1600" dirty="0">
                <a:latin typeface="Arial" panose="020B0604020202020204" pitchFamily="34" charset="0"/>
                <a:cs typeface="Arial" panose="020B0604020202020204" pitchFamily="34" charset="0"/>
              </a:rPr>
              <a:t>d1.day  		:	day of d1 structure variable	</a:t>
            </a:r>
          </a:p>
          <a:p>
            <a:pPr lvl="1">
              <a:buFont typeface="Wingdings" panose="05000000000000000000" pitchFamily="2" charset="2"/>
              <a:buChar char="ü"/>
            </a:pPr>
            <a:endParaRPr lang="en-I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Franklin Gothic Book" panose="020B0503020102020204" pitchFamily="34" charset="0"/>
              <a:buAutoNum type="arabicPeriod"/>
            </a:pPr>
            <a:endParaRPr lang="en-IN" sz="1500" dirty="0">
              <a:latin typeface="Consolas" panose="020B0609020204030204" pitchFamily="49" charset="0"/>
            </a:endParaRPr>
          </a:p>
          <a:p>
            <a:pPr marL="342900" indent="-342900">
              <a:buFont typeface="Franklin Gothic Book" panose="020B0503020102020204" pitchFamily="34" charset="0"/>
              <a:buAutoNum type="arabicPeriod"/>
            </a:pPr>
            <a:endParaRPr lang="en-IN" sz="1500" dirty="0">
              <a:latin typeface="Consolas" panose="020B0609020204030204" pitchFamily="49" charset="0"/>
            </a:endParaRPr>
          </a:p>
          <a:p>
            <a:pPr marL="342900" indent="-342900">
              <a:buFont typeface="Franklin Gothic Book" panose="020B0503020102020204" pitchFamily="34" charset="0"/>
              <a:buAutoNum type="arabicPeriod"/>
            </a:pPr>
            <a:endParaRPr lang="en-IN" sz="1500" dirty="0">
              <a:latin typeface="Consolas" panose="020B0609020204030204" pitchFamily="49" charset="0"/>
            </a:endParaRPr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id="{A582CAE5-BDDE-47EF-9FE4-35A4605CAF99}"/>
              </a:ext>
            </a:extLst>
          </p:cNvPr>
          <p:cNvSpPr/>
          <p:nvPr/>
        </p:nvSpPr>
        <p:spPr>
          <a:xfrm>
            <a:off x="3254477" y="2595716"/>
            <a:ext cx="1406013" cy="10028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CF71E19-4B1A-4B91-9653-B6435377C028}"/>
              </a:ext>
            </a:extLst>
          </p:cNvPr>
          <p:cNvSpPr txBox="1">
            <a:spLocks/>
          </p:cNvSpPr>
          <p:nvPr/>
        </p:nvSpPr>
        <p:spPr>
          <a:xfrm>
            <a:off x="0" y="-9331"/>
            <a:ext cx="372150" cy="6858000"/>
          </a:xfrm>
          <a:prstGeom prst="rect">
            <a:avLst/>
          </a:prstGeom>
        </p:spPr>
        <p:txBody>
          <a:bodyPr vert="vert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/>
              <a:t>Harish Tiwari, Assistant Professor, SPSU, Udaipur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5863002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8C155B-98F7-475D-8B8B-8CF05CF1E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8958" y="0"/>
            <a:ext cx="9601200" cy="1485900"/>
          </a:xfrm>
        </p:spPr>
        <p:txBody>
          <a:bodyPr/>
          <a:lstStyle/>
          <a:p>
            <a:r>
              <a:rPr lang="en-IN" u="sng" dirty="0"/>
              <a:t>Initializing structure elements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A936DA-C8CD-49B8-B3DA-249BB9C9C8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62974"/>
            <a:ext cx="10515600" cy="5396445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/>
              <a:t>A structure element can be initialized in its definition itself with a list of initializes </a:t>
            </a:r>
            <a:r>
              <a:rPr lang="en-IN" dirty="0"/>
              <a:t>enclosed within the braces.</a:t>
            </a:r>
          </a:p>
          <a:p>
            <a:pPr>
              <a:lnSpc>
                <a:spcPct val="120000"/>
              </a:lnSpc>
            </a:pPr>
            <a:r>
              <a:rPr lang="en-IN" dirty="0"/>
              <a:t>The values to be initialized must appear in order as in the definition of structure within braces and separated by commas.</a:t>
            </a:r>
          </a:p>
          <a:p>
            <a:r>
              <a:rPr lang="en-IN" dirty="0"/>
              <a:t>Example </a:t>
            </a:r>
            <a:endParaRPr lang="en-IN" sz="16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en-IN" dirty="0"/>
          </a:p>
          <a:p>
            <a:pPr marL="64800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1700" dirty="0">
                <a:latin typeface="Consolas" panose="020B0609020204030204" pitchFamily="49" charset="0"/>
              </a:rPr>
              <a:t>struct student</a:t>
            </a:r>
          </a:p>
          <a:p>
            <a:pPr marL="64800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1700" dirty="0">
                <a:latin typeface="Consolas" panose="020B0609020204030204" pitchFamily="49" charset="0"/>
              </a:rPr>
              <a:t>{</a:t>
            </a:r>
          </a:p>
          <a:p>
            <a:pPr marL="64800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1700" dirty="0">
                <a:latin typeface="Consolas" panose="020B0609020204030204" pitchFamily="49" charset="0"/>
              </a:rPr>
              <a:t>char name [20];</a:t>
            </a:r>
          </a:p>
          <a:p>
            <a:pPr marL="64800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1700" dirty="0">
                <a:latin typeface="Consolas" panose="020B0609020204030204" pitchFamily="49" charset="0"/>
              </a:rPr>
              <a:t>int </a:t>
            </a:r>
            <a:r>
              <a:rPr lang="en-IN" sz="1700" dirty="0" err="1">
                <a:latin typeface="Consolas" panose="020B0609020204030204" pitchFamily="49" charset="0"/>
              </a:rPr>
              <a:t>rollno</a:t>
            </a:r>
            <a:r>
              <a:rPr lang="en-IN" sz="1700" dirty="0">
                <a:latin typeface="Consolas" panose="020B0609020204030204" pitchFamily="49" charset="0"/>
              </a:rPr>
              <a:t>;</a:t>
            </a:r>
          </a:p>
          <a:p>
            <a:pPr marL="64800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1700" dirty="0">
                <a:latin typeface="Consolas" panose="020B0609020204030204" pitchFamily="49" charset="0"/>
              </a:rPr>
              <a:t>float fees;</a:t>
            </a:r>
          </a:p>
          <a:p>
            <a:pPr marL="64800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1700" dirty="0">
                <a:latin typeface="Consolas" panose="020B0609020204030204" pitchFamily="49" charset="0"/>
              </a:rPr>
              <a:t>char division;</a:t>
            </a:r>
          </a:p>
          <a:p>
            <a:pPr marL="64800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1700" dirty="0">
                <a:latin typeface="Consolas" panose="020B0609020204030204" pitchFamily="49" charset="0"/>
              </a:rPr>
              <a:t>};</a:t>
            </a:r>
          </a:p>
          <a:p>
            <a:pPr marL="64800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700" dirty="0">
                <a:latin typeface="Consolas" panose="020B0609020204030204" pitchFamily="49" charset="0"/>
              </a:rPr>
              <a:t>struct student s1 = {“</a:t>
            </a:r>
            <a:r>
              <a:rPr lang="en-US" sz="1700" dirty="0" err="1">
                <a:latin typeface="Consolas" panose="020B0609020204030204" pitchFamily="49" charset="0"/>
              </a:rPr>
              <a:t>arun</a:t>
            </a:r>
            <a:r>
              <a:rPr lang="en-US" sz="1700" dirty="0">
                <a:latin typeface="Consolas" panose="020B0609020204030204" pitchFamily="49" charset="0"/>
              </a:rPr>
              <a:t>”, 11, 3200, ‘A’};</a:t>
            </a:r>
          </a:p>
          <a:p>
            <a:pPr marL="64800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1700" dirty="0">
                <a:latin typeface="Consolas" panose="020B0609020204030204" pitchFamily="49" charset="0"/>
              </a:rPr>
              <a:t>struct student s2 = {“ram”, 27, 4000, ‘C};</a:t>
            </a:r>
          </a:p>
          <a:p>
            <a:pPr marL="648000" indent="0">
              <a:spcBef>
                <a:spcPts val="0"/>
              </a:spcBef>
              <a:spcAft>
                <a:spcPts val="0"/>
              </a:spcAft>
              <a:buNone/>
            </a:pPr>
            <a:endParaRPr lang="en-IN" dirty="0">
              <a:latin typeface="Consolas" panose="020B0609020204030204" pitchFamily="49" charset="0"/>
            </a:endParaRPr>
          </a:p>
          <a:p>
            <a:r>
              <a:rPr lang="en-US" sz="2100" dirty="0"/>
              <a:t>A structure variable may be </a:t>
            </a:r>
            <a:r>
              <a:rPr lang="en-US" sz="2100" dirty="0" err="1"/>
              <a:t>initilaised</a:t>
            </a:r>
            <a:r>
              <a:rPr lang="en-US" sz="2100" dirty="0"/>
              <a:t> by means of assigning another structure variable of similar type. For example,</a:t>
            </a:r>
          </a:p>
          <a:p>
            <a:pPr marL="0" indent="0">
              <a:buNone/>
            </a:pPr>
            <a:r>
              <a:rPr lang="en-IN" sz="2100" dirty="0">
                <a:latin typeface="Consolas" panose="020B0609020204030204" pitchFamily="49" charset="0"/>
              </a:rPr>
              <a:t>	</a:t>
            </a:r>
            <a:r>
              <a:rPr lang="en-IN" sz="1700" dirty="0">
                <a:latin typeface="Consolas" panose="020B0609020204030204" pitchFamily="49" charset="0"/>
              </a:rPr>
              <a:t>Struct student s1=</a:t>
            </a:r>
            <a:r>
              <a:rPr lang="en-IN" sz="1700">
                <a:latin typeface="Consolas" panose="020B0609020204030204" pitchFamily="49" charset="0"/>
              </a:rPr>
              <a:t>s2;</a:t>
            </a:r>
            <a:endParaRPr lang="en-IN" sz="1700" dirty="0">
              <a:latin typeface="Consolas" panose="020B0609020204030204" pitchFamily="49" charset="0"/>
            </a:endParaRP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A3E890B-C9A8-4B20-BD9F-ADC59576806C}"/>
              </a:ext>
            </a:extLst>
          </p:cNvPr>
          <p:cNvSpPr txBox="1">
            <a:spLocks/>
          </p:cNvSpPr>
          <p:nvPr/>
        </p:nvSpPr>
        <p:spPr>
          <a:xfrm>
            <a:off x="0" y="-9331"/>
            <a:ext cx="372150" cy="6858000"/>
          </a:xfrm>
          <a:prstGeom prst="rect">
            <a:avLst/>
          </a:prstGeom>
        </p:spPr>
        <p:txBody>
          <a:bodyPr vert="vert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/>
              <a:t>Harish Tiwari, Assistant Professor, SPSU, Udaipur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699530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6EC5B7-420C-4E40-8611-E6AC42D23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9126" y="0"/>
            <a:ext cx="9601200" cy="1485900"/>
          </a:xfrm>
        </p:spPr>
        <p:txBody>
          <a:bodyPr/>
          <a:lstStyle/>
          <a:p>
            <a:r>
              <a:rPr lang="en-IN" u="sng" dirty="0"/>
              <a:t>Array Of Structure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D146CB-2E8D-4935-A179-76C78CE007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2571"/>
            <a:ext cx="10827058" cy="469439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IN" sz="2000" dirty="0"/>
              <a:t>In our previous structure examples, if we want to keep record of 50 students, we have to make 50 structure variables like st1,st2….st50. (WORST Technique)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IN" sz="2000" dirty="0"/>
              <a:t>To tackle this we can use array of structure to store records of 50 students.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IN" sz="2000" dirty="0"/>
              <a:t>An array of structure can be declared in two ways as illustrated below  </a:t>
            </a:r>
            <a:endParaRPr lang="en-IN" sz="2000" dirty="0">
              <a:latin typeface="Consolas" panose="020B0609020204030204" pitchFamily="49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IN" sz="2000" dirty="0"/>
              <a:t>Here emp is an array of 10 Employee structures. Each element of the array emp will contain the structure of the type Employee.</a:t>
            </a:r>
          </a:p>
          <a:p>
            <a:pPr marL="0" indent="0">
              <a:buNone/>
            </a:pPr>
            <a:endParaRPr lang="en-IN" sz="2000" dirty="0"/>
          </a:p>
          <a:p>
            <a:endParaRPr lang="en-IN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B7240E3-2354-4B14-8627-EFDD6176FBBB}"/>
              </a:ext>
            </a:extLst>
          </p:cNvPr>
          <p:cNvSpPr txBox="1"/>
          <p:nvPr/>
        </p:nvSpPr>
        <p:spPr>
          <a:xfrm>
            <a:off x="1410929" y="3996813"/>
            <a:ext cx="4685071" cy="2031325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</a:gradFill>
        </p:spPr>
        <p:txBody>
          <a:bodyPr wrap="square" rtlCol="0">
            <a:spAutoFit/>
          </a:bodyPr>
          <a:lstStyle/>
          <a:p>
            <a:r>
              <a:rPr lang="en-IN" dirty="0">
                <a:latin typeface="Consolas" panose="020B0609020204030204" pitchFamily="49" charset="0"/>
              </a:rPr>
              <a:t>struct Employee</a:t>
            </a:r>
          </a:p>
          <a:p>
            <a:r>
              <a:rPr lang="en-IN" dirty="0">
                <a:latin typeface="Consolas" panose="020B0609020204030204" pitchFamily="49" charset="0"/>
              </a:rPr>
              <a:t>{ </a:t>
            </a:r>
          </a:p>
          <a:p>
            <a:r>
              <a:rPr lang="en-IN" dirty="0">
                <a:latin typeface="Consolas" panose="020B0609020204030204" pitchFamily="49" charset="0"/>
              </a:rPr>
              <a:t>	char name[20]; </a:t>
            </a:r>
          </a:p>
          <a:p>
            <a:r>
              <a:rPr lang="en-IN" dirty="0">
                <a:latin typeface="Consolas" panose="020B0609020204030204" pitchFamily="49" charset="0"/>
              </a:rPr>
              <a:t>	int </a:t>
            </a:r>
            <a:r>
              <a:rPr lang="en-IN" dirty="0" err="1">
                <a:latin typeface="Consolas" panose="020B0609020204030204" pitchFamily="49" charset="0"/>
              </a:rPr>
              <a:t>empID</a:t>
            </a:r>
            <a:r>
              <a:rPr lang="en-IN" dirty="0">
                <a:latin typeface="Consolas" panose="020B0609020204030204" pitchFamily="49" charset="0"/>
              </a:rPr>
              <a:t>; </a:t>
            </a:r>
          </a:p>
          <a:p>
            <a:r>
              <a:rPr lang="en-IN" dirty="0">
                <a:latin typeface="Consolas" panose="020B0609020204030204" pitchFamily="49" charset="0"/>
              </a:rPr>
              <a:t>	float salary; </a:t>
            </a:r>
          </a:p>
          <a:p>
            <a:r>
              <a:rPr lang="en-IN" dirty="0">
                <a:latin typeface="Consolas" panose="020B0609020204030204" pitchFamily="49" charset="0"/>
              </a:rPr>
              <a:t>}	emp[10]; </a:t>
            </a:r>
          </a:p>
          <a:p>
            <a:r>
              <a:rPr lang="en-IN" dirty="0"/>
              <a:t>	 </a:t>
            </a:r>
            <a:endParaRPr lang="en-IN" dirty="0">
              <a:latin typeface="Consolas" panose="020B0609020204030204" pitchFamily="49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CA4E530-6CA7-4766-9B64-44E985A082D7}"/>
              </a:ext>
            </a:extLst>
          </p:cNvPr>
          <p:cNvSpPr txBox="1"/>
          <p:nvPr/>
        </p:nvSpPr>
        <p:spPr>
          <a:xfrm>
            <a:off x="6668729" y="3996813"/>
            <a:ext cx="4685071" cy="2031325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</a:gradFill>
        </p:spPr>
        <p:txBody>
          <a:bodyPr wrap="square" rtlCol="0">
            <a:spAutoFit/>
          </a:bodyPr>
          <a:lstStyle/>
          <a:p>
            <a:r>
              <a:rPr lang="en-IN" dirty="0">
                <a:latin typeface="Consolas" panose="020B0609020204030204" pitchFamily="49" charset="0"/>
              </a:rPr>
              <a:t>struct Employee</a:t>
            </a:r>
          </a:p>
          <a:p>
            <a:r>
              <a:rPr lang="en-IN" dirty="0">
                <a:latin typeface="Consolas" panose="020B0609020204030204" pitchFamily="49" charset="0"/>
              </a:rPr>
              <a:t>{ </a:t>
            </a:r>
          </a:p>
          <a:p>
            <a:r>
              <a:rPr lang="en-IN" dirty="0">
                <a:latin typeface="Consolas" panose="020B0609020204030204" pitchFamily="49" charset="0"/>
              </a:rPr>
              <a:t>	char name[20]; </a:t>
            </a:r>
          </a:p>
          <a:p>
            <a:r>
              <a:rPr lang="en-IN" dirty="0">
                <a:latin typeface="Consolas" panose="020B0609020204030204" pitchFamily="49" charset="0"/>
              </a:rPr>
              <a:t>	int </a:t>
            </a:r>
            <a:r>
              <a:rPr lang="en-IN" dirty="0" err="1">
                <a:latin typeface="Consolas" panose="020B0609020204030204" pitchFamily="49" charset="0"/>
              </a:rPr>
              <a:t>empID</a:t>
            </a:r>
            <a:r>
              <a:rPr lang="en-IN" dirty="0">
                <a:latin typeface="Consolas" panose="020B0609020204030204" pitchFamily="49" charset="0"/>
              </a:rPr>
              <a:t>; </a:t>
            </a:r>
          </a:p>
          <a:p>
            <a:r>
              <a:rPr lang="en-IN" dirty="0">
                <a:latin typeface="Consolas" panose="020B0609020204030204" pitchFamily="49" charset="0"/>
              </a:rPr>
              <a:t>	float salary; </a:t>
            </a:r>
          </a:p>
          <a:p>
            <a:r>
              <a:rPr lang="en-IN" dirty="0">
                <a:latin typeface="Consolas" panose="020B0609020204030204" pitchFamily="49" charset="0"/>
              </a:rPr>
              <a:t>	}; </a:t>
            </a:r>
          </a:p>
          <a:p>
            <a:r>
              <a:rPr lang="en-IN" dirty="0"/>
              <a:t>	    </a:t>
            </a:r>
            <a:r>
              <a:rPr lang="en-IN" dirty="0">
                <a:latin typeface="Consolas" panose="020B0609020204030204" pitchFamily="49" charset="0"/>
              </a:rPr>
              <a:t>struct Employee emp[10]; 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FE60B5A-1258-4370-8481-CE2E64C15215}"/>
              </a:ext>
            </a:extLst>
          </p:cNvPr>
          <p:cNvSpPr txBox="1">
            <a:spLocks/>
          </p:cNvSpPr>
          <p:nvPr/>
        </p:nvSpPr>
        <p:spPr>
          <a:xfrm>
            <a:off x="0" y="-9331"/>
            <a:ext cx="372150" cy="6858000"/>
          </a:xfrm>
          <a:prstGeom prst="rect">
            <a:avLst/>
          </a:prstGeom>
        </p:spPr>
        <p:txBody>
          <a:bodyPr vert="vert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/>
              <a:t>Harish Tiwari, Assistant Professor, SPSU, Udaipur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667029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2778A4-E5DE-4C1B-AB49-F3A746484B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8456" y="0"/>
            <a:ext cx="11061290" cy="1081548"/>
          </a:xfrm>
        </p:spPr>
        <p:txBody>
          <a:bodyPr/>
          <a:lstStyle/>
          <a:p>
            <a:r>
              <a:rPr lang="en-IN" u="sng" dirty="0"/>
              <a:t>Structure within structure (Nested Structure)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968BEB-F97B-4836-B0BE-833DE81AC2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79872"/>
            <a:ext cx="10515600" cy="547285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IN" sz="2000" dirty="0"/>
              <a:t>Structure written inside another structure is called as nesting of two structures.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IN" sz="2000" dirty="0"/>
              <a:t>Nested Structures are allowed in C Programming Language.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IN" sz="2000" dirty="0"/>
              <a:t>We can write one Structure inside another structure as member of another structure.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IN" sz="2000" dirty="0"/>
              <a:t>Ex: </a:t>
            </a:r>
          </a:p>
          <a:p>
            <a:pPr marL="0" indent="0">
              <a:buNone/>
            </a:pPr>
            <a:r>
              <a:rPr lang="en-IN" sz="2000" dirty="0"/>
              <a:t>	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741CCEB-4285-4928-AA57-572DEED25BB5}"/>
              </a:ext>
            </a:extLst>
          </p:cNvPr>
          <p:cNvSpPr/>
          <p:nvPr/>
        </p:nvSpPr>
        <p:spPr>
          <a:xfrm>
            <a:off x="2945363" y="2884247"/>
            <a:ext cx="6096000" cy="35394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IN" sz="1600" dirty="0">
                <a:latin typeface="Consolas" panose="020B0609020204030204" pitchFamily="49" charset="0"/>
              </a:rPr>
              <a:t>struct date </a:t>
            </a:r>
          </a:p>
          <a:p>
            <a:r>
              <a:rPr lang="en-IN" sz="1600" dirty="0">
                <a:latin typeface="Consolas" panose="020B0609020204030204" pitchFamily="49" charset="0"/>
              </a:rPr>
              <a:t>{ </a:t>
            </a:r>
          </a:p>
          <a:p>
            <a:r>
              <a:rPr lang="en-IN" sz="1600" dirty="0">
                <a:latin typeface="Consolas" panose="020B0609020204030204" pitchFamily="49" charset="0"/>
              </a:rPr>
              <a:t>		int date; </a:t>
            </a:r>
          </a:p>
          <a:p>
            <a:r>
              <a:rPr lang="en-IN" sz="1600" dirty="0">
                <a:latin typeface="Consolas" panose="020B0609020204030204" pitchFamily="49" charset="0"/>
              </a:rPr>
              <a:t>		int month; </a:t>
            </a:r>
          </a:p>
          <a:p>
            <a:r>
              <a:rPr lang="en-IN" sz="1600" dirty="0">
                <a:latin typeface="Consolas" panose="020B0609020204030204" pitchFamily="49" charset="0"/>
              </a:rPr>
              <a:t>		int year; </a:t>
            </a:r>
          </a:p>
          <a:p>
            <a:r>
              <a:rPr lang="en-IN" sz="1600" dirty="0">
                <a:latin typeface="Consolas" panose="020B0609020204030204" pitchFamily="49" charset="0"/>
              </a:rPr>
              <a:t>}; </a:t>
            </a:r>
          </a:p>
          <a:p>
            <a:endParaRPr lang="en-IN" sz="1600" dirty="0">
              <a:latin typeface="Consolas" panose="020B0609020204030204" pitchFamily="49" charset="0"/>
            </a:endParaRPr>
          </a:p>
          <a:p>
            <a:r>
              <a:rPr lang="en-IN" sz="1600" dirty="0">
                <a:latin typeface="Consolas" panose="020B0609020204030204" pitchFamily="49" charset="0"/>
              </a:rPr>
              <a:t>struct Employee </a:t>
            </a:r>
          </a:p>
          <a:p>
            <a:r>
              <a:rPr lang="en-IN" sz="1600" dirty="0">
                <a:latin typeface="Consolas" panose="020B0609020204030204" pitchFamily="49" charset="0"/>
              </a:rPr>
              <a:t>{ </a:t>
            </a:r>
          </a:p>
          <a:p>
            <a:r>
              <a:rPr lang="en-IN" sz="1600" dirty="0">
                <a:latin typeface="Consolas" panose="020B0609020204030204" pitchFamily="49" charset="0"/>
              </a:rPr>
              <a:t>		char </a:t>
            </a:r>
            <a:r>
              <a:rPr lang="en-IN" sz="1600" dirty="0" err="1">
                <a:latin typeface="Consolas" panose="020B0609020204030204" pitchFamily="49" charset="0"/>
              </a:rPr>
              <a:t>ename</a:t>
            </a:r>
            <a:r>
              <a:rPr lang="en-IN" sz="1600" dirty="0">
                <a:latin typeface="Consolas" panose="020B0609020204030204" pitchFamily="49" charset="0"/>
              </a:rPr>
              <a:t>[20];</a:t>
            </a:r>
          </a:p>
          <a:p>
            <a:r>
              <a:rPr lang="en-IN" sz="1600" dirty="0">
                <a:latin typeface="Consolas" panose="020B0609020204030204" pitchFamily="49" charset="0"/>
              </a:rPr>
              <a:t>		int </a:t>
            </a:r>
            <a:r>
              <a:rPr lang="en-IN" sz="1600" dirty="0" err="1">
                <a:latin typeface="Consolas" panose="020B0609020204030204" pitchFamily="49" charset="0"/>
              </a:rPr>
              <a:t>ssn</a:t>
            </a:r>
            <a:r>
              <a:rPr lang="en-IN" sz="1600" dirty="0">
                <a:latin typeface="Consolas" panose="020B0609020204030204" pitchFamily="49" charset="0"/>
              </a:rPr>
              <a:t>; </a:t>
            </a:r>
          </a:p>
          <a:p>
            <a:r>
              <a:rPr lang="en-IN" sz="1600" dirty="0">
                <a:latin typeface="Consolas" panose="020B0609020204030204" pitchFamily="49" charset="0"/>
              </a:rPr>
              <a:t>		float salary; </a:t>
            </a:r>
          </a:p>
          <a:p>
            <a:r>
              <a:rPr lang="en-IN" sz="1600" dirty="0">
                <a:latin typeface="Consolas" panose="020B0609020204030204" pitchFamily="49" charset="0"/>
              </a:rPr>
              <a:t>		struct date </a:t>
            </a:r>
            <a:r>
              <a:rPr lang="en-IN" sz="1600" dirty="0" err="1">
                <a:latin typeface="Consolas" panose="020B0609020204030204" pitchFamily="49" charset="0"/>
              </a:rPr>
              <a:t>doj</a:t>
            </a:r>
            <a:r>
              <a:rPr lang="en-IN" sz="1600" dirty="0">
                <a:latin typeface="Consolas" panose="020B0609020204030204" pitchFamily="49" charset="0"/>
              </a:rPr>
              <a:t>; </a:t>
            </a:r>
          </a:p>
          <a:p>
            <a:r>
              <a:rPr lang="en-IN" sz="1600" dirty="0">
                <a:latin typeface="Consolas" panose="020B0609020204030204" pitchFamily="49" charset="0"/>
              </a:rPr>
              <a:t>}emp1;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D9A3680A-3555-46DC-9629-3F9B95619B2B}"/>
              </a:ext>
            </a:extLst>
          </p:cNvPr>
          <p:cNvSpPr txBox="1">
            <a:spLocks/>
          </p:cNvSpPr>
          <p:nvPr/>
        </p:nvSpPr>
        <p:spPr>
          <a:xfrm>
            <a:off x="0" y="-9331"/>
            <a:ext cx="372150" cy="6858000"/>
          </a:xfrm>
          <a:prstGeom prst="rect">
            <a:avLst/>
          </a:prstGeom>
        </p:spPr>
        <p:txBody>
          <a:bodyPr vert="vert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/>
              <a:t>Harish Tiwari, Assistant Professor, SPSU, Udaipur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0306322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2778A4-E5DE-4C1B-AB49-F3A746484B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463" y="0"/>
            <a:ext cx="11061290" cy="1081548"/>
          </a:xfrm>
        </p:spPr>
        <p:txBody>
          <a:bodyPr/>
          <a:lstStyle/>
          <a:p>
            <a:r>
              <a:rPr lang="en-IN" u="sng" dirty="0"/>
              <a:t>Structure within structure (Nested Structure)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968BEB-F97B-4836-B0BE-833DE81AC2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79872"/>
            <a:ext cx="10515600" cy="5472855"/>
          </a:xfrm>
        </p:spPr>
        <p:txBody>
          <a:bodyPr>
            <a:normAutofit/>
          </a:bodyPr>
          <a:lstStyle/>
          <a:p>
            <a:r>
              <a:rPr lang="en-US" dirty="0"/>
              <a:t>The structure date has been made as the member of structure student. </a:t>
            </a:r>
          </a:p>
          <a:p>
            <a:r>
              <a:rPr lang="en-US" dirty="0"/>
              <a:t>To access the elements of the structure date, which is the part of another structure employee, we can </a:t>
            </a:r>
            <a:r>
              <a:rPr lang="en-IN" dirty="0"/>
              <a:t>the statements like,</a:t>
            </a:r>
          </a:p>
          <a:p>
            <a:pPr marL="0" indent="0">
              <a:buNone/>
            </a:pPr>
            <a:r>
              <a:rPr lang="en-IN" i="1" dirty="0"/>
              <a:t>	</a:t>
            </a:r>
            <a:r>
              <a:rPr lang="en-IN" sz="1600" i="1" dirty="0">
                <a:latin typeface="Consolas" panose="020B0609020204030204" pitchFamily="49" charset="0"/>
              </a:rPr>
              <a:t>emp1.doj.date;</a:t>
            </a:r>
          </a:p>
          <a:p>
            <a:pPr marL="0" indent="0">
              <a:buNone/>
            </a:pPr>
            <a:r>
              <a:rPr lang="en-IN" sz="1600" i="1" dirty="0">
                <a:latin typeface="Consolas" panose="020B0609020204030204" pitchFamily="49" charset="0"/>
              </a:rPr>
              <a:t>	 emp1.doj.month;</a:t>
            </a:r>
          </a:p>
          <a:p>
            <a:pPr marL="0" indent="0">
              <a:buNone/>
            </a:pPr>
            <a:r>
              <a:rPr lang="en-IN" sz="1600" i="1" dirty="0">
                <a:latin typeface="Consolas" panose="020B0609020204030204" pitchFamily="49" charset="0"/>
              </a:rPr>
              <a:t>	 emp1.doj.year;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9F77E54-C671-40A7-A577-89E6382776EB}"/>
              </a:ext>
            </a:extLst>
          </p:cNvPr>
          <p:cNvSpPr txBox="1">
            <a:spLocks/>
          </p:cNvSpPr>
          <p:nvPr/>
        </p:nvSpPr>
        <p:spPr>
          <a:xfrm>
            <a:off x="0" y="-9331"/>
            <a:ext cx="372150" cy="6858000"/>
          </a:xfrm>
          <a:prstGeom prst="rect">
            <a:avLst/>
          </a:prstGeom>
        </p:spPr>
        <p:txBody>
          <a:bodyPr vert="vert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/>
              <a:t>Harish Tiwari, Assistant Professor, SPSU, Udaipur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603773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B5FB11-4ABD-4C3B-804E-05C29794F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9126" y="0"/>
            <a:ext cx="9601200" cy="1485900"/>
          </a:xfrm>
        </p:spPr>
        <p:txBody>
          <a:bodyPr/>
          <a:lstStyle/>
          <a:p>
            <a:r>
              <a:rPr lang="en-IN" u="sng" dirty="0"/>
              <a:t>Pointer to 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7889B7-D5BA-4016-904F-C3E28D7C94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2571"/>
            <a:ext cx="10515600" cy="4694392"/>
          </a:xfrm>
        </p:spPr>
        <p:txBody>
          <a:bodyPr>
            <a:normAutofit fontScale="92500" lnSpcReduction="10000"/>
          </a:bodyPr>
          <a:lstStyle/>
          <a:p>
            <a:pPr lvl="0">
              <a:buFont typeface="Wingdings" panose="05000000000000000000" pitchFamily="2" charset="2"/>
              <a:buChar char="ü"/>
            </a:pPr>
            <a:r>
              <a:rPr lang="en-IN" dirty="0"/>
              <a:t>Pointers can be used also with structure.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en-IN" dirty="0"/>
              <a:t>To store address of a structure type variable, we can define a structure type pointer variable as normal way. 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en-IN" dirty="0"/>
              <a:t>Let us consider a structure book that has members name, page and price. </a:t>
            </a:r>
            <a:endParaRPr lang="en-IN" sz="1900" b="1" dirty="0">
              <a:latin typeface="Consolas" panose="020B0609020204030204" pitchFamily="49" charset="0"/>
            </a:endParaRPr>
          </a:p>
          <a:p>
            <a:pPr marL="0" lvl="0" indent="0">
              <a:buNone/>
            </a:pPr>
            <a:r>
              <a:rPr lang="en-IN" sz="1900" b="1" dirty="0">
                <a:latin typeface="Consolas" panose="020B0609020204030204" pitchFamily="49" charset="0"/>
              </a:rPr>
              <a:t>	</a:t>
            </a:r>
            <a:r>
              <a:rPr lang="en-IN" sz="1700" dirty="0">
                <a:latin typeface="Consolas" panose="020B0609020204030204" pitchFamily="49" charset="0"/>
              </a:rPr>
              <a:t>struct book{ </a:t>
            </a:r>
          </a:p>
          <a:p>
            <a:pPr marL="0" lvl="0" indent="0">
              <a:buNone/>
            </a:pPr>
            <a:r>
              <a:rPr lang="en-IN" sz="1700" dirty="0">
                <a:latin typeface="Consolas" panose="020B0609020204030204" pitchFamily="49" charset="0"/>
              </a:rPr>
              <a:t>		char name[10]; </a:t>
            </a:r>
          </a:p>
          <a:p>
            <a:pPr marL="0" lvl="0" indent="0">
              <a:buNone/>
            </a:pPr>
            <a:r>
              <a:rPr lang="en-IN" sz="1700" dirty="0">
                <a:latin typeface="Consolas" panose="020B0609020204030204" pitchFamily="49" charset="0"/>
              </a:rPr>
              <a:t>		int page; </a:t>
            </a:r>
          </a:p>
          <a:p>
            <a:pPr marL="0" lvl="0" indent="0">
              <a:buNone/>
            </a:pPr>
            <a:r>
              <a:rPr lang="en-IN" sz="1700" dirty="0">
                <a:latin typeface="Consolas" panose="020B0609020204030204" pitchFamily="49" charset="0"/>
              </a:rPr>
              <a:t>		float price; } ;</a:t>
            </a:r>
          </a:p>
          <a:p>
            <a:pPr marL="0" lvl="0" indent="0">
              <a:buNone/>
            </a:pPr>
            <a:r>
              <a:rPr lang="en-IN" sz="1700" dirty="0">
                <a:latin typeface="Consolas" panose="020B0609020204030204" pitchFamily="49" charset="0"/>
              </a:rPr>
              <a:t>		struct book b; // b is a structure variable</a:t>
            </a:r>
          </a:p>
          <a:p>
            <a:pPr marL="0" lvl="0" indent="0">
              <a:buNone/>
            </a:pPr>
            <a:r>
              <a:rPr lang="en-IN" sz="1700" dirty="0">
                <a:latin typeface="Consolas" panose="020B0609020204030204" pitchFamily="49" charset="0"/>
              </a:rPr>
              <a:t>		struct book *</a:t>
            </a:r>
            <a:r>
              <a:rPr lang="en-IN" sz="1700" dirty="0" err="1">
                <a:latin typeface="Consolas" panose="020B0609020204030204" pitchFamily="49" charset="0"/>
              </a:rPr>
              <a:t>bptr</a:t>
            </a:r>
            <a:r>
              <a:rPr lang="en-IN" sz="1700" dirty="0">
                <a:latin typeface="Consolas" panose="020B0609020204030204" pitchFamily="49" charset="0"/>
              </a:rPr>
              <a:t>; // </a:t>
            </a:r>
            <a:r>
              <a:rPr lang="en-IN" sz="1700" dirty="0" err="1">
                <a:latin typeface="Consolas" panose="020B0609020204030204" pitchFamily="49" charset="0"/>
              </a:rPr>
              <a:t>bptr</a:t>
            </a:r>
            <a:r>
              <a:rPr lang="en-IN" sz="1700" dirty="0">
                <a:latin typeface="Consolas" panose="020B0609020204030204" pitchFamily="49" charset="0"/>
              </a:rPr>
              <a:t> is a pointer to structure type </a:t>
            </a:r>
          </a:p>
          <a:p>
            <a:pPr marL="0" lvl="0" indent="0">
              <a:buNone/>
            </a:pPr>
            <a:r>
              <a:rPr lang="en-IN" sz="1700" dirty="0">
                <a:latin typeface="Consolas" panose="020B0609020204030204" pitchFamily="49" charset="0"/>
              </a:rPr>
              <a:t>		</a:t>
            </a:r>
            <a:r>
              <a:rPr lang="en-IN" sz="1700" dirty="0" err="1">
                <a:latin typeface="Consolas" panose="020B0609020204030204" pitchFamily="49" charset="0"/>
              </a:rPr>
              <a:t>bptr</a:t>
            </a:r>
            <a:r>
              <a:rPr lang="en-IN" sz="1700" dirty="0">
                <a:latin typeface="Consolas" panose="020B0609020204030204" pitchFamily="49" charset="0"/>
              </a:rPr>
              <a:t>=&amp;b;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en-IN" dirty="0"/>
              <a:t>The declaration for a pointer to structure doesn’t allocate any memory for a structure but allocates only for pointer.</a:t>
            </a:r>
          </a:p>
          <a:p>
            <a:endParaRPr lang="en-IN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BC58CA0-CC21-414D-AFCD-16C6667F3D1B}"/>
              </a:ext>
            </a:extLst>
          </p:cNvPr>
          <p:cNvSpPr txBox="1">
            <a:spLocks/>
          </p:cNvSpPr>
          <p:nvPr/>
        </p:nvSpPr>
        <p:spPr>
          <a:xfrm>
            <a:off x="0" y="-9331"/>
            <a:ext cx="372150" cy="6858000"/>
          </a:xfrm>
          <a:prstGeom prst="rect">
            <a:avLst/>
          </a:prstGeom>
        </p:spPr>
        <p:txBody>
          <a:bodyPr vert="vert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/>
              <a:t>Harish Tiwari, Assistant Professor, SPSU, Udaipur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654815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CAC0B8-FC52-49C9-9942-2EDA58D3FE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695131"/>
          </a:xfrm>
        </p:spPr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BE73D1-55E8-4ED2-AFAC-EDBAAED5D0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IN" dirty="0"/>
              <a:t>An individual structure member can be accessed in terms of its corresponding pointer variable by writing </a:t>
            </a:r>
          </a:p>
          <a:p>
            <a:pPr marL="0" indent="0">
              <a:buNone/>
            </a:pPr>
            <a:r>
              <a:rPr lang="en-IN" dirty="0"/>
              <a:t>	</a:t>
            </a:r>
            <a:r>
              <a:rPr lang="en-IN" sz="1700" b="1" dirty="0" err="1">
                <a:latin typeface="Consolas" panose="020B0609020204030204" pitchFamily="49" charset="0"/>
              </a:rPr>
              <a:t>ptr_variable</a:t>
            </a:r>
            <a:r>
              <a:rPr lang="en-IN" sz="1700" b="1" dirty="0">
                <a:latin typeface="Consolas" panose="020B0609020204030204" pitchFamily="49" charset="0"/>
              </a:rPr>
              <a:t> -&gt; member;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IN" dirty="0"/>
              <a:t>Here -&gt; is called arrow operator and there must be pointer to the structure on the left side of this operator. </a:t>
            </a:r>
          </a:p>
          <a:p>
            <a:pPr marL="530352" lvl="1" indent="0">
              <a:buNone/>
            </a:pPr>
            <a:r>
              <a:rPr lang="en-IN" dirty="0" err="1"/>
              <a:t>Exmaple</a:t>
            </a:r>
            <a:endParaRPr lang="en-IN" dirty="0"/>
          </a:p>
          <a:p>
            <a:pPr marL="530352" lvl="1" indent="0">
              <a:buNone/>
            </a:pPr>
            <a:r>
              <a:rPr lang="en-IN" dirty="0"/>
              <a:t>	</a:t>
            </a:r>
            <a:r>
              <a:rPr lang="en-IN" sz="1700" b="1" dirty="0" err="1">
                <a:latin typeface="Consolas" panose="020B0609020204030204" pitchFamily="49" charset="0"/>
              </a:rPr>
              <a:t>bptr</a:t>
            </a:r>
            <a:r>
              <a:rPr lang="en-IN" sz="1700" b="1" dirty="0">
                <a:latin typeface="Consolas" panose="020B0609020204030204" pitchFamily="49" charset="0"/>
              </a:rPr>
              <a:t>=&amp;b;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IN" dirty="0"/>
              <a:t>i.e. Now the members name, pages and price of book can be accessed as </a:t>
            </a:r>
          </a:p>
          <a:p>
            <a:pPr marL="530352" lvl="1" indent="0">
              <a:buNone/>
            </a:pPr>
            <a:r>
              <a:rPr lang="en-IN" dirty="0"/>
              <a:t>	</a:t>
            </a:r>
            <a:r>
              <a:rPr lang="en-IN" sz="1700" b="1" i="1" dirty="0">
                <a:latin typeface="Consolas" panose="020B0609020204030204" pitchFamily="49" charset="0"/>
              </a:rPr>
              <a:t>b.name; 		</a:t>
            </a:r>
            <a:r>
              <a:rPr lang="en-IN" sz="1700" dirty="0"/>
              <a:t>OR	 </a:t>
            </a:r>
            <a:r>
              <a:rPr lang="en-IN" sz="1700" b="1" dirty="0" err="1">
                <a:latin typeface="Consolas" panose="020B0609020204030204" pitchFamily="49" charset="0"/>
              </a:rPr>
              <a:t>bptr</a:t>
            </a:r>
            <a:r>
              <a:rPr lang="en-IN" sz="1700" b="1" dirty="0">
                <a:latin typeface="Consolas" panose="020B0609020204030204" pitchFamily="49" charset="0"/>
              </a:rPr>
              <a:t>-&gt; name  </a:t>
            </a:r>
          </a:p>
          <a:p>
            <a:pPr marL="0" indent="0">
              <a:buNone/>
            </a:pPr>
            <a:r>
              <a:rPr lang="en-IN" sz="1700" dirty="0"/>
              <a:t>	</a:t>
            </a:r>
            <a:r>
              <a:rPr lang="en-IN" sz="1700" b="1" i="1" dirty="0" err="1">
                <a:latin typeface="Consolas" panose="020B0609020204030204" pitchFamily="49" charset="0"/>
              </a:rPr>
              <a:t>b.page</a:t>
            </a:r>
            <a:r>
              <a:rPr lang="en-IN" sz="1700" b="1" i="1" dirty="0">
                <a:latin typeface="Consolas" panose="020B0609020204030204" pitchFamily="49" charset="0"/>
              </a:rPr>
              <a:t>; 		</a:t>
            </a:r>
            <a:r>
              <a:rPr lang="en-IN" sz="1700" dirty="0"/>
              <a:t>OR 	</a:t>
            </a:r>
            <a:r>
              <a:rPr lang="en-IN" sz="1700" b="1" i="1" dirty="0" err="1">
                <a:latin typeface="Consolas" panose="020B0609020204030204" pitchFamily="49" charset="0"/>
              </a:rPr>
              <a:t>bptr</a:t>
            </a:r>
            <a:r>
              <a:rPr lang="en-IN" sz="1700" b="1" i="1" dirty="0">
                <a:latin typeface="Consolas" panose="020B0609020204030204" pitchFamily="49" charset="0"/>
              </a:rPr>
              <a:t>-&gt; page  </a:t>
            </a:r>
          </a:p>
          <a:p>
            <a:pPr marL="530352" lvl="1" indent="0">
              <a:buNone/>
            </a:pPr>
            <a:r>
              <a:rPr lang="en-IN" sz="1700" dirty="0"/>
              <a:t>	</a:t>
            </a:r>
            <a:r>
              <a:rPr lang="en-IN" sz="1700" b="1" i="1" dirty="0" err="1">
                <a:latin typeface="Consolas" panose="020B0609020204030204" pitchFamily="49" charset="0"/>
              </a:rPr>
              <a:t>b.price</a:t>
            </a:r>
            <a:r>
              <a:rPr lang="en-IN" sz="1700" b="1" i="1" dirty="0">
                <a:latin typeface="Consolas" panose="020B0609020204030204" pitchFamily="49" charset="0"/>
              </a:rPr>
              <a:t>; 	</a:t>
            </a:r>
            <a:r>
              <a:rPr lang="en-IN" sz="1700" dirty="0"/>
              <a:t>OR 	</a:t>
            </a:r>
            <a:r>
              <a:rPr lang="en-IN" sz="1700" b="1" dirty="0" err="1">
                <a:latin typeface="Consolas" panose="020B0609020204030204" pitchFamily="49" charset="0"/>
              </a:rPr>
              <a:t>bptr</a:t>
            </a:r>
            <a:r>
              <a:rPr lang="en-IN" sz="1700" b="1" dirty="0">
                <a:latin typeface="Consolas" panose="020B0609020204030204" pitchFamily="49" charset="0"/>
              </a:rPr>
              <a:t>-&gt; price  </a:t>
            </a:r>
          </a:p>
          <a:p>
            <a:endParaRPr lang="en-IN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AB6B7D0-4E41-4698-9677-3232099C0381}"/>
              </a:ext>
            </a:extLst>
          </p:cNvPr>
          <p:cNvSpPr txBox="1">
            <a:spLocks/>
          </p:cNvSpPr>
          <p:nvPr/>
        </p:nvSpPr>
        <p:spPr>
          <a:xfrm>
            <a:off x="0" y="-9331"/>
            <a:ext cx="372150" cy="6858000"/>
          </a:xfrm>
          <a:prstGeom prst="rect">
            <a:avLst/>
          </a:prstGeom>
        </p:spPr>
        <p:txBody>
          <a:bodyPr vert="vert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/>
              <a:t>Harish Tiwari, Assistant Professor, SPSU, Udaipur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6100750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969184-873F-4A16-93E7-C3A0822F8C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Topics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C59D3E-C8D4-4EDE-BEE7-6E425A6C5F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20890"/>
            <a:ext cx="9601200" cy="4346510"/>
          </a:xfrm>
        </p:spPr>
        <p:txBody>
          <a:bodyPr>
            <a:normAutofit fontScale="92500" lnSpcReduction="20000"/>
          </a:bodyPr>
          <a:lstStyle/>
          <a:p>
            <a:pPr>
              <a:buBlip>
                <a:blip r:embed="rId2">
                  <a:extLst>
                    <a:ext uri="{837473B0-CC2E-450A-ABE3-18F120FF3D39}">
                      <a1611:picAttrSrcUrl xmlns:a1611="http://schemas.microsoft.com/office/drawing/2016/11/main" r:id="rId3"/>
                    </a:ext>
                  </a:extLst>
                </a:blip>
              </a:buBlip>
            </a:pPr>
            <a:r>
              <a:rPr lang="en-IN" dirty="0"/>
              <a:t>Introduction to Structure in C Programming</a:t>
            </a:r>
          </a:p>
          <a:p>
            <a:pPr>
              <a:buBlip>
                <a:blip r:embed="rId2">
                  <a:extLst>
                    <a:ext uri="{837473B0-CC2E-450A-ABE3-18F120FF3D39}">
                      <a1611:picAttrSrcUrl xmlns:a1611="http://schemas.microsoft.com/office/drawing/2016/11/main" r:id="rId3"/>
                    </a:ext>
                  </a:extLst>
                </a:blip>
              </a:buBlip>
            </a:pPr>
            <a:r>
              <a:rPr lang="en-IN" dirty="0"/>
              <a:t>Defining a structure ( Structure declaration)</a:t>
            </a:r>
          </a:p>
          <a:p>
            <a:pPr>
              <a:buBlip>
                <a:blip r:embed="rId2">
                  <a:extLst>
                    <a:ext uri="{837473B0-CC2E-450A-ABE3-18F120FF3D39}">
                      <a1611:picAttrSrcUrl xmlns:a1611="http://schemas.microsoft.com/office/drawing/2016/11/main" r:id="rId3"/>
                    </a:ext>
                  </a:extLst>
                </a:blip>
              </a:buBlip>
            </a:pPr>
            <a:r>
              <a:rPr lang="en-IN" dirty="0"/>
              <a:t>Defining a structure variable.</a:t>
            </a:r>
          </a:p>
          <a:p>
            <a:pPr>
              <a:buBlip>
                <a:blip r:embed="rId2">
                  <a:extLst>
                    <a:ext uri="{837473B0-CC2E-450A-ABE3-18F120FF3D39}">
                      <a1611:picAttrSrcUrl xmlns:a1611="http://schemas.microsoft.com/office/drawing/2016/11/main" r:id="rId3"/>
                    </a:ext>
                  </a:extLst>
                </a:blip>
              </a:buBlip>
            </a:pPr>
            <a:r>
              <a:rPr lang="en-IN" dirty="0"/>
              <a:t>How Structure elements are stored</a:t>
            </a:r>
          </a:p>
          <a:p>
            <a:pPr>
              <a:buBlip>
                <a:blip r:embed="rId2">
                  <a:extLst>
                    <a:ext uri="{837473B0-CC2E-450A-ABE3-18F120FF3D39}">
                      <a1611:picAttrSrcUrl xmlns:a1611="http://schemas.microsoft.com/office/drawing/2016/11/main" r:id="rId3"/>
                    </a:ext>
                  </a:extLst>
                </a:blip>
              </a:buBlip>
            </a:pPr>
            <a:r>
              <a:rPr lang="en-IN" dirty="0"/>
              <a:t>Accessing Structure members</a:t>
            </a:r>
          </a:p>
          <a:p>
            <a:pPr>
              <a:buBlip>
                <a:blip r:embed="rId2">
                  <a:extLst>
                    <a:ext uri="{837473B0-CC2E-450A-ABE3-18F120FF3D39}">
                      <a1611:picAttrSrcUrl xmlns:a1611="http://schemas.microsoft.com/office/drawing/2016/11/main" r:id="rId3"/>
                    </a:ext>
                  </a:extLst>
                </a:blip>
              </a:buBlip>
            </a:pPr>
            <a:r>
              <a:rPr lang="en-IN" dirty="0"/>
              <a:t>Initializing structure elements</a:t>
            </a:r>
          </a:p>
          <a:p>
            <a:pPr>
              <a:buBlip>
                <a:blip r:embed="rId2">
                  <a:extLst>
                    <a:ext uri="{837473B0-CC2E-450A-ABE3-18F120FF3D39}">
                      <a1611:picAttrSrcUrl xmlns:a1611="http://schemas.microsoft.com/office/drawing/2016/11/main" r:id="rId3"/>
                    </a:ext>
                  </a:extLst>
                </a:blip>
              </a:buBlip>
            </a:pPr>
            <a:r>
              <a:rPr lang="en-IN" dirty="0"/>
              <a:t>Array Of Structure </a:t>
            </a:r>
          </a:p>
          <a:p>
            <a:pPr>
              <a:buBlip>
                <a:blip r:embed="rId2">
                  <a:extLst>
                    <a:ext uri="{837473B0-CC2E-450A-ABE3-18F120FF3D39}">
                      <a1611:picAttrSrcUrl xmlns:a1611="http://schemas.microsoft.com/office/drawing/2016/11/main" r:id="rId3"/>
                    </a:ext>
                  </a:extLst>
                </a:blip>
              </a:buBlip>
            </a:pPr>
            <a:r>
              <a:rPr lang="en-US" dirty="0"/>
              <a:t>Structure within structure (Nested Structure) </a:t>
            </a:r>
          </a:p>
          <a:p>
            <a:pPr>
              <a:buBlip>
                <a:blip r:embed="rId2">
                  <a:extLst>
                    <a:ext uri="{837473B0-CC2E-450A-ABE3-18F120FF3D39}">
                      <a1611:picAttrSrcUrl xmlns:a1611="http://schemas.microsoft.com/office/drawing/2016/11/main" r:id="rId3"/>
                    </a:ext>
                  </a:extLst>
                </a:blip>
              </a:buBlip>
            </a:pPr>
            <a:r>
              <a:rPr lang="en-IN" dirty="0"/>
              <a:t>Pointer to Structure</a:t>
            </a:r>
          </a:p>
          <a:p>
            <a:pPr>
              <a:buBlip>
                <a:blip r:embed="rId2">
                  <a:extLst>
                    <a:ext uri="{837473B0-CC2E-450A-ABE3-18F120FF3D39}">
                      <a1611:picAttrSrcUrl xmlns:a1611="http://schemas.microsoft.com/office/drawing/2016/11/main" r:id="rId3"/>
                    </a:ext>
                  </a:extLst>
                </a:blip>
              </a:buBlip>
            </a:pPr>
            <a:r>
              <a:rPr lang="en-IN" dirty="0"/>
              <a:t>Union concept.</a:t>
            </a:r>
          </a:p>
          <a:p>
            <a:pPr>
              <a:buBlip>
                <a:blip r:embed="rId2">
                  <a:extLst>
                    <a:ext uri="{837473B0-CC2E-450A-ABE3-18F120FF3D39}">
                      <a1611:picAttrSrcUrl xmlns:a1611="http://schemas.microsoft.com/office/drawing/2016/11/main" r:id="rId3"/>
                    </a:ext>
                  </a:extLst>
                </a:blip>
              </a:buBlip>
            </a:pPr>
            <a:r>
              <a:rPr lang="en-IN" dirty="0"/>
              <a:t>Union  and Structure</a:t>
            </a:r>
            <a:br>
              <a:rPr lang="en-IN" dirty="0"/>
            </a:br>
            <a:endParaRPr lang="en-IN" dirty="0"/>
          </a:p>
          <a:p>
            <a:endParaRPr lang="en-IN" dirty="0"/>
          </a:p>
          <a:p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246714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57794A-0F07-4925-97B8-9DDE53B8E9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9126" y="0"/>
            <a:ext cx="9601200" cy="1485900"/>
          </a:xfrm>
        </p:spPr>
        <p:txBody>
          <a:bodyPr/>
          <a:lstStyle/>
          <a:p>
            <a:r>
              <a:rPr lang="en-IN" b="1" u="sng" dirty="0"/>
              <a:t>UNION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965A37-E249-4335-A29E-BA01F2AA72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5837"/>
            <a:ext cx="10515600" cy="464112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IN" dirty="0"/>
              <a:t>Unions are similar to structure since its syntax and use is similar to structure.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IN" dirty="0"/>
              <a:t>The distinction is that all members within union share the same storage area of computer memory, whereas each member within a structure is assigned its own unique storage.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IN" dirty="0"/>
              <a:t>Thus unions are used to conserve memory, since same memory is shared by all members,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IN" dirty="0"/>
              <a:t>one variable can reside into memory at a time.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IN" dirty="0"/>
              <a:t>When another variable is set into memory, the previous is replaced i.e. previous can not persist.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IN" dirty="0"/>
              <a:t>Thus unions are useful for applications involving multiple members where values need to be assigned to members at the same time. 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1C87420-B883-4916-B915-CB0FA8C64587}"/>
              </a:ext>
            </a:extLst>
          </p:cNvPr>
          <p:cNvSpPr txBox="1">
            <a:spLocks/>
          </p:cNvSpPr>
          <p:nvPr/>
        </p:nvSpPr>
        <p:spPr>
          <a:xfrm>
            <a:off x="0" y="-9331"/>
            <a:ext cx="372150" cy="6858000"/>
          </a:xfrm>
          <a:prstGeom prst="rect">
            <a:avLst/>
          </a:prstGeom>
        </p:spPr>
        <p:txBody>
          <a:bodyPr vert="vert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/>
              <a:t>Harish Tiwari, Assistant Professor, SPSU, Udaipur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9760147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2672C0-C21E-4D94-8C01-688BF98C1F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774441"/>
            <a:ext cx="9601200" cy="5551714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IN" sz="2900" dirty="0"/>
              <a:t>Therefore, although a union may contain many members of different types, it can handle only one member at a time.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IN" sz="2900" dirty="0"/>
              <a:t>The compiler allocates a piece of storage that is large enough to hold the largest variable type in the union.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IN" sz="2900" dirty="0"/>
              <a:t>For ex: </a:t>
            </a:r>
          </a:p>
          <a:p>
            <a:pPr marL="457200" lvl="1" indent="0">
              <a:buNone/>
            </a:pPr>
            <a:r>
              <a:rPr lang="en-US" sz="2100" b="1" dirty="0">
                <a:latin typeface="Consolas" panose="020B0609020204030204" pitchFamily="49" charset="0"/>
              </a:rPr>
              <a:t>union student{ </a:t>
            </a:r>
          </a:p>
          <a:p>
            <a:pPr marL="457200" lvl="1" indent="0">
              <a:buNone/>
            </a:pPr>
            <a:r>
              <a:rPr lang="en-US" sz="2100" b="1" dirty="0">
                <a:latin typeface="Consolas" panose="020B0609020204030204" pitchFamily="49" charset="0"/>
              </a:rPr>
              <a:t>		int roll; </a:t>
            </a:r>
          </a:p>
          <a:p>
            <a:pPr marL="457200" lvl="1" indent="0">
              <a:buNone/>
            </a:pPr>
            <a:r>
              <a:rPr lang="en-US" sz="2100" b="1" dirty="0">
                <a:latin typeface="Consolas" panose="020B0609020204030204" pitchFamily="49" charset="0"/>
              </a:rPr>
              <a:t>		float marks; </a:t>
            </a:r>
          </a:p>
          <a:p>
            <a:pPr marL="457200" lvl="1" indent="0">
              <a:buNone/>
            </a:pPr>
            <a:r>
              <a:rPr lang="en-US" sz="2100" b="1" dirty="0">
                <a:latin typeface="Consolas" panose="020B0609020204030204" pitchFamily="49" charset="0"/>
              </a:rPr>
              <a:t>		char remarks; </a:t>
            </a:r>
          </a:p>
          <a:p>
            <a:pPr marL="457200" lvl="1" indent="0">
              <a:buNone/>
            </a:pPr>
            <a:r>
              <a:rPr lang="en-US" sz="2100" b="1" dirty="0">
                <a:latin typeface="Consolas" panose="020B0609020204030204" pitchFamily="49" charset="0"/>
              </a:rPr>
              <a:t>};</a:t>
            </a:r>
          </a:p>
          <a:p>
            <a:pPr marL="457200" lvl="1" indent="0">
              <a:buNone/>
            </a:pPr>
            <a:endParaRPr lang="en-IN" sz="2900" b="1" dirty="0"/>
          </a:p>
          <a:p>
            <a:pPr marL="269875" lvl="1">
              <a:buFont typeface="Wingdings" panose="05000000000000000000" pitchFamily="2" charset="2"/>
              <a:buChar char="ü"/>
            </a:pPr>
            <a:r>
              <a:rPr lang="en-IN" sz="2900" dirty="0"/>
              <a:t>Here, the union student has members roll and marks and remarks.</a:t>
            </a:r>
          </a:p>
          <a:p>
            <a:pPr marL="269875" lvl="1">
              <a:buFont typeface="Wingdings" panose="05000000000000000000" pitchFamily="2" charset="2"/>
              <a:buChar char="ü"/>
            </a:pPr>
            <a:r>
              <a:rPr lang="en-IN" sz="2900" dirty="0"/>
              <a:t>Roll requires 2 bytes in memory and the marks contains 4 bytes in memory and remarks requires one byte of memory. </a:t>
            </a:r>
          </a:p>
          <a:p>
            <a:pPr marL="269875" lvl="1">
              <a:buFont typeface="Wingdings" panose="05000000000000000000" pitchFamily="2" charset="2"/>
              <a:buChar char="ü"/>
            </a:pPr>
            <a:r>
              <a:rPr lang="en-IN" sz="2900" dirty="0"/>
              <a:t>As all union members share same memory, the compiler allocates larges memory (</a:t>
            </a:r>
            <a:r>
              <a:rPr lang="en-IN" sz="2900" dirty="0" err="1"/>
              <a:t>i.e</a:t>
            </a:r>
            <a:r>
              <a:rPr lang="en-IN" sz="2900" dirty="0"/>
              <a:t> 4 bytes in this case) </a:t>
            </a:r>
          </a:p>
          <a:p>
            <a:pPr marL="269875" lvl="1">
              <a:buFont typeface="Wingdings" panose="05000000000000000000" pitchFamily="2" charset="2"/>
              <a:buChar char="ü"/>
            </a:pPr>
            <a:r>
              <a:rPr lang="en-IN" sz="2900" dirty="0"/>
              <a:t>The declaration of union and its variable is similar to that of structure.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3AD174D-F421-4782-A607-57929F69BBD4}"/>
              </a:ext>
            </a:extLst>
          </p:cNvPr>
          <p:cNvSpPr txBox="1">
            <a:spLocks/>
          </p:cNvSpPr>
          <p:nvPr/>
        </p:nvSpPr>
        <p:spPr>
          <a:xfrm>
            <a:off x="0" y="-9331"/>
            <a:ext cx="372150" cy="6858000"/>
          </a:xfrm>
          <a:prstGeom prst="rect">
            <a:avLst/>
          </a:prstGeom>
        </p:spPr>
        <p:txBody>
          <a:bodyPr vert="vert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/>
              <a:t>Harish Tiwari, Assistant Professor, SPSU, Udaipur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628586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1C2B27-5019-4CA8-9176-56D557641F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559837"/>
            <a:ext cx="9601200" cy="5962261"/>
          </a:xfrm>
        </p:spPr>
        <p:txBody>
          <a:bodyPr>
            <a:normAutofit fontScale="70000" lnSpcReduction="20000"/>
          </a:bodyPr>
          <a:lstStyle/>
          <a:p>
            <a:r>
              <a:rPr lang="en-IN" sz="2600" dirty="0"/>
              <a:t>Example </a:t>
            </a:r>
          </a:p>
          <a:p>
            <a:pPr marL="457200" lvl="1" indent="0">
              <a:buNone/>
            </a:pPr>
            <a:r>
              <a:rPr lang="en-IN" sz="2300" i="0" dirty="0">
                <a:latin typeface="Consolas" panose="020B0609020204030204" pitchFamily="49" charset="0"/>
              </a:rPr>
              <a:t>#include &lt;</a:t>
            </a:r>
            <a:r>
              <a:rPr lang="en-IN" sz="2300" i="0" dirty="0" err="1">
                <a:latin typeface="Consolas" panose="020B0609020204030204" pitchFamily="49" charset="0"/>
              </a:rPr>
              <a:t>stdio.h</a:t>
            </a:r>
            <a:r>
              <a:rPr lang="en-IN" sz="2300" i="0" dirty="0">
                <a:latin typeface="Consolas" panose="020B0609020204030204" pitchFamily="49" charset="0"/>
              </a:rPr>
              <a:t>&gt; </a:t>
            </a:r>
          </a:p>
          <a:p>
            <a:pPr marL="457200" lvl="1" indent="0">
              <a:buNone/>
            </a:pPr>
            <a:r>
              <a:rPr lang="en-IN" sz="2300" i="0" dirty="0">
                <a:latin typeface="Consolas" panose="020B0609020204030204" pitchFamily="49" charset="0"/>
              </a:rPr>
              <a:t>union student{ </a:t>
            </a:r>
          </a:p>
          <a:p>
            <a:pPr marL="457200" lvl="1" indent="0">
              <a:buNone/>
            </a:pPr>
            <a:r>
              <a:rPr lang="en-IN" sz="2300" i="0" dirty="0">
                <a:latin typeface="Consolas" panose="020B0609020204030204" pitchFamily="49" charset="0"/>
              </a:rPr>
              <a:t>	int roll; </a:t>
            </a:r>
          </a:p>
          <a:p>
            <a:pPr marL="457200" lvl="1" indent="0">
              <a:buNone/>
            </a:pPr>
            <a:r>
              <a:rPr lang="en-IN" sz="2300" i="0" dirty="0">
                <a:latin typeface="Consolas" panose="020B0609020204030204" pitchFamily="49" charset="0"/>
              </a:rPr>
              <a:t>	float marks;</a:t>
            </a:r>
          </a:p>
          <a:p>
            <a:pPr marL="457200" lvl="1" indent="0">
              <a:buNone/>
            </a:pPr>
            <a:r>
              <a:rPr lang="en-IN" sz="2300" i="0" dirty="0">
                <a:latin typeface="Consolas" panose="020B0609020204030204" pitchFamily="49" charset="0"/>
              </a:rPr>
              <a:t>	char </a:t>
            </a:r>
            <a:r>
              <a:rPr lang="en-IN" sz="2300" i="0" dirty="0" err="1">
                <a:latin typeface="Consolas" panose="020B0609020204030204" pitchFamily="49" charset="0"/>
              </a:rPr>
              <a:t>remraks</a:t>
            </a:r>
            <a:r>
              <a:rPr lang="en-IN" sz="2300" i="0" dirty="0">
                <a:latin typeface="Consolas" panose="020B0609020204030204" pitchFamily="49" charset="0"/>
              </a:rPr>
              <a:t>; </a:t>
            </a:r>
          </a:p>
          <a:p>
            <a:pPr marL="457200" lvl="1" indent="0">
              <a:buNone/>
            </a:pPr>
            <a:r>
              <a:rPr lang="en-IN" sz="2300" i="0" dirty="0">
                <a:latin typeface="Consolas" panose="020B0609020204030204" pitchFamily="49" charset="0"/>
              </a:rPr>
              <a:t>}; </a:t>
            </a:r>
          </a:p>
          <a:p>
            <a:pPr marL="457200" lvl="1" indent="0">
              <a:buNone/>
            </a:pPr>
            <a:r>
              <a:rPr lang="en-IN" sz="2300" i="0" dirty="0">
                <a:latin typeface="Consolas" panose="020B0609020204030204" pitchFamily="49" charset="0"/>
              </a:rPr>
              <a:t>int main()</a:t>
            </a:r>
          </a:p>
          <a:p>
            <a:pPr marL="457200" lvl="1" indent="0">
              <a:buNone/>
            </a:pPr>
            <a:r>
              <a:rPr lang="en-IN" sz="2300" i="0" dirty="0">
                <a:latin typeface="Consolas" panose="020B0609020204030204" pitchFamily="49" charset="0"/>
              </a:rPr>
              <a:t>{ </a:t>
            </a:r>
          </a:p>
          <a:p>
            <a:pPr marL="457200" lvl="1" indent="0">
              <a:buNone/>
            </a:pPr>
            <a:r>
              <a:rPr lang="en-IN" sz="2300" i="0" dirty="0">
                <a:latin typeface="Consolas" panose="020B0609020204030204" pitchFamily="49" charset="0"/>
              </a:rPr>
              <a:t>union student </a:t>
            </a:r>
            <a:r>
              <a:rPr lang="en-IN" sz="2300" i="0" dirty="0" err="1">
                <a:latin typeface="Consolas" panose="020B0609020204030204" pitchFamily="49" charset="0"/>
              </a:rPr>
              <a:t>st</a:t>
            </a:r>
            <a:r>
              <a:rPr lang="en-IN" sz="2300" i="0" dirty="0">
                <a:latin typeface="Consolas" panose="020B0609020204030204" pitchFamily="49" charset="0"/>
              </a:rPr>
              <a:t>; </a:t>
            </a:r>
          </a:p>
          <a:p>
            <a:pPr marL="457200" lvl="1" indent="0">
              <a:buNone/>
            </a:pPr>
            <a:r>
              <a:rPr lang="en-IN" sz="2300" i="0" dirty="0" err="1">
                <a:latin typeface="Consolas" panose="020B0609020204030204" pitchFamily="49" charset="0"/>
              </a:rPr>
              <a:t>st.roll</a:t>
            </a:r>
            <a:r>
              <a:rPr lang="en-IN" sz="2300" i="0" dirty="0">
                <a:latin typeface="Consolas" panose="020B0609020204030204" pitchFamily="49" charset="0"/>
              </a:rPr>
              <a:t>=455; </a:t>
            </a:r>
          </a:p>
          <a:p>
            <a:pPr marL="457200" lvl="1" indent="0">
              <a:buNone/>
            </a:pPr>
            <a:r>
              <a:rPr lang="en-IN" sz="2300" i="0" dirty="0" err="1">
                <a:latin typeface="Consolas" panose="020B0609020204030204" pitchFamily="49" charset="0"/>
              </a:rPr>
              <a:t>printf</a:t>
            </a:r>
            <a:r>
              <a:rPr lang="en-IN" sz="2300" i="0" dirty="0">
                <a:latin typeface="Consolas" panose="020B0609020204030204" pitchFamily="49" charset="0"/>
              </a:rPr>
              <a:t>("Roll=%</a:t>
            </a:r>
            <a:r>
              <a:rPr lang="en-IN" sz="2300" i="0" dirty="0" err="1">
                <a:latin typeface="Consolas" panose="020B0609020204030204" pitchFamily="49" charset="0"/>
              </a:rPr>
              <a:t>dn</a:t>
            </a:r>
            <a:r>
              <a:rPr lang="en-IN" sz="2300" i="0" dirty="0">
                <a:latin typeface="Consolas" panose="020B0609020204030204" pitchFamily="49" charset="0"/>
              </a:rPr>
              <a:t>", </a:t>
            </a:r>
            <a:r>
              <a:rPr lang="en-IN" sz="2300" i="0" dirty="0" err="1">
                <a:latin typeface="Consolas" panose="020B0609020204030204" pitchFamily="49" charset="0"/>
              </a:rPr>
              <a:t>st.roll</a:t>
            </a:r>
            <a:r>
              <a:rPr lang="en-IN" sz="2300" i="0" dirty="0">
                <a:latin typeface="Consolas" panose="020B0609020204030204" pitchFamily="49" charset="0"/>
              </a:rPr>
              <a:t>); </a:t>
            </a:r>
          </a:p>
          <a:p>
            <a:pPr marL="457200" lvl="1" indent="0">
              <a:buNone/>
            </a:pPr>
            <a:r>
              <a:rPr lang="en-IN" sz="2300" i="0" dirty="0" err="1">
                <a:latin typeface="Consolas" panose="020B0609020204030204" pitchFamily="49" charset="0"/>
              </a:rPr>
              <a:t>st.marks</a:t>
            </a:r>
            <a:r>
              <a:rPr lang="en-IN" sz="2300" i="0" dirty="0">
                <a:latin typeface="Consolas" panose="020B0609020204030204" pitchFamily="49" charset="0"/>
              </a:rPr>
              <a:t>=67; </a:t>
            </a:r>
          </a:p>
          <a:p>
            <a:pPr marL="457200" lvl="1" indent="0">
              <a:buNone/>
            </a:pPr>
            <a:r>
              <a:rPr lang="en-IN" sz="2300" i="0" dirty="0" err="1">
                <a:latin typeface="Consolas" panose="020B0609020204030204" pitchFamily="49" charset="0"/>
              </a:rPr>
              <a:t>printf</a:t>
            </a:r>
            <a:r>
              <a:rPr lang="en-IN" sz="2300" i="0" dirty="0">
                <a:latin typeface="Consolas" panose="020B0609020204030204" pitchFamily="49" charset="0"/>
              </a:rPr>
              <a:t>("marks=%</a:t>
            </a:r>
            <a:r>
              <a:rPr lang="en-IN" sz="2300" i="0" dirty="0" err="1">
                <a:latin typeface="Consolas" panose="020B0609020204030204" pitchFamily="49" charset="0"/>
              </a:rPr>
              <a:t>fn</a:t>
            </a:r>
            <a:r>
              <a:rPr lang="en-IN" sz="2300" i="0" dirty="0">
                <a:latin typeface="Consolas" panose="020B0609020204030204" pitchFamily="49" charset="0"/>
              </a:rPr>
              <a:t>", </a:t>
            </a:r>
            <a:r>
              <a:rPr lang="en-IN" sz="2300" i="0" dirty="0" err="1">
                <a:latin typeface="Consolas" panose="020B0609020204030204" pitchFamily="49" charset="0"/>
              </a:rPr>
              <a:t>st.marks</a:t>
            </a:r>
            <a:r>
              <a:rPr lang="en-IN" sz="2300" i="0" dirty="0">
                <a:latin typeface="Consolas" panose="020B0609020204030204" pitchFamily="49" charset="0"/>
              </a:rPr>
              <a:t>);</a:t>
            </a:r>
          </a:p>
          <a:p>
            <a:pPr marL="457200" lvl="1" indent="0">
              <a:buNone/>
            </a:pPr>
            <a:r>
              <a:rPr lang="en-IN" sz="2300" i="0" dirty="0" err="1">
                <a:latin typeface="Consolas" panose="020B0609020204030204" pitchFamily="49" charset="0"/>
              </a:rPr>
              <a:t>st.remarks</a:t>
            </a:r>
            <a:r>
              <a:rPr lang="en-IN" sz="2300" i="0" dirty="0">
                <a:latin typeface="Consolas" panose="020B0609020204030204" pitchFamily="49" charset="0"/>
              </a:rPr>
              <a:t>=‘A’; </a:t>
            </a:r>
          </a:p>
          <a:p>
            <a:pPr marL="457200" lvl="1" indent="0">
              <a:buNone/>
            </a:pPr>
            <a:r>
              <a:rPr lang="en-IN" sz="2300" i="0" dirty="0" err="1">
                <a:latin typeface="Consolas" panose="020B0609020204030204" pitchFamily="49" charset="0"/>
              </a:rPr>
              <a:t>printf</a:t>
            </a:r>
            <a:r>
              <a:rPr lang="en-IN" sz="2300" i="0" dirty="0">
                <a:latin typeface="Consolas" panose="020B0609020204030204" pitchFamily="49" charset="0"/>
              </a:rPr>
              <a:t>("marks=%</a:t>
            </a:r>
            <a:r>
              <a:rPr lang="en-IN" sz="2300" i="0" dirty="0" err="1">
                <a:latin typeface="Consolas" panose="020B0609020204030204" pitchFamily="49" charset="0"/>
              </a:rPr>
              <a:t>cn</a:t>
            </a:r>
            <a:r>
              <a:rPr lang="en-IN" sz="2300" i="0" dirty="0">
                <a:latin typeface="Consolas" panose="020B0609020204030204" pitchFamily="49" charset="0"/>
              </a:rPr>
              <a:t>", </a:t>
            </a:r>
            <a:r>
              <a:rPr lang="en-IN" sz="2300" i="0" dirty="0" err="1">
                <a:latin typeface="Consolas" panose="020B0609020204030204" pitchFamily="49" charset="0"/>
              </a:rPr>
              <a:t>st.remarks</a:t>
            </a:r>
            <a:r>
              <a:rPr lang="en-IN" sz="2300" i="0" dirty="0">
                <a:latin typeface="Consolas" panose="020B0609020204030204" pitchFamily="49" charset="0"/>
              </a:rPr>
              <a:t>);  </a:t>
            </a:r>
          </a:p>
          <a:p>
            <a:pPr marL="457200" lvl="1" indent="0">
              <a:buNone/>
            </a:pPr>
            <a:r>
              <a:rPr lang="en-IN" sz="2300" i="0" dirty="0">
                <a:latin typeface="Consolas" panose="020B0609020204030204" pitchFamily="49" charset="0"/>
              </a:rPr>
              <a:t>} </a:t>
            </a:r>
          </a:p>
          <a:p>
            <a:pPr marL="0" indent="0">
              <a:buNone/>
            </a:pPr>
            <a:r>
              <a:rPr lang="en-IN" sz="2600" dirty="0"/>
              <a:t>OUTPUT: </a:t>
            </a:r>
          </a:p>
          <a:p>
            <a:pPr marL="457200" lvl="1" indent="0">
              <a:buNone/>
            </a:pPr>
            <a:r>
              <a:rPr lang="en-IN" sz="2900" i="0" dirty="0">
                <a:latin typeface="Consolas" panose="020B0609020204030204" pitchFamily="49" charset="0"/>
              </a:rPr>
              <a:t>Roll =455 </a:t>
            </a:r>
          </a:p>
          <a:p>
            <a:pPr marL="457200" lvl="1" indent="0">
              <a:buNone/>
            </a:pPr>
            <a:r>
              <a:rPr lang="en-IN" sz="2900" i="0" dirty="0">
                <a:latin typeface="Consolas" panose="020B0609020204030204" pitchFamily="49" charset="0"/>
              </a:rPr>
              <a:t>Marks=67  </a:t>
            </a:r>
          </a:p>
          <a:p>
            <a:pPr marL="457200" lvl="1" indent="0">
              <a:buNone/>
            </a:pPr>
            <a:r>
              <a:rPr lang="en-IN" sz="2900" i="0" dirty="0">
                <a:latin typeface="Consolas" panose="020B0609020204030204" pitchFamily="49" charset="0"/>
              </a:rPr>
              <a:t>Remarks=A </a:t>
            </a:r>
          </a:p>
          <a:p>
            <a:endParaRPr lang="en-IN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361C254-E1E3-42B3-944A-370AF4D43D97}"/>
              </a:ext>
            </a:extLst>
          </p:cNvPr>
          <p:cNvSpPr txBox="1">
            <a:spLocks/>
          </p:cNvSpPr>
          <p:nvPr/>
        </p:nvSpPr>
        <p:spPr>
          <a:xfrm>
            <a:off x="0" y="-9331"/>
            <a:ext cx="372150" cy="6858000"/>
          </a:xfrm>
          <a:prstGeom prst="rect">
            <a:avLst/>
          </a:prstGeom>
        </p:spPr>
        <p:txBody>
          <a:bodyPr vert="vert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/>
              <a:t>Harish Tiwari, Assistant Professor, SPSU, Udaipur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7620021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839CC6-A899-46A7-B371-341360D24F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9127" y="-2430"/>
            <a:ext cx="10767526" cy="1485900"/>
          </a:xfrm>
        </p:spPr>
        <p:txBody>
          <a:bodyPr/>
          <a:lstStyle/>
          <a:p>
            <a:r>
              <a:rPr lang="en-IN" u="sng" dirty="0"/>
              <a:t>Difference between Structure and Union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30F824-62B2-4466-9883-8EFE365F6F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2898"/>
            <a:ext cx="10515600" cy="468406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N" dirty="0"/>
          </a:p>
          <a:p>
            <a:endParaRPr lang="en-IN" dirty="0"/>
          </a:p>
          <a:p>
            <a:endParaRPr lang="en-IN" dirty="0"/>
          </a:p>
          <a:p>
            <a:endParaRPr lang="en-IN" dirty="0"/>
          </a:p>
          <a:p>
            <a:endParaRPr lang="en-IN" dirty="0"/>
          </a:p>
          <a:p>
            <a:endParaRPr lang="en-IN" dirty="0"/>
          </a:p>
          <a:p>
            <a:endParaRPr lang="en-IN" dirty="0"/>
          </a:p>
          <a:p>
            <a:pPr marL="0" indent="0">
              <a:buNone/>
            </a:pPr>
            <a:endParaRPr lang="en-IN" dirty="0"/>
          </a:p>
          <a:p>
            <a:endParaRPr lang="en-IN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3E2E0AA9-D1BD-43ED-B86E-1115D6C227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8589182"/>
              </p:ext>
            </p:extLst>
          </p:nvPr>
        </p:nvGraphicFramePr>
        <p:xfrm>
          <a:off x="838200" y="1492898"/>
          <a:ext cx="10515600" cy="43992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1913464398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411204559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IN" dirty="0"/>
                        <a:t>Structure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/>
                        <a:t>Union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8009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/>
                        <a:t>Each member within a structure is assigned its own unique storage.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/>
                        <a:t>All members within union share the same storage area of computer memory.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53516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/>
                        <a:t>It takes more memory than union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/>
                        <a:t>It takes less memory than structure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79134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/>
                        <a:t>The amount of memory required to store a structure is the sum of the sizes of all members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/>
                        <a:t>The amount of memory required to store an union is same as member that occupies largest memory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89915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/>
                        <a:t>All the structure members can be accessed at any point of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/>
                        <a:t>Only one member of union can be accessed at any given time.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52408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/>
                        <a:t>Structure is declared as: </a:t>
                      </a:r>
                    </a:p>
                    <a:p>
                      <a:r>
                        <a:rPr lang="en-IN" dirty="0"/>
                        <a:t>	struct student</a:t>
                      </a:r>
                    </a:p>
                    <a:p>
                      <a:r>
                        <a:rPr lang="en-IN" dirty="0"/>
                        <a:t>	{ </a:t>
                      </a:r>
                    </a:p>
                    <a:p>
                      <a:r>
                        <a:rPr lang="en-IN" dirty="0"/>
                        <a:t>	int roll; </a:t>
                      </a:r>
                    </a:p>
                    <a:p>
                      <a:r>
                        <a:rPr lang="en-IN" dirty="0"/>
                        <a:t>	float marks; </a:t>
                      </a:r>
                    </a:p>
                    <a:p>
                      <a:r>
                        <a:rPr lang="en-IN" dirty="0"/>
                        <a:t>	}</a:t>
                      </a:r>
                      <a:r>
                        <a:rPr lang="en-IN" dirty="0" err="1"/>
                        <a:t>st</a:t>
                      </a:r>
                      <a:r>
                        <a:rPr lang="en-IN" dirty="0"/>
                        <a:t>;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/>
                        <a:t>Union is declared as: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/>
                        <a:t>	union student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/>
                        <a:t>	{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/>
                        <a:t>	int roll;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/>
                        <a:t>	float marks;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/>
                        <a:t>	}</a:t>
                      </a:r>
                      <a:r>
                        <a:rPr lang="en-IN" dirty="0" err="1"/>
                        <a:t>st</a:t>
                      </a:r>
                      <a:r>
                        <a:rPr lang="en-IN" dirty="0"/>
                        <a:t>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4120561"/>
                  </a:ext>
                </a:extLst>
              </a:tr>
            </a:tbl>
          </a:graphicData>
        </a:graphic>
      </p:graphicFrame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28D2C85F-8136-4B16-94D8-4E2DDAD6EDA6}"/>
              </a:ext>
            </a:extLst>
          </p:cNvPr>
          <p:cNvSpPr txBox="1">
            <a:spLocks/>
          </p:cNvSpPr>
          <p:nvPr/>
        </p:nvSpPr>
        <p:spPr>
          <a:xfrm>
            <a:off x="0" y="-9331"/>
            <a:ext cx="372150" cy="6858000"/>
          </a:xfrm>
          <a:prstGeom prst="rect">
            <a:avLst/>
          </a:prstGeom>
        </p:spPr>
        <p:txBody>
          <a:bodyPr vert="vert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/>
              <a:t>Harish Tiwari, Assistant Professor, SPSU, Udaipur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90007454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A4D8F9-38D9-43B2-A315-01F745F8FF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5B9579-F68A-4F79-BEC0-955C2AAD13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009663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3B7E77-2DA9-4355-8959-C284BFCFE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7788" y="0"/>
            <a:ext cx="9601200" cy="1485900"/>
          </a:xfrm>
        </p:spPr>
        <p:txBody>
          <a:bodyPr/>
          <a:lstStyle/>
          <a:p>
            <a:r>
              <a:rPr lang="en-IN" u="sng" dirty="0"/>
              <a:t>Introduction to 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36F47E-0786-4EEF-93EF-B9157B1EBB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8284"/>
            <a:ext cx="11057878" cy="4818680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en-IN" dirty="0"/>
              <a:t>A structure is a user defined data type :  collection of variables under a single name.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IN" dirty="0"/>
              <a:t>Arrays allow to define type of variables that can hold several data items of the same kind.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IN" dirty="0"/>
              <a:t>structure is another user defined data type available in C that allows to combine data items of different kinds.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IN" dirty="0"/>
              <a:t>A structure is a convenient way of grouping several pieces of related information together and for handling a group of logically related data items.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IN" dirty="0"/>
              <a:t>For example: name, roll, fee, marks, address, gender and phone are related information of a student. </a:t>
            </a:r>
          </a:p>
          <a:p>
            <a:pPr lvl="1" algn="just"/>
            <a:r>
              <a:rPr lang="en-IN" sz="1800" dirty="0"/>
              <a:t>To store information about a student, we would require to store the name of the student which is array of characters, roll of student which is integer type of data and so on. </a:t>
            </a:r>
          </a:p>
          <a:p>
            <a:pPr lvl="1" algn="just"/>
            <a:r>
              <a:rPr lang="en-IN" sz="1800" dirty="0"/>
              <a:t>These attributes of students can be grouped into a single entity, student. Here, student is known as structure which organizes different data times in a more meaningful way. 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47864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0972C7-7B9E-42B0-83A6-EC6F2202C3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8457" y="0"/>
            <a:ext cx="9601200" cy="1485900"/>
          </a:xfrm>
        </p:spPr>
        <p:txBody>
          <a:bodyPr>
            <a:normAutofit fontScale="90000"/>
          </a:bodyPr>
          <a:lstStyle/>
          <a:p>
            <a:r>
              <a:rPr lang="en-IN" u="sng" dirty="0"/>
              <a:t>Defining a structure ( Structure declaration) 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E10F42-DEDB-4E20-84E3-D7540868AB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4916"/>
            <a:ext cx="10515600" cy="5202495"/>
          </a:xfrm>
        </p:spPr>
        <p:txBody>
          <a:bodyPr>
            <a:normAutofit/>
          </a:bodyPr>
          <a:lstStyle/>
          <a:p>
            <a:r>
              <a:rPr lang="en-US" dirty="0"/>
              <a:t>A structure is a collection of one or more variables, possibly of different types, grouped together under a single name for convenient handling. </a:t>
            </a:r>
          </a:p>
          <a:p>
            <a:r>
              <a:rPr lang="en-US" dirty="0"/>
              <a:t>Structures help to organize complicated data, particularly in large programs, because they permit a group of related variables to be treated as a unit instead of separate entities.</a:t>
            </a:r>
          </a:p>
          <a:p>
            <a:r>
              <a:rPr lang="en-US" dirty="0"/>
              <a:t>The general </a:t>
            </a:r>
            <a:r>
              <a:rPr lang="en-IN" dirty="0"/>
              <a:t>Syntax</a:t>
            </a:r>
            <a:r>
              <a:rPr lang="en-US" dirty="0"/>
              <a:t> of a structure </a:t>
            </a:r>
            <a:r>
              <a:rPr lang="en-IN" dirty="0"/>
              <a:t>declaration is, : </a:t>
            </a:r>
          </a:p>
          <a:p>
            <a:pPr marL="0" indent="0">
              <a:buNone/>
            </a:pPr>
            <a:r>
              <a:rPr lang="en-IN" dirty="0"/>
              <a:t>	</a:t>
            </a:r>
            <a:r>
              <a:rPr lang="en-IN" sz="1600" dirty="0">
                <a:latin typeface="Consolas" panose="020B0609020204030204" pitchFamily="49" charset="0"/>
              </a:rPr>
              <a:t>struct </a:t>
            </a:r>
            <a:r>
              <a:rPr lang="en-IN" sz="1600" dirty="0" err="1">
                <a:latin typeface="Consolas" panose="020B0609020204030204" pitchFamily="49" charset="0"/>
              </a:rPr>
              <a:t>structure_name</a:t>
            </a:r>
            <a:r>
              <a:rPr lang="en-IN" sz="1600" dirty="0">
                <a:latin typeface="Consolas" panose="020B0609020204030204" pitchFamily="49" charset="0"/>
              </a:rPr>
              <a:t>/tag </a:t>
            </a:r>
          </a:p>
          <a:p>
            <a:pPr marL="0" indent="0">
              <a:buNone/>
            </a:pPr>
            <a:r>
              <a:rPr lang="en-IN" sz="1600" dirty="0">
                <a:latin typeface="Consolas" panose="020B0609020204030204" pitchFamily="49" charset="0"/>
              </a:rPr>
              <a:t>	{ </a:t>
            </a:r>
          </a:p>
          <a:p>
            <a:pPr marL="0" indent="0">
              <a:buNone/>
            </a:pPr>
            <a:r>
              <a:rPr lang="en-IN" sz="1600" dirty="0">
                <a:latin typeface="Consolas" panose="020B0609020204030204" pitchFamily="49" charset="0"/>
              </a:rPr>
              <a:t>		</a:t>
            </a:r>
            <a:r>
              <a:rPr lang="en-IN" sz="1600" dirty="0" err="1">
                <a:latin typeface="Consolas" panose="020B0609020204030204" pitchFamily="49" charset="0"/>
              </a:rPr>
              <a:t>data_type</a:t>
            </a:r>
            <a:r>
              <a:rPr lang="en-IN" sz="1600" dirty="0">
                <a:latin typeface="Consolas" panose="020B0609020204030204" pitchFamily="49" charset="0"/>
              </a:rPr>
              <a:t> member_variable1; </a:t>
            </a:r>
            <a:r>
              <a:rPr lang="en-IN" sz="1600" dirty="0">
                <a:solidFill>
                  <a:srgbClr val="FF0000"/>
                </a:solidFill>
                <a:latin typeface="Consolas" panose="020B0609020204030204" pitchFamily="49" charset="0"/>
              </a:rPr>
              <a:t>// declaration of Member-1 </a:t>
            </a:r>
          </a:p>
          <a:p>
            <a:pPr marL="0" indent="0">
              <a:buNone/>
            </a:pPr>
            <a:r>
              <a:rPr lang="en-IN" sz="1600" dirty="0">
                <a:latin typeface="Consolas" panose="020B0609020204030204" pitchFamily="49" charset="0"/>
              </a:rPr>
              <a:t>		</a:t>
            </a:r>
            <a:r>
              <a:rPr lang="en-IN" sz="1600" dirty="0" err="1">
                <a:latin typeface="Consolas" panose="020B0609020204030204" pitchFamily="49" charset="0"/>
              </a:rPr>
              <a:t>data_type</a:t>
            </a:r>
            <a:r>
              <a:rPr lang="en-IN" sz="1600" dirty="0">
                <a:latin typeface="Consolas" panose="020B0609020204030204" pitchFamily="49" charset="0"/>
              </a:rPr>
              <a:t> member_variable2; </a:t>
            </a:r>
            <a:r>
              <a:rPr lang="en-IN" sz="1600" dirty="0">
                <a:solidFill>
                  <a:srgbClr val="FF0000"/>
                </a:solidFill>
                <a:latin typeface="Consolas" panose="020B0609020204030204" pitchFamily="49" charset="0"/>
              </a:rPr>
              <a:t>// declaration of Member-2</a:t>
            </a:r>
          </a:p>
          <a:p>
            <a:pPr marL="0" indent="0">
              <a:buNone/>
            </a:pPr>
            <a:r>
              <a:rPr lang="en-IN" sz="1600" dirty="0">
                <a:latin typeface="Consolas" panose="020B0609020204030204" pitchFamily="49" charset="0"/>
              </a:rPr>
              <a:t>		</a:t>
            </a:r>
            <a:r>
              <a:rPr lang="en-IN" sz="1600" dirty="0" err="1">
                <a:latin typeface="Consolas" panose="020B0609020204030204" pitchFamily="49" charset="0"/>
              </a:rPr>
              <a:t>data_type</a:t>
            </a:r>
            <a:r>
              <a:rPr lang="en-IN" sz="1600" dirty="0">
                <a:latin typeface="Consolas" panose="020B0609020204030204" pitchFamily="49" charset="0"/>
              </a:rPr>
              <a:t> member_variable3; </a:t>
            </a:r>
            <a:r>
              <a:rPr lang="en-IN" sz="1600" dirty="0">
                <a:solidFill>
                  <a:srgbClr val="FF0000"/>
                </a:solidFill>
                <a:latin typeface="Consolas" panose="020B0609020204030204" pitchFamily="49" charset="0"/>
              </a:rPr>
              <a:t>// declaration of Member-3</a:t>
            </a:r>
          </a:p>
          <a:p>
            <a:pPr marL="0" indent="0">
              <a:buNone/>
            </a:pPr>
            <a:r>
              <a:rPr lang="en-IN" sz="1600" dirty="0">
                <a:latin typeface="Consolas" panose="020B0609020204030204" pitchFamily="49" charset="0"/>
              </a:rPr>
              <a:t>		…......... …......... </a:t>
            </a:r>
          </a:p>
          <a:p>
            <a:pPr marL="0" indent="0">
              <a:buNone/>
            </a:pPr>
            <a:r>
              <a:rPr lang="en-IN" sz="1600" dirty="0">
                <a:latin typeface="Consolas" panose="020B0609020204030204" pitchFamily="49" charset="0"/>
              </a:rPr>
              <a:t>		</a:t>
            </a:r>
            <a:r>
              <a:rPr lang="en-IN" sz="1600" dirty="0" err="1">
                <a:latin typeface="Consolas" panose="020B0609020204030204" pitchFamily="49" charset="0"/>
              </a:rPr>
              <a:t>data_type</a:t>
            </a:r>
            <a:r>
              <a:rPr lang="en-IN" sz="1600" dirty="0">
                <a:latin typeface="Consolas" panose="020B0609020204030204" pitchFamily="49" charset="0"/>
              </a:rPr>
              <a:t> member_variable1; </a:t>
            </a:r>
            <a:r>
              <a:rPr lang="en-IN" sz="1600" dirty="0">
                <a:solidFill>
                  <a:srgbClr val="FF0000"/>
                </a:solidFill>
                <a:latin typeface="Consolas" panose="020B0609020204030204" pitchFamily="49" charset="0"/>
              </a:rPr>
              <a:t>// declaration of Member-n</a:t>
            </a:r>
          </a:p>
          <a:p>
            <a:pPr marL="0" indent="0">
              <a:buNone/>
            </a:pPr>
            <a:r>
              <a:rPr lang="en-IN" sz="1600" dirty="0">
                <a:solidFill>
                  <a:srgbClr val="FF0000"/>
                </a:solidFill>
                <a:latin typeface="Consolas" panose="020B0609020204030204" pitchFamily="49" charset="0"/>
              </a:rPr>
              <a:t>	}; </a:t>
            </a:r>
          </a:p>
          <a:p>
            <a:endParaRPr lang="en-IN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1DA686F-1820-4EFC-B140-EB0EE1E2872D}"/>
              </a:ext>
            </a:extLst>
          </p:cNvPr>
          <p:cNvSpPr txBox="1">
            <a:spLocks/>
          </p:cNvSpPr>
          <p:nvPr/>
        </p:nvSpPr>
        <p:spPr>
          <a:xfrm>
            <a:off x="0" y="-9331"/>
            <a:ext cx="372150" cy="6858000"/>
          </a:xfrm>
          <a:prstGeom prst="rect">
            <a:avLst/>
          </a:prstGeom>
        </p:spPr>
        <p:txBody>
          <a:bodyPr vert="vert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/>
              <a:t>Harish Tiwari, Assistant Professor, SPSU, Udaipur</a:t>
            </a:r>
          </a:p>
        </p:txBody>
      </p:sp>
    </p:spTree>
    <p:extLst>
      <p:ext uri="{BB962C8B-B14F-4D97-AF65-F5344CB8AC3E}">
        <p14:creationId xmlns:p14="http://schemas.microsoft.com/office/powerpoint/2010/main" val="27128029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0972C7-7B9E-42B0-83A6-EC6F2202C3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8220" y="14094"/>
            <a:ext cx="10932367" cy="1485900"/>
          </a:xfrm>
        </p:spPr>
        <p:txBody>
          <a:bodyPr>
            <a:normAutofit/>
          </a:bodyPr>
          <a:lstStyle/>
          <a:p>
            <a:r>
              <a:rPr lang="en-IN" u="sng" dirty="0"/>
              <a:t>Defining a structure ( Structure declaration)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E10F42-DEDB-4E20-84E3-D7540868AB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3839" y="1427319"/>
            <a:ext cx="4844143" cy="4792046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2200" b="1" dirty="0">
                <a:latin typeface="Consolas" panose="020B0609020204030204" pitchFamily="49" charset="0"/>
              </a:rPr>
              <a:t>Example 1: </a:t>
            </a:r>
          </a:p>
          <a:p>
            <a:pPr marL="717550" indent="0">
              <a:buNone/>
            </a:pPr>
            <a:r>
              <a:rPr lang="en-IN" sz="1600" dirty="0">
                <a:latin typeface="Consolas" panose="020B0609020204030204" pitchFamily="49" charset="0"/>
              </a:rPr>
              <a:t>struct passenger</a:t>
            </a:r>
          </a:p>
          <a:p>
            <a:pPr marL="717550" indent="0">
              <a:buNone/>
            </a:pPr>
            <a:r>
              <a:rPr lang="en-IN" sz="1600" dirty="0">
                <a:latin typeface="Consolas" panose="020B0609020204030204" pitchFamily="49" charset="0"/>
              </a:rPr>
              <a:t>{</a:t>
            </a:r>
          </a:p>
          <a:p>
            <a:pPr marL="717550" indent="0">
              <a:buNone/>
            </a:pPr>
            <a:r>
              <a:rPr lang="en-IN" sz="1600" dirty="0">
                <a:latin typeface="Consolas" panose="020B0609020204030204" pitchFamily="49" charset="0"/>
              </a:rPr>
              <a:t>	char name [20];</a:t>
            </a:r>
          </a:p>
          <a:p>
            <a:pPr marL="717550" indent="0">
              <a:buNone/>
            </a:pPr>
            <a:r>
              <a:rPr lang="en-IN" sz="1600" dirty="0">
                <a:latin typeface="Consolas" panose="020B0609020204030204" pitchFamily="49" charset="0"/>
              </a:rPr>
              <a:t>	int age;</a:t>
            </a:r>
          </a:p>
          <a:p>
            <a:pPr marL="717550" indent="0">
              <a:buNone/>
            </a:pPr>
            <a:r>
              <a:rPr lang="en-IN" sz="1600" dirty="0">
                <a:latin typeface="Consolas" panose="020B0609020204030204" pitchFamily="49" charset="0"/>
              </a:rPr>
              <a:t>	int </a:t>
            </a:r>
            <a:r>
              <a:rPr lang="en-IN" sz="1600" dirty="0" err="1">
                <a:latin typeface="Consolas" panose="020B0609020204030204" pitchFamily="49" charset="0"/>
              </a:rPr>
              <a:t>train_no</a:t>
            </a:r>
            <a:r>
              <a:rPr lang="en-IN" sz="1600" dirty="0">
                <a:latin typeface="Consolas" panose="020B0609020204030204" pitchFamily="49" charset="0"/>
              </a:rPr>
              <a:t>;</a:t>
            </a:r>
          </a:p>
          <a:p>
            <a:pPr marL="717550" indent="0">
              <a:buNone/>
            </a:pPr>
            <a:r>
              <a:rPr lang="en-IN" sz="1600" dirty="0">
                <a:latin typeface="Consolas" panose="020B0609020204030204" pitchFamily="49" charset="0"/>
              </a:rPr>
              <a:t>	char </a:t>
            </a:r>
            <a:r>
              <a:rPr lang="en-IN" sz="1600" dirty="0" err="1">
                <a:latin typeface="Consolas" panose="020B0609020204030204" pitchFamily="49" charset="0"/>
              </a:rPr>
              <a:t>board_place</a:t>
            </a:r>
            <a:r>
              <a:rPr lang="en-IN" sz="1600" dirty="0">
                <a:latin typeface="Consolas" panose="020B0609020204030204" pitchFamily="49" charset="0"/>
              </a:rPr>
              <a:t>[20];</a:t>
            </a:r>
          </a:p>
          <a:p>
            <a:pPr marL="717550" indent="0">
              <a:buNone/>
            </a:pPr>
            <a:r>
              <a:rPr lang="en-IN" sz="1600" dirty="0">
                <a:latin typeface="Consolas" panose="020B0609020204030204" pitchFamily="49" charset="0"/>
              </a:rPr>
              <a:t>	char </a:t>
            </a:r>
            <a:r>
              <a:rPr lang="en-IN" sz="1600" dirty="0" err="1">
                <a:latin typeface="Consolas" panose="020B0609020204030204" pitchFamily="49" charset="0"/>
              </a:rPr>
              <a:t>destn</a:t>
            </a:r>
            <a:r>
              <a:rPr lang="en-IN" sz="1600" dirty="0">
                <a:latin typeface="Consolas" panose="020B0609020204030204" pitchFamily="49" charset="0"/>
              </a:rPr>
              <a:t>[20];</a:t>
            </a:r>
          </a:p>
          <a:p>
            <a:pPr marL="717550" indent="0">
              <a:buNone/>
            </a:pPr>
            <a:r>
              <a:rPr lang="en-IN" sz="1600" dirty="0">
                <a:latin typeface="Consolas" panose="020B0609020204030204" pitchFamily="49" charset="0"/>
              </a:rPr>
              <a:t>};</a:t>
            </a:r>
            <a:endParaRPr lang="en-IN" sz="1600" b="1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en-IN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40EA1CE-D47F-4542-B934-18106127C704}"/>
              </a:ext>
            </a:extLst>
          </p:cNvPr>
          <p:cNvSpPr txBox="1">
            <a:spLocks/>
          </p:cNvSpPr>
          <p:nvPr/>
        </p:nvSpPr>
        <p:spPr>
          <a:xfrm>
            <a:off x="6579636" y="1499994"/>
            <a:ext cx="4844143" cy="4792046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txBody>
          <a:bodyPr vert="horz" lIns="91440" tIns="45720" rIns="91440" bIns="45720" rtlCol="0">
            <a:normAutofit/>
          </a:bodyPr>
          <a:lstStyle>
            <a:lvl1pPr indent="0" defTabSz="914400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2200" b="1" baseline="0">
                <a:solidFill>
                  <a:schemeClr val="tx2"/>
                </a:solidFill>
                <a:latin typeface="Consolas" panose="020B0609020204030204" pitchFamily="49" charset="0"/>
              </a:defRPr>
            </a:lvl1pPr>
            <a:lvl2pPr marL="914400" indent="-384048" defTabSz="914400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baseline="0">
                <a:solidFill>
                  <a:schemeClr val="tx2"/>
                </a:solidFill>
              </a:defRPr>
            </a:lvl2pPr>
            <a:lvl3pPr marL="1371600" indent="-384048" defTabSz="914400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baseline="0">
                <a:solidFill>
                  <a:schemeClr val="tx2"/>
                </a:solidFill>
              </a:defRPr>
            </a:lvl3pPr>
            <a:lvl4pPr marL="1828800" indent="-384048" defTabSz="914400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i="1" baseline="0">
                <a:solidFill>
                  <a:schemeClr val="tx2"/>
                </a:solidFill>
              </a:defRPr>
            </a:lvl4pPr>
            <a:lvl5pPr marL="2286000" indent="-384048" defTabSz="914400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baseline="0">
                <a:solidFill>
                  <a:schemeClr val="tx2"/>
                </a:solidFill>
              </a:defRPr>
            </a:lvl5pPr>
            <a:lvl6pPr marL="2743200" indent="-384048" defTabSz="914400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baseline="0">
                <a:solidFill>
                  <a:schemeClr val="tx2"/>
                </a:solidFill>
              </a:defRPr>
            </a:lvl6pPr>
            <a:lvl7pPr marL="3200400" indent="-384048" defTabSz="914400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baseline="0">
                <a:solidFill>
                  <a:schemeClr val="tx2"/>
                </a:solidFill>
              </a:defRPr>
            </a:lvl7pPr>
            <a:lvl8pPr marL="3657600" indent="-384048" defTabSz="914400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baseline="0">
                <a:solidFill>
                  <a:schemeClr val="tx2"/>
                </a:solidFill>
              </a:defRPr>
            </a:lvl8pPr>
            <a:lvl9pPr marL="4114800" indent="-384048" defTabSz="914400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baseline="0">
                <a:solidFill>
                  <a:schemeClr val="tx2"/>
                </a:solidFill>
              </a:defRPr>
            </a:lvl9pPr>
          </a:lstStyle>
          <a:p>
            <a:r>
              <a:rPr lang="en-IN" dirty="0"/>
              <a:t>Example 2: </a:t>
            </a:r>
          </a:p>
          <a:p>
            <a:r>
              <a:rPr lang="en-IN" sz="1600" b="0" dirty="0"/>
              <a:t>	struct student{ </a:t>
            </a:r>
          </a:p>
          <a:p>
            <a:pPr marL="717550"/>
            <a:r>
              <a:rPr lang="en-IN" sz="1600" b="0" dirty="0"/>
              <a:t>		char name[20]; </a:t>
            </a:r>
          </a:p>
          <a:p>
            <a:pPr marL="717550"/>
            <a:r>
              <a:rPr lang="en-IN" sz="1600" b="0" dirty="0"/>
              <a:t>		int roll; </a:t>
            </a:r>
          </a:p>
          <a:p>
            <a:pPr marL="717550"/>
            <a:r>
              <a:rPr lang="en-IN" sz="1600" b="0" dirty="0"/>
              <a:t>		float marks; </a:t>
            </a:r>
          </a:p>
          <a:p>
            <a:pPr marL="717550"/>
            <a:r>
              <a:rPr lang="en-IN" sz="1600" b="0" dirty="0"/>
              <a:t>		char remarks; </a:t>
            </a:r>
          </a:p>
          <a:p>
            <a:pPr marL="717550"/>
            <a:r>
              <a:rPr lang="en-IN" sz="1600" b="0" dirty="0"/>
              <a:t>	};</a:t>
            </a:r>
          </a:p>
          <a:p>
            <a:endParaRPr lang="en-IN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6AFDAE03-5976-441C-971A-1A0C69166E45}"/>
              </a:ext>
            </a:extLst>
          </p:cNvPr>
          <p:cNvSpPr txBox="1">
            <a:spLocks/>
          </p:cNvSpPr>
          <p:nvPr/>
        </p:nvSpPr>
        <p:spPr>
          <a:xfrm>
            <a:off x="0" y="-9331"/>
            <a:ext cx="372150" cy="6858000"/>
          </a:xfrm>
          <a:prstGeom prst="rect">
            <a:avLst/>
          </a:prstGeom>
        </p:spPr>
        <p:txBody>
          <a:bodyPr vert="vert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/>
              <a:t>Harish Tiwari, Assistant Professor, SPSU, Udaipur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445190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0972C7-7B9E-42B0-83A6-EC6F2202C3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7788" y="22062"/>
            <a:ext cx="9601200" cy="816429"/>
          </a:xfrm>
        </p:spPr>
        <p:txBody>
          <a:bodyPr>
            <a:normAutofit fontScale="90000"/>
          </a:bodyPr>
          <a:lstStyle/>
          <a:p>
            <a:r>
              <a:rPr lang="en-IN" u="sng" dirty="0"/>
              <a:t>Defining a structure variable </a:t>
            </a:r>
            <a:br>
              <a:rPr lang="en-IN" dirty="0"/>
            </a:br>
            <a:br>
              <a:rPr lang="en-IN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E10F42-DEDB-4E20-84E3-D7540868AB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4917"/>
            <a:ext cx="10515600" cy="4792046"/>
          </a:xfrm>
        </p:spPr>
        <p:txBody>
          <a:bodyPr>
            <a:normAutofit fontScale="92500" lnSpcReduction="20000"/>
          </a:bodyPr>
          <a:lstStyle/>
          <a:p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Once</a:t>
            </a:r>
            <a:r>
              <a:rPr lang="en-IN" dirty="0"/>
              <a:t> </a:t>
            </a:r>
            <a:r>
              <a:rPr lang="en-IN" sz="1700" b="1" i="1" dirty="0" err="1">
                <a:latin typeface="Consolas" panose="020B0609020204030204" pitchFamily="49" charset="0"/>
              </a:rPr>
              <a:t>structure_name</a:t>
            </a:r>
            <a:r>
              <a:rPr lang="en-IN" sz="1700" b="1" i="1" dirty="0">
                <a:latin typeface="Consolas" panose="020B0609020204030204" pitchFamily="49" charset="0"/>
              </a:rPr>
              <a:t> </a:t>
            </a:r>
            <a:r>
              <a:rPr lang="en-IN" dirty="0"/>
              <a:t>is declared as new data type, then variables of that type can be declared as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IN" sz="1700" b="1" i="1" dirty="0">
                <a:latin typeface="Consolas" panose="020B0609020204030204" pitchFamily="49" charset="0"/>
              </a:rPr>
              <a:t>struct </a:t>
            </a:r>
            <a:r>
              <a:rPr lang="en-IN" sz="1700" b="1" i="1" dirty="0" err="1">
                <a:latin typeface="Consolas" panose="020B0609020204030204" pitchFamily="49" charset="0"/>
              </a:rPr>
              <a:t>structure_name</a:t>
            </a:r>
            <a:r>
              <a:rPr lang="en-IN" sz="1700" b="1" i="1" dirty="0">
                <a:latin typeface="Consolas" panose="020B0609020204030204" pitchFamily="49" charset="0"/>
              </a:rPr>
              <a:t> </a:t>
            </a:r>
            <a:r>
              <a:rPr lang="en-IN" sz="1700" b="1" i="1" dirty="0" err="1">
                <a:latin typeface="Consolas" panose="020B0609020204030204" pitchFamily="49" charset="0"/>
              </a:rPr>
              <a:t>structure_variable</a:t>
            </a:r>
            <a:r>
              <a:rPr lang="en-IN" sz="1700" b="1" i="1" dirty="0">
                <a:latin typeface="Consolas" panose="020B0609020204030204" pitchFamily="49" charset="0"/>
              </a:rPr>
              <a:t>;</a:t>
            </a:r>
          </a:p>
          <a:p>
            <a:pPr marL="530352" lvl="1" indent="0">
              <a:buNone/>
            </a:pPr>
            <a:r>
              <a:rPr lang="en-IN" sz="2200" i="0" dirty="0"/>
              <a:t>Similarly multiple variables can also be declared: </a:t>
            </a:r>
          </a:p>
          <a:p>
            <a:pPr marL="0" lvl="5" indent="0">
              <a:spcBef>
                <a:spcPts val="1000"/>
              </a:spcBef>
              <a:buNone/>
            </a:pPr>
            <a:r>
              <a:rPr lang="en-IN" sz="1500" dirty="0">
                <a:latin typeface="Consolas" panose="020B0609020204030204" pitchFamily="49" charset="0"/>
              </a:rPr>
              <a:t>	</a:t>
            </a:r>
            <a:r>
              <a:rPr lang="en-IN" sz="1700" b="1" dirty="0">
                <a:latin typeface="Consolas" panose="020B0609020204030204" pitchFamily="49" charset="0"/>
              </a:rPr>
              <a:t>struct </a:t>
            </a:r>
            <a:r>
              <a:rPr lang="en-IN" sz="1700" b="1" dirty="0" err="1">
                <a:latin typeface="Consolas" panose="020B0609020204030204" pitchFamily="49" charset="0"/>
              </a:rPr>
              <a:t>structure_name</a:t>
            </a:r>
            <a:r>
              <a:rPr lang="en-IN" sz="1700" b="1" dirty="0">
                <a:latin typeface="Consolas" panose="020B0609020204030204" pitchFamily="49" charset="0"/>
              </a:rPr>
              <a:t> </a:t>
            </a:r>
            <a:r>
              <a:rPr lang="en-IN" sz="1700" b="1" dirty="0" err="1">
                <a:latin typeface="Consolas" panose="020B0609020204030204" pitchFamily="49" charset="0"/>
              </a:rPr>
              <a:t>structure_variable</a:t>
            </a:r>
            <a:r>
              <a:rPr lang="en-IN" sz="1700" b="1" dirty="0">
                <a:latin typeface="Consolas" panose="020B0609020204030204" pitchFamily="49" charset="0"/>
              </a:rPr>
              <a:t>, </a:t>
            </a:r>
            <a:r>
              <a:rPr lang="en-IN" sz="1700" b="1" dirty="0" err="1">
                <a:latin typeface="Consolas" panose="020B0609020204030204" pitchFamily="49" charset="0"/>
              </a:rPr>
              <a:t>structure_variable</a:t>
            </a:r>
            <a:r>
              <a:rPr lang="en-IN" sz="1700" b="1" dirty="0">
                <a:latin typeface="Consolas" panose="020B0609020204030204" pitchFamily="49" charset="0"/>
              </a:rPr>
              <a:t>, </a:t>
            </a:r>
            <a:r>
              <a:rPr lang="en-IN" sz="1700" b="1" dirty="0" err="1">
                <a:latin typeface="Consolas" panose="020B0609020204030204" pitchFamily="49" charset="0"/>
              </a:rPr>
              <a:t>structure_variable</a:t>
            </a:r>
            <a:r>
              <a:rPr lang="en-IN" sz="1700" b="1" dirty="0">
                <a:latin typeface="Consolas" panose="020B0609020204030204" pitchFamily="49" charset="0"/>
              </a:rPr>
              <a:t> ;</a:t>
            </a:r>
          </a:p>
          <a:p>
            <a:r>
              <a:rPr lang="en-IN" dirty="0"/>
              <a:t> </a:t>
            </a:r>
            <a:r>
              <a:rPr lang="en-IN" sz="2200" dirty="0"/>
              <a:t>Example:</a:t>
            </a:r>
          </a:p>
          <a:p>
            <a:pPr marL="0" indent="0">
              <a:buNone/>
            </a:pPr>
            <a:r>
              <a:rPr lang="en-IN" dirty="0"/>
              <a:t>	</a:t>
            </a:r>
            <a:r>
              <a:rPr lang="en-IN" sz="1700" b="1" i="1" dirty="0">
                <a:latin typeface="Consolas" panose="020B0609020204030204" pitchFamily="49" charset="0"/>
              </a:rPr>
              <a:t>struct passenger pas1;			// define one structure variable</a:t>
            </a:r>
          </a:p>
          <a:p>
            <a:pPr marL="0" indent="0">
              <a:buNone/>
            </a:pPr>
            <a:r>
              <a:rPr lang="en-IN" sz="1700" b="1" i="1" dirty="0">
                <a:latin typeface="Consolas" panose="020B0609020204030204" pitchFamily="49" charset="0"/>
              </a:rPr>
              <a:t>	struct passenger pas1, pas2, pas3, pas4; 	 // define two structure variables</a:t>
            </a:r>
          </a:p>
          <a:p>
            <a:pPr marL="0" indent="0">
              <a:buNone/>
            </a:pPr>
            <a:endParaRPr lang="en-IN" sz="1500" dirty="0"/>
          </a:p>
          <a:p>
            <a:pPr marL="0" indent="0">
              <a:buNone/>
            </a:pPr>
            <a:r>
              <a:rPr lang="en-IN" sz="2200" dirty="0"/>
              <a:t>similarly</a:t>
            </a:r>
          </a:p>
          <a:p>
            <a:pPr marL="0" indent="0">
              <a:buNone/>
            </a:pPr>
            <a:r>
              <a:rPr lang="en-IN" sz="1500" dirty="0">
                <a:latin typeface="Consolas" panose="020B0609020204030204" pitchFamily="49" charset="0"/>
              </a:rPr>
              <a:t>	</a:t>
            </a:r>
            <a:r>
              <a:rPr lang="en-IN" sz="1700" b="1" i="1" dirty="0">
                <a:latin typeface="Consolas" panose="020B0609020204030204" pitchFamily="49" charset="0"/>
              </a:rPr>
              <a:t>struct student st1; 				</a:t>
            </a:r>
          </a:p>
          <a:p>
            <a:pPr marL="0" indent="0">
              <a:buNone/>
            </a:pPr>
            <a:r>
              <a:rPr lang="en-IN" sz="1700" b="1" i="1" dirty="0">
                <a:latin typeface="Consolas" panose="020B0609020204030204" pitchFamily="49" charset="0"/>
              </a:rPr>
              <a:t>	struct student st1, st2,st3; </a:t>
            </a:r>
          </a:p>
          <a:p>
            <a:pPr marL="0" indent="0">
              <a:buNone/>
            </a:pPr>
            <a:endParaRPr lang="en-IN" sz="1500" b="1" i="1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200" b="1" dirty="0"/>
              <a:t>Note :  Separate memory is allocated to all members of different structure variables.</a:t>
            </a:r>
          </a:p>
          <a:p>
            <a:pPr marL="0" indent="0">
              <a:buNone/>
            </a:pPr>
            <a:endParaRPr lang="en-IN" sz="1500" b="1" i="1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en-IN" sz="1500" i="1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en-IN" b="1" dirty="0">
              <a:solidFill>
                <a:srgbClr val="FF0000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en-IN" b="1" dirty="0">
              <a:solidFill>
                <a:srgbClr val="FF0000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en-IN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7AE3B15-3235-413B-B9D4-8794D235AF06}"/>
              </a:ext>
            </a:extLst>
          </p:cNvPr>
          <p:cNvSpPr txBox="1">
            <a:spLocks/>
          </p:cNvSpPr>
          <p:nvPr/>
        </p:nvSpPr>
        <p:spPr>
          <a:xfrm>
            <a:off x="0" y="-9331"/>
            <a:ext cx="372150" cy="6858000"/>
          </a:xfrm>
          <a:prstGeom prst="rect">
            <a:avLst/>
          </a:prstGeom>
        </p:spPr>
        <p:txBody>
          <a:bodyPr vert="vert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/>
              <a:t>Harish Tiwari, Assistant Professor, SPSU, Udaipur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8427526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0972C7-7B9E-42B0-83A6-EC6F2202C3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7119" y="22062"/>
            <a:ext cx="9601200" cy="816429"/>
          </a:xfrm>
        </p:spPr>
        <p:txBody>
          <a:bodyPr>
            <a:normAutofit fontScale="90000"/>
          </a:bodyPr>
          <a:lstStyle/>
          <a:p>
            <a:r>
              <a:rPr lang="en-IN" u="sng" dirty="0"/>
              <a:t>Defining a structure variable</a:t>
            </a:r>
            <a:br>
              <a:rPr lang="en-IN" dirty="0"/>
            </a:br>
            <a:br>
              <a:rPr lang="en-IN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E10F42-DEDB-4E20-84E3-D7540868AB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4917"/>
            <a:ext cx="10515600" cy="4792046"/>
          </a:xfrm>
        </p:spPr>
        <p:txBody>
          <a:bodyPr>
            <a:normAutofit/>
          </a:bodyPr>
          <a:lstStyle/>
          <a:p>
            <a:r>
              <a:rPr lang="en-US" dirty="0"/>
              <a:t>When the structure variable is created then compiler allocate contiguous memory for the data members of the structure. </a:t>
            </a:r>
          </a:p>
          <a:p>
            <a:r>
              <a:rPr lang="en-US" dirty="0"/>
              <a:t>The size of allocated memory is at least the sum of sizes of all data members.</a:t>
            </a:r>
          </a:p>
          <a:p>
            <a:r>
              <a:rPr lang="en-US" dirty="0"/>
              <a:t>Separate memory is allocated to all members of different structure variables.</a:t>
            </a:r>
          </a:p>
          <a:p>
            <a:r>
              <a:rPr lang="en-US" dirty="0"/>
              <a:t>Assume that integer occupies 2 bytes of memory.</a:t>
            </a:r>
          </a:p>
          <a:p>
            <a:r>
              <a:rPr lang="en-US" dirty="0"/>
              <a:t>Example 1</a:t>
            </a:r>
          </a:p>
          <a:p>
            <a:pPr lvl="1"/>
            <a:r>
              <a:rPr lang="en-US" dirty="0"/>
              <a:t>Total Memory allocated to </a:t>
            </a:r>
            <a:r>
              <a:rPr lang="en-US" b="1" dirty="0"/>
              <a:t>Pas1</a:t>
            </a:r>
            <a:r>
              <a:rPr lang="en-US" dirty="0"/>
              <a:t> is equals to </a:t>
            </a:r>
            <a:r>
              <a:rPr lang="en-US" b="1" dirty="0"/>
              <a:t>64 bytes </a:t>
            </a:r>
            <a:r>
              <a:rPr lang="en-US" dirty="0"/>
              <a:t>(20+2+2+20+20 ) </a:t>
            </a:r>
          </a:p>
          <a:p>
            <a:r>
              <a:rPr lang="en-US" dirty="0"/>
              <a:t>Example 2</a:t>
            </a:r>
          </a:p>
          <a:p>
            <a:pPr lvl="1"/>
            <a:r>
              <a:rPr lang="en-US" dirty="0"/>
              <a:t>Total Memory allocated to </a:t>
            </a:r>
            <a:r>
              <a:rPr lang="en-US" b="1" dirty="0"/>
              <a:t>st1</a:t>
            </a:r>
            <a:r>
              <a:rPr lang="en-US" dirty="0"/>
              <a:t> is equals to </a:t>
            </a:r>
            <a:r>
              <a:rPr lang="en-US" b="1" dirty="0"/>
              <a:t>27 bytes </a:t>
            </a:r>
            <a:r>
              <a:rPr lang="en-US" dirty="0"/>
              <a:t>(20+2+4+1 ) </a:t>
            </a:r>
            <a:endParaRPr lang="en-IN" sz="1500" b="1" dirty="0">
              <a:latin typeface="Consolas" panose="020B0609020204030204" pitchFamily="49" charset="0"/>
            </a:endParaRPr>
          </a:p>
          <a:p>
            <a:pPr lvl="1"/>
            <a:endParaRPr lang="en-IN" sz="1500" b="1" i="1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en-IN" sz="1500" i="1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en-IN" b="1" dirty="0">
              <a:solidFill>
                <a:srgbClr val="FF0000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en-IN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946DC5D1-1B9E-4987-BF87-76D9945FAA86}"/>
              </a:ext>
            </a:extLst>
          </p:cNvPr>
          <p:cNvSpPr txBox="1">
            <a:spLocks/>
          </p:cNvSpPr>
          <p:nvPr/>
        </p:nvSpPr>
        <p:spPr>
          <a:xfrm>
            <a:off x="0" y="-9331"/>
            <a:ext cx="372150" cy="6858000"/>
          </a:xfrm>
          <a:prstGeom prst="rect">
            <a:avLst/>
          </a:prstGeom>
        </p:spPr>
        <p:txBody>
          <a:bodyPr vert="vert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/>
              <a:t>Harish Tiwari, Assistant Professor, SPSU, Udaipur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214351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0972C7-7B9E-42B0-83A6-EC6F2202C3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7788" y="80191"/>
            <a:ext cx="9601200" cy="816429"/>
          </a:xfrm>
        </p:spPr>
        <p:txBody>
          <a:bodyPr>
            <a:normAutofit fontScale="90000"/>
          </a:bodyPr>
          <a:lstStyle/>
          <a:p>
            <a:r>
              <a:rPr lang="en-IN" u="sng" dirty="0"/>
              <a:t>Defining a structure variable</a:t>
            </a:r>
            <a:br>
              <a:rPr lang="en-IN" dirty="0"/>
            </a:br>
            <a:br>
              <a:rPr lang="en-IN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E10F42-DEDB-4E20-84E3-D7540868AB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4916"/>
            <a:ext cx="10515600" cy="5261689"/>
          </a:xfrm>
        </p:spPr>
        <p:txBody>
          <a:bodyPr>
            <a:normAutofit fontScale="92500" lnSpcReduction="20000"/>
          </a:bodyPr>
          <a:lstStyle/>
          <a:p>
            <a:r>
              <a:rPr lang="en-IN" dirty="0"/>
              <a:t> There are different </a:t>
            </a:r>
            <a:r>
              <a:rPr lang="en-US" dirty="0"/>
              <a:t>s to define structure variables.</a:t>
            </a:r>
          </a:p>
          <a:p>
            <a:pPr marL="0" indent="0">
              <a:buNone/>
            </a:pPr>
            <a:r>
              <a:rPr lang="en-IN" sz="1600" dirty="0">
                <a:latin typeface="Consolas" panose="020B0609020204030204" pitchFamily="49" charset="0"/>
              </a:rPr>
              <a:t>Syntax 1: </a:t>
            </a:r>
          </a:p>
          <a:p>
            <a:pPr marL="0" indent="0">
              <a:buNone/>
            </a:pPr>
            <a:r>
              <a:rPr lang="en-IN" sz="1600" dirty="0">
                <a:latin typeface="Consolas" panose="020B0609020204030204" pitchFamily="49" charset="0"/>
              </a:rPr>
              <a:t>	</a:t>
            </a:r>
            <a:r>
              <a:rPr lang="en-IN" sz="1700" dirty="0">
                <a:latin typeface="Consolas" panose="020B0609020204030204" pitchFamily="49" charset="0"/>
              </a:rPr>
              <a:t>struct tag</a:t>
            </a:r>
          </a:p>
          <a:p>
            <a:pPr marL="0" indent="0">
              <a:buNone/>
            </a:pPr>
            <a:r>
              <a:rPr lang="en-IN" sz="1700" dirty="0">
                <a:latin typeface="Consolas" panose="020B0609020204030204" pitchFamily="49" charset="0"/>
              </a:rPr>
              <a:t>	{</a:t>
            </a:r>
          </a:p>
          <a:p>
            <a:pPr marL="0" indent="0">
              <a:buNone/>
            </a:pPr>
            <a:r>
              <a:rPr lang="en-IN" sz="1700" dirty="0">
                <a:latin typeface="Consolas" panose="020B0609020204030204" pitchFamily="49" charset="0"/>
              </a:rPr>
              <a:t>	Member declarations;  </a:t>
            </a:r>
          </a:p>
          <a:p>
            <a:pPr marL="0" indent="0">
              <a:buNone/>
            </a:pPr>
            <a:r>
              <a:rPr lang="en-IN" sz="1700" dirty="0">
                <a:latin typeface="Consolas" panose="020B0609020204030204" pitchFamily="49" charset="0"/>
              </a:rPr>
              <a:t>	};</a:t>
            </a:r>
          </a:p>
          <a:p>
            <a:pPr marL="0" indent="0">
              <a:buNone/>
            </a:pPr>
            <a:r>
              <a:rPr lang="sv-SE" sz="1700" dirty="0">
                <a:latin typeface="Consolas" panose="020B0609020204030204" pitchFamily="49" charset="0"/>
              </a:rPr>
              <a:t>	Struct tag var1, var2, …., var-n;  </a:t>
            </a:r>
          </a:p>
          <a:p>
            <a:pPr marL="0" indent="0">
              <a:buNone/>
            </a:pPr>
            <a:endParaRPr lang="en-IN" sz="16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IN" sz="1600" dirty="0">
                <a:latin typeface="Consolas" panose="020B0609020204030204" pitchFamily="49" charset="0"/>
              </a:rPr>
              <a:t>Syntax 2: </a:t>
            </a:r>
          </a:p>
          <a:p>
            <a:pPr marL="0" indent="0">
              <a:buNone/>
            </a:pPr>
            <a:r>
              <a:rPr lang="en-IN" sz="1600" dirty="0">
                <a:latin typeface="Consolas" panose="020B0609020204030204" pitchFamily="49" charset="0"/>
              </a:rPr>
              <a:t>	</a:t>
            </a:r>
            <a:r>
              <a:rPr lang="en-IN" sz="1700" dirty="0">
                <a:latin typeface="Consolas" panose="020B0609020204030204" pitchFamily="49" charset="0"/>
              </a:rPr>
              <a:t>struct tag</a:t>
            </a:r>
          </a:p>
          <a:p>
            <a:pPr marL="0" indent="0">
              <a:buNone/>
            </a:pPr>
            <a:r>
              <a:rPr lang="en-IN" sz="1700" dirty="0">
                <a:latin typeface="Consolas" panose="020B0609020204030204" pitchFamily="49" charset="0"/>
              </a:rPr>
              <a:t>	{</a:t>
            </a:r>
          </a:p>
          <a:p>
            <a:pPr marL="0" indent="0">
              <a:buNone/>
            </a:pPr>
            <a:r>
              <a:rPr lang="en-IN" sz="1700" dirty="0">
                <a:latin typeface="Consolas" panose="020B0609020204030204" pitchFamily="49" charset="0"/>
              </a:rPr>
              <a:t>	Member declarations; /* structure declaration */</a:t>
            </a:r>
          </a:p>
          <a:p>
            <a:pPr marL="0" indent="0">
              <a:buNone/>
            </a:pPr>
            <a:r>
              <a:rPr lang="en-IN" sz="1700" dirty="0">
                <a:latin typeface="Consolas" panose="020B0609020204030204" pitchFamily="49" charset="0"/>
              </a:rPr>
              <a:t>	};</a:t>
            </a:r>
          </a:p>
          <a:p>
            <a:pPr marL="0" indent="0">
              <a:buNone/>
            </a:pPr>
            <a:r>
              <a:rPr lang="en-US" sz="1700" dirty="0">
                <a:latin typeface="Consolas" panose="020B0609020204030204" pitchFamily="49" charset="0"/>
              </a:rPr>
              <a:t>	typedef struct tag NEWNAME; /* renaming the structure */</a:t>
            </a:r>
          </a:p>
          <a:p>
            <a:pPr marL="0" indent="0">
              <a:buNone/>
            </a:pPr>
            <a:r>
              <a:rPr lang="sv-SE" sz="1700" dirty="0">
                <a:latin typeface="Consolas" panose="020B0609020204030204" pitchFamily="49" charset="0"/>
              </a:rPr>
              <a:t>	NEWNAME var1, var2,…..,varn; /* structure definition */</a:t>
            </a:r>
            <a:endParaRPr lang="en-IN" sz="17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en-IN" sz="1600" b="1" dirty="0">
              <a:solidFill>
                <a:srgbClr val="FF0000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en-IN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F0D2C49-76E5-461B-98CB-55DB019B5429}"/>
              </a:ext>
            </a:extLst>
          </p:cNvPr>
          <p:cNvSpPr txBox="1"/>
          <p:nvPr/>
        </p:nvSpPr>
        <p:spPr>
          <a:xfrm>
            <a:off x="7236542" y="1853620"/>
            <a:ext cx="4513006" cy="198515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1"/>
            <a:r>
              <a:rPr lang="en-IN" sz="1500" b="1" dirty="0">
                <a:latin typeface="Consolas" panose="020B0609020204030204" pitchFamily="49" charset="0"/>
              </a:rPr>
              <a:t>struct student{ </a:t>
            </a:r>
          </a:p>
          <a:p>
            <a:pPr lvl="1"/>
            <a:r>
              <a:rPr lang="en-IN" sz="1500" b="1" dirty="0">
                <a:latin typeface="Consolas" panose="020B0609020204030204" pitchFamily="49" charset="0"/>
              </a:rPr>
              <a:t>	char name[20]; </a:t>
            </a:r>
          </a:p>
          <a:p>
            <a:pPr lvl="1"/>
            <a:r>
              <a:rPr lang="en-IN" sz="1500" b="1" dirty="0">
                <a:latin typeface="Consolas" panose="020B0609020204030204" pitchFamily="49" charset="0"/>
              </a:rPr>
              <a:t>	int roll; </a:t>
            </a:r>
          </a:p>
          <a:p>
            <a:pPr lvl="1"/>
            <a:r>
              <a:rPr lang="en-IN" sz="1500" b="1" dirty="0">
                <a:latin typeface="Consolas" panose="020B0609020204030204" pitchFamily="49" charset="0"/>
              </a:rPr>
              <a:t>	float marks; </a:t>
            </a:r>
          </a:p>
          <a:p>
            <a:pPr lvl="1"/>
            <a:r>
              <a:rPr lang="en-IN" sz="1500" b="1" dirty="0">
                <a:latin typeface="Consolas" panose="020B0609020204030204" pitchFamily="49" charset="0"/>
              </a:rPr>
              <a:t>	char remarks; </a:t>
            </a:r>
          </a:p>
          <a:p>
            <a:pPr lvl="1"/>
            <a:r>
              <a:rPr lang="en-IN" sz="1500" b="1" dirty="0">
                <a:latin typeface="Consolas" panose="020B0609020204030204" pitchFamily="49" charset="0"/>
              </a:rPr>
              <a:t>	};</a:t>
            </a:r>
          </a:p>
          <a:p>
            <a:pPr lvl="1"/>
            <a:r>
              <a:rPr lang="en-IN" sz="1500" b="1" dirty="0">
                <a:latin typeface="Consolas" panose="020B0609020204030204" pitchFamily="49" charset="0"/>
              </a:rPr>
              <a:t>Struct student st1, st2;</a:t>
            </a:r>
          </a:p>
          <a:p>
            <a:endParaRPr lang="en-IN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1C0E44-CCAA-43F1-8C8D-4E8FB2D775D4}"/>
              </a:ext>
            </a:extLst>
          </p:cNvPr>
          <p:cNvSpPr txBox="1"/>
          <p:nvPr/>
        </p:nvSpPr>
        <p:spPr>
          <a:xfrm>
            <a:off x="7919884" y="4660364"/>
            <a:ext cx="4016477" cy="221599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>
              <a:defRPr>
                <a:solidFill>
                  <a:schemeClr val="dk1"/>
                </a:solidFill>
              </a:defRPr>
            </a:lvl1pPr>
            <a:lvl2pPr lvl="1">
              <a:defRPr sz="1500" b="1">
                <a:solidFill>
                  <a:schemeClr val="dk1"/>
                </a:solidFill>
                <a:latin typeface="Consolas" panose="020B0609020204030204" pitchFamily="49" charset="0"/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pPr lvl="1"/>
            <a:r>
              <a:rPr lang="en-IN" dirty="0"/>
              <a:t>struct student{ </a:t>
            </a:r>
          </a:p>
          <a:p>
            <a:pPr lvl="1"/>
            <a:r>
              <a:rPr lang="en-IN" dirty="0"/>
              <a:t>	char name[20]; </a:t>
            </a:r>
          </a:p>
          <a:p>
            <a:pPr lvl="1"/>
            <a:r>
              <a:rPr lang="en-IN" dirty="0"/>
              <a:t>	int roll; </a:t>
            </a:r>
          </a:p>
          <a:p>
            <a:pPr lvl="1"/>
            <a:r>
              <a:rPr lang="en-IN" dirty="0"/>
              <a:t>	float marks; </a:t>
            </a:r>
          </a:p>
          <a:p>
            <a:pPr lvl="1"/>
            <a:r>
              <a:rPr lang="en-IN" dirty="0"/>
              <a:t>	char remarks; </a:t>
            </a:r>
          </a:p>
          <a:p>
            <a:pPr lvl="1"/>
            <a:r>
              <a:rPr lang="en-IN" dirty="0"/>
              <a:t>	};</a:t>
            </a:r>
          </a:p>
          <a:p>
            <a:pPr lvl="1"/>
            <a:r>
              <a:rPr lang="en-IN" dirty="0"/>
              <a:t>Typedef Struct student STU;</a:t>
            </a:r>
          </a:p>
          <a:p>
            <a:pPr lvl="1"/>
            <a:r>
              <a:rPr lang="en-IN" dirty="0"/>
              <a:t>STU st1, st2;</a:t>
            </a:r>
          </a:p>
          <a:p>
            <a:endParaRPr lang="en-IN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A26B5F8-7DB5-4C59-8F2B-B581F77957FB}"/>
              </a:ext>
            </a:extLst>
          </p:cNvPr>
          <p:cNvSpPr txBox="1">
            <a:spLocks/>
          </p:cNvSpPr>
          <p:nvPr/>
        </p:nvSpPr>
        <p:spPr>
          <a:xfrm>
            <a:off x="0" y="-9331"/>
            <a:ext cx="372150" cy="6858000"/>
          </a:xfrm>
          <a:prstGeom prst="rect">
            <a:avLst/>
          </a:prstGeom>
        </p:spPr>
        <p:txBody>
          <a:bodyPr vert="vert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/>
              <a:t>Harish Tiwari, Assistant Professor, SPSU, Udaipur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100706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0972C7-7B9E-42B0-83A6-EC6F2202C3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9127" y="0"/>
            <a:ext cx="9601200" cy="816429"/>
          </a:xfrm>
        </p:spPr>
        <p:txBody>
          <a:bodyPr>
            <a:normAutofit fontScale="90000"/>
          </a:bodyPr>
          <a:lstStyle/>
          <a:p>
            <a:r>
              <a:rPr lang="en-IN" u="sng" dirty="0"/>
              <a:t>Defining a structure variable</a:t>
            </a:r>
            <a:br>
              <a:rPr lang="en-IN" dirty="0"/>
            </a:br>
            <a:br>
              <a:rPr lang="en-IN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E10F42-DEDB-4E20-84E3-D7540868AB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013" y="1502229"/>
            <a:ext cx="10990006" cy="479204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dirty="0"/>
              <a:t>  Syntax 3: </a:t>
            </a:r>
          </a:p>
          <a:p>
            <a:pPr marL="0" indent="0">
              <a:buNone/>
            </a:pPr>
            <a:r>
              <a:rPr lang="en-US" sz="1400" dirty="0">
                <a:latin typeface="Consolas" panose="020B0609020204030204" pitchFamily="49" charset="0"/>
              </a:rPr>
              <a:t>	typedef struct tag /* structure declaration with renaming */</a:t>
            </a:r>
          </a:p>
          <a:p>
            <a:pPr marL="0" indent="0">
              <a:buNone/>
            </a:pPr>
            <a:r>
              <a:rPr lang="en-IN" sz="1400" dirty="0">
                <a:latin typeface="Consolas" panose="020B0609020204030204" pitchFamily="49" charset="0"/>
              </a:rPr>
              <a:t>	{</a:t>
            </a:r>
          </a:p>
          <a:p>
            <a:pPr marL="0" indent="0">
              <a:buNone/>
            </a:pPr>
            <a:r>
              <a:rPr lang="en-IN" sz="1400" dirty="0">
                <a:latin typeface="Consolas" panose="020B0609020204030204" pitchFamily="49" charset="0"/>
              </a:rPr>
              <a:t>		Member declarations;</a:t>
            </a:r>
          </a:p>
          <a:p>
            <a:pPr marL="0" indent="0">
              <a:buNone/>
            </a:pPr>
            <a:r>
              <a:rPr lang="en-IN" sz="1400" dirty="0">
                <a:latin typeface="Consolas" panose="020B0609020204030204" pitchFamily="49" charset="0"/>
              </a:rPr>
              <a:t>	} NEWNAME;</a:t>
            </a:r>
          </a:p>
          <a:p>
            <a:pPr marL="0" indent="0">
              <a:buNone/>
            </a:pPr>
            <a:r>
              <a:rPr lang="sv-SE" sz="1400" dirty="0">
                <a:latin typeface="Consolas" panose="020B0609020204030204" pitchFamily="49" charset="0"/>
              </a:rPr>
              <a:t>	NEWNAME var1, var2,…..,varn; /* structure definition */</a:t>
            </a:r>
          </a:p>
          <a:p>
            <a:pPr marL="0" indent="0">
              <a:buNone/>
            </a:pPr>
            <a:r>
              <a:rPr lang="en-IN" dirty="0"/>
              <a:t>Syntax 4: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1400" dirty="0">
                <a:latin typeface="Consolas" panose="020B0609020204030204" pitchFamily="49" charset="0"/>
              </a:rPr>
              <a:t>typedef struct /* structure declaration with renaming */</a:t>
            </a:r>
          </a:p>
          <a:p>
            <a:pPr marL="0" indent="0">
              <a:buNone/>
            </a:pPr>
            <a:r>
              <a:rPr lang="en-IN" sz="1400" dirty="0">
                <a:latin typeface="Consolas" panose="020B0609020204030204" pitchFamily="49" charset="0"/>
              </a:rPr>
              <a:t>	{</a:t>
            </a:r>
          </a:p>
          <a:p>
            <a:pPr marL="0" indent="0">
              <a:buNone/>
            </a:pPr>
            <a:r>
              <a:rPr lang="en-IN" sz="1400" dirty="0">
                <a:latin typeface="Consolas" panose="020B0609020204030204" pitchFamily="49" charset="0"/>
              </a:rPr>
              <a:t>		Member declarations;</a:t>
            </a:r>
          </a:p>
          <a:p>
            <a:pPr marL="0" indent="0">
              <a:buNone/>
            </a:pPr>
            <a:r>
              <a:rPr lang="en-IN" sz="1400" dirty="0">
                <a:latin typeface="Consolas" panose="020B0609020204030204" pitchFamily="49" charset="0"/>
              </a:rPr>
              <a:t>	} NEWNAME;</a:t>
            </a:r>
          </a:p>
          <a:p>
            <a:pPr marL="0" indent="0">
              <a:buNone/>
            </a:pPr>
            <a:r>
              <a:rPr lang="sv-SE" sz="1400" dirty="0">
                <a:latin typeface="Consolas" panose="020B0609020204030204" pitchFamily="49" charset="0"/>
              </a:rPr>
              <a:t>	NEWNAME var1, var2,…..,varn; /* structure definition */</a:t>
            </a:r>
            <a:endParaRPr lang="en-IN" sz="14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en-IN" b="1" dirty="0">
              <a:solidFill>
                <a:srgbClr val="FF0000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en-IN" b="1" dirty="0">
              <a:solidFill>
                <a:srgbClr val="FF0000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en-IN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8E79350-94A4-46D2-A9BA-06B2281D73D7}"/>
              </a:ext>
            </a:extLst>
          </p:cNvPr>
          <p:cNvSpPr txBox="1"/>
          <p:nvPr/>
        </p:nvSpPr>
        <p:spPr>
          <a:xfrm>
            <a:off x="7998542" y="1760918"/>
            <a:ext cx="4016477" cy="198515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>
              <a:defRPr>
                <a:solidFill>
                  <a:schemeClr val="dk1"/>
                </a:solidFill>
              </a:defRPr>
            </a:lvl1pPr>
            <a:lvl2pPr lvl="1">
              <a:defRPr sz="1500" b="1">
                <a:solidFill>
                  <a:schemeClr val="dk1"/>
                </a:solidFill>
                <a:latin typeface="Consolas" panose="020B0609020204030204" pitchFamily="49" charset="0"/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pPr lvl="1"/>
            <a:r>
              <a:rPr lang="en-IN" dirty="0"/>
              <a:t>typedef struct student{ </a:t>
            </a:r>
          </a:p>
          <a:p>
            <a:pPr lvl="1"/>
            <a:r>
              <a:rPr lang="en-IN" dirty="0"/>
              <a:t>	char name[20]; </a:t>
            </a:r>
          </a:p>
          <a:p>
            <a:pPr lvl="1"/>
            <a:r>
              <a:rPr lang="en-IN" dirty="0"/>
              <a:t>	int roll; </a:t>
            </a:r>
          </a:p>
          <a:p>
            <a:pPr lvl="1"/>
            <a:r>
              <a:rPr lang="en-IN" dirty="0"/>
              <a:t>	float marks; </a:t>
            </a:r>
          </a:p>
          <a:p>
            <a:pPr lvl="1"/>
            <a:r>
              <a:rPr lang="en-IN" dirty="0"/>
              <a:t>	char remarks; </a:t>
            </a:r>
          </a:p>
          <a:p>
            <a:pPr lvl="1"/>
            <a:r>
              <a:rPr lang="en-IN" dirty="0"/>
              <a:t>	} STU;</a:t>
            </a:r>
          </a:p>
          <a:p>
            <a:pPr lvl="1"/>
            <a:r>
              <a:rPr lang="en-IN" dirty="0"/>
              <a:t>STU st1, st2;</a:t>
            </a:r>
          </a:p>
          <a:p>
            <a:endParaRPr lang="en-IN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6F8C41E-3E18-456F-93C9-EC13AA9DEF75}"/>
              </a:ext>
            </a:extLst>
          </p:cNvPr>
          <p:cNvSpPr txBox="1"/>
          <p:nvPr/>
        </p:nvSpPr>
        <p:spPr>
          <a:xfrm>
            <a:off x="8180439" y="4567805"/>
            <a:ext cx="4016477" cy="198515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>
              <a:defRPr>
                <a:solidFill>
                  <a:schemeClr val="dk1"/>
                </a:solidFill>
              </a:defRPr>
            </a:lvl1pPr>
            <a:lvl2pPr lvl="1">
              <a:defRPr sz="1500" b="1">
                <a:solidFill>
                  <a:schemeClr val="dk1"/>
                </a:solidFill>
                <a:latin typeface="Consolas" panose="020B0609020204030204" pitchFamily="49" charset="0"/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pPr lvl="1"/>
            <a:r>
              <a:rPr lang="en-IN" dirty="0"/>
              <a:t>typedef struct { </a:t>
            </a:r>
          </a:p>
          <a:p>
            <a:pPr lvl="1"/>
            <a:r>
              <a:rPr lang="en-IN" dirty="0"/>
              <a:t>	char name[20]; </a:t>
            </a:r>
          </a:p>
          <a:p>
            <a:pPr lvl="1"/>
            <a:r>
              <a:rPr lang="en-IN" dirty="0"/>
              <a:t>	int roll; </a:t>
            </a:r>
          </a:p>
          <a:p>
            <a:pPr lvl="1"/>
            <a:r>
              <a:rPr lang="en-IN" dirty="0"/>
              <a:t>	float marks; </a:t>
            </a:r>
          </a:p>
          <a:p>
            <a:pPr lvl="1"/>
            <a:r>
              <a:rPr lang="en-IN" dirty="0"/>
              <a:t>	char remarks; </a:t>
            </a:r>
          </a:p>
          <a:p>
            <a:pPr lvl="1"/>
            <a:r>
              <a:rPr lang="en-IN" dirty="0"/>
              <a:t>	} STU;</a:t>
            </a:r>
          </a:p>
          <a:p>
            <a:pPr lvl="1"/>
            <a:r>
              <a:rPr lang="en-IN" dirty="0"/>
              <a:t>STU st1, st2;</a:t>
            </a:r>
          </a:p>
          <a:p>
            <a:endParaRPr lang="en-IN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A6DC43F-5667-4337-BDEF-7567B1E2A9B5}"/>
              </a:ext>
            </a:extLst>
          </p:cNvPr>
          <p:cNvSpPr txBox="1">
            <a:spLocks/>
          </p:cNvSpPr>
          <p:nvPr/>
        </p:nvSpPr>
        <p:spPr>
          <a:xfrm>
            <a:off x="0" y="-9331"/>
            <a:ext cx="372150" cy="6858000"/>
          </a:xfrm>
          <a:prstGeom prst="rect">
            <a:avLst/>
          </a:prstGeom>
        </p:spPr>
        <p:txBody>
          <a:bodyPr vert="vert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/>
              <a:t>Harish Tiwari, Assistant Professor, SPSU, Udaipur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240952614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196</TotalTime>
  <Words>1576</Words>
  <Application>Microsoft Office PowerPoint</Application>
  <PresentationFormat>Widescreen</PresentationFormat>
  <Paragraphs>391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Arial</vt:lpstr>
      <vt:lpstr>Calibri</vt:lpstr>
      <vt:lpstr>Consolas</vt:lpstr>
      <vt:lpstr>Franklin Gothic Book</vt:lpstr>
      <vt:lpstr>Wingdings</vt:lpstr>
      <vt:lpstr>Crop</vt:lpstr>
      <vt:lpstr>Structures in C programming</vt:lpstr>
      <vt:lpstr>Topics </vt:lpstr>
      <vt:lpstr>Introduction to structure</vt:lpstr>
      <vt:lpstr>Defining a structure ( Structure declaration)  </vt:lpstr>
      <vt:lpstr>Defining a structure ( Structure declaration)</vt:lpstr>
      <vt:lpstr>Defining a structure variable   </vt:lpstr>
      <vt:lpstr>Defining a structure variable  </vt:lpstr>
      <vt:lpstr>Defining a structure variable  </vt:lpstr>
      <vt:lpstr>Defining a structure variable  </vt:lpstr>
      <vt:lpstr>Defining a structure variable  </vt:lpstr>
      <vt:lpstr>How Structure elements are stored </vt:lpstr>
      <vt:lpstr>Accessing Structure members </vt:lpstr>
      <vt:lpstr>More example of structure</vt:lpstr>
      <vt:lpstr>Initializing structure elements </vt:lpstr>
      <vt:lpstr>Array Of Structure </vt:lpstr>
      <vt:lpstr>Structure within structure (Nested Structure) </vt:lpstr>
      <vt:lpstr>Structure within structure (Nested Structure) </vt:lpstr>
      <vt:lpstr>Pointer to Structure</vt:lpstr>
      <vt:lpstr>PowerPoint Presentation</vt:lpstr>
      <vt:lpstr>UNION</vt:lpstr>
      <vt:lpstr>PowerPoint Presentation</vt:lpstr>
      <vt:lpstr>PowerPoint Presentation</vt:lpstr>
      <vt:lpstr>Difference between Structure and Union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Structures in C programming</dc:title>
  <dc:creator>Harish Tiwari</dc:creator>
  <cp:lastModifiedBy>Harish Tiwari</cp:lastModifiedBy>
  <cp:revision>96</cp:revision>
  <dcterms:created xsi:type="dcterms:W3CDTF">2020-05-02T17:38:23Z</dcterms:created>
  <dcterms:modified xsi:type="dcterms:W3CDTF">2020-05-07T08:24:22Z</dcterms:modified>
</cp:coreProperties>
</file>