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15"/>
  </p:notesMasterIdLst>
  <p:handoutMasterIdLst>
    <p:handoutMasterId r:id="rId16"/>
  </p:handoutMasterIdLst>
  <p:sldIdLst>
    <p:sldId id="429" r:id="rId3"/>
    <p:sldId id="321" r:id="rId4"/>
    <p:sldId id="322" r:id="rId5"/>
    <p:sldId id="285" r:id="rId6"/>
    <p:sldId id="288" r:id="rId7"/>
    <p:sldId id="408" r:id="rId8"/>
    <p:sldId id="402" r:id="rId9"/>
    <p:sldId id="428" r:id="rId10"/>
    <p:sldId id="373" r:id="rId11"/>
    <p:sldId id="371" r:id="rId12"/>
    <p:sldId id="292" r:id="rId13"/>
    <p:sldId id="293" r:id="rId14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E91E18F7-746B-4D3E-9BB3-07397313C879}">
      <dgm:prSet/>
      <dgm:spPr/>
      <dgm:t>
        <a:bodyPr/>
        <a:lstStyle/>
        <a:p>
          <a:r>
            <a:rPr lang="en-US" dirty="0"/>
            <a:t>Next - Fit</a:t>
          </a:r>
        </a:p>
      </dgm:t>
    </dgm:pt>
    <dgm:pt modelId="{1AF5CF0B-AEB7-438F-A1DA-28B4CE7EEAF0}" type="parTrans" cxnId="{39D41517-F86B-4400-BB17-D1BD9255D068}">
      <dgm:prSet/>
      <dgm:spPr/>
      <dgm:t>
        <a:bodyPr/>
        <a:lstStyle/>
        <a:p>
          <a:endParaRPr lang="en-IN"/>
        </a:p>
      </dgm:t>
    </dgm:pt>
    <dgm:pt modelId="{38C8144D-FBC5-4752-B1A2-E7D9B2AFBAF7}" type="sibTrans" cxnId="{39D41517-F86B-4400-BB17-D1BD9255D068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4DC0F315-E1BE-4668-8AB9-AC4EEDD7BD4E}" type="presOf" srcId="{E91E18F7-746B-4D3E-9BB3-07397313C879}" destId="{B3C985CD-5E21-4771-BE87-6782B44339B8}" srcOrd="0" destOrd="3" presId="urn:microsoft.com/office/officeart/2005/8/layout/list1"/>
    <dgm:cxn modelId="{39D41517-F86B-4400-BB17-D1BD9255D068}" srcId="{0430DE7B-9671-4D78-88AF-AA53625D5700}" destId="{E91E18F7-746B-4D3E-9BB3-07397313C879}" srcOrd="3" destOrd="0" parTransId="{1AF5CF0B-AEB7-438F-A1DA-28B4CE7EEAF0}" sibTransId="{38C8144D-FBC5-4752-B1A2-E7D9B2AFBAF7}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24967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87319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03171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748639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748639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586279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02131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14849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1986139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01991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647459"/>
          <a:ext cx="11194473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Next - Fit</a:t>
          </a:r>
        </a:p>
      </dsp:txBody>
      <dsp:txXfrm>
        <a:off x="0" y="2647459"/>
        <a:ext cx="11194473" cy="1004850"/>
      </dsp:txXfrm>
    </dsp:sp>
    <dsp:sp modelId="{05CC17D1-F1CF-45A8-9337-E437DB3CB545}">
      <dsp:nvSpPr>
        <dsp:cNvPr id="0" name=""/>
        <dsp:cNvSpPr/>
      </dsp:nvSpPr>
      <dsp:spPr>
        <a:xfrm>
          <a:off x="559723" y="2485099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00951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87406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711709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727561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37302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210669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226521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87198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709629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725481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370949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208589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224441"/>
        <a:ext cx="780442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A8B48EA-72AB-4C90-8C81-B176BD1B9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3001" y="0"/>
            <a:ext cx="8054975" cy="84455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Dynamic relocation using a relocation register</a:t>
            </a:r>
          </a:p>
        </p:txBody>
      </p:sp>
      <p:sp>
        <p:nvSpPr>
          <p:cNvPr id="23555" name="Footer Placeholder 2">
            <a:extLst>
              <a:ext uri="{FF2B5EF4-FFF2-40B4-BE49-F238E27FC236}">
                <a16:creationId xmlns:a16="http://schemas.microsoft.com/office/drawing/2014/main" id="{878DBB47-A179-4890-99ED-709C801A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03794089-4098-4604-9848-6901323E5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4951" r="1523" b="4655"/>
          <a:stretch>
            <a:fillRect/>
          </a:stretch>
        </p:blipFill>
        <p:spPr bwMode="auto">
          <a:xfrm>
            <a:off x="2767014" y="1047751"/>
            <a:ext cx="6448425" cy="45815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3D926F-B3DC-47F2-AAF9-06309DCE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E72BA6D-EAEF-423C-BDE9-82C82F8BA2E7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166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92D6A89-305E-42C3-8E45-057D3AE99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Swapping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56B4623-3C41-4B39-8CC3-65CC082F28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A process can be </a:t>
            </a:r>
            <a:r>
              <a:rPr lang="en-US" altLang="en-US" sz="1800" i="1" dirty="0"/>
              <a:t>swapped</a:t>
            </a:r>
            <a:r>
              <a:rPr lang="en-US" altLang="en-US" sz="1800" dirty="0"/>
              <a:t> temporarily out of memory to a </a:t>
            </a:r>
            <a:r>
              <a:rPr lang="en-US" altLang="en-US" sz="1800" i="1" dirty="0"/>
              <a:t>backing store</a:t>
            </a:r>
            <a:r>
              <a:rPr lang="en-US" altLang="en-US" sz="1800" dirty="0"/>
              <a:t>, and then brought back into memory for continued execution.</a:t>
            </a:r>
            <a:br>
              <a:rPr lang="en-US" altLang="en-US" sz="1800" dirty="0"/>
            </a:b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Backing store – fast disk large enough to accommodate copies of all memory images for all users; must provide direct access to these memory images.</a:t>
            </a:r>
            <a:br>
              <a:rPr lang="en-US" altLang="en-US" sz="1800" dirty="0"/>
            </a:b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Roll out, roll in</a:t>
            </a:r>
            <a:r>
              <a:rPr lang="en-US" altLang="en-US" sz="1800" dirty="0"/>
              <a:t> – swapping variant used for priority-based scheduling algorithms; lower-priority process is swapped out so higher-priority process can be loaded and executed.</a:t>
            </a:r>
            <a:br>
              <a:rPr lang="en-US" altLang="en-US" sz="1800" dirty="0"/>
            </a:b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Major part of swap time is transfer time; total transfer time is directly proportional to the </a:t>
            </a:r>
            <a:r>
              <a:rPr lang="en-US" altLang="en-US" sz="1800" i="1" dirty="0"/>
              <a:t>amount</a:t>
            </a:r>
            <a:r>
              <a:rPr lang="en-US" altLang="en-US" sz="1800" dirty="0"/>
              <a:t> of memory swapped.</a:t>
            </a:r>
            <a:br>
              <a:rPr lang="en-US" altLang="en-US" sz="1800" dirty="0"/>
            </a:b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Modified versions of swapping are found on many systems, i.e., UNIX, Linux, and Windows.</a:t>
            </a:r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E6D23ED8-8B50-4FBF-A7C8-AC717073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75EA23-7B15-404C-8D45-4630952F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E3D98BA-EE83-41CA-95A8-CC2B7F2DB2C9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1D1985-AA93-42FF-A0F3-94275BD0C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835025"/>
          </a:xfrm>
        </p:spPr>
        <p:txBody>
          <a:bodyPr/>
          <a:lstStyle/>
          <a:p>
            <a:pPr eaLnBrk="1" hangingPunct="1"/>
            <a:r>
              <a:rPr lang="en-US" altLang="en-US" dirty="0"/>
              <a:t>Schematic View of Swapping</a:t>
            </a:r>
            <a:endParaRPr lang="en-US" altLang="en-US" sz="2400" dirty="0"/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461027A4-DE76-4032-85B8-D8FD37BB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pic>
        <p:nvPicPr>
          <p:cNvPr id="28676" name="Picture 5">
            <a:extLst>
              <a:ext uri="{FF2B5EF4-FFF2-40B4-BE49-F238E27FC236}">
                <a16:creationId xmlns:a16="http://schemas.microsoft.com/office/drawing/2014/main" id="{9B4A90EE-2E23-4B19-9934-B62018AB1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" t="3653" r="650" b="3856"/>
          <a:stretch>
            <a:fillRect/>
          </a:stretch>
        </p:blipFill>
        <p:spPr bwMode="auto">
          <a:xfrm>
            <a:off x="3000375" y="1309360"/>
            <a:ext cx="6191250" cy="46418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03F8C8-8CEE-4025-B741-9965B54E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F530529-A8F0-43A7-951A-95DA44283007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 dirty="0"/>
              <a:t>Lecture -21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824976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55BCB94-6F9E-40CA-BB0F-F346AC15D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95325"/>
          </a:xfrm>
        </p:spPr>
        <p:txBody>
          <a:bodyPr/>
          <a:lstStyle/>
          <a:p>
            <a:pPr eaLnBrk="1" hangingPunct="1"/>
            <a:r>
              <a:rPr lang="en-US" altLang="en-US" dirty="0"/>
              <a:t>Dynamic Loading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8499D1E-28A6-4D25-9DF2-BF0030E80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858839"/>
            <a:ext cx="10668000" cy="5597525"/>
          </a:xfrm>
        </p:spPr>
        <p:txBody>
          <a:bodyPr/>
          <a:lstStyle/>
          <a:p>
            <a:pPr algn="just" eaLnBrk="1" hangingPunct="1"/>
            <a:r>
              <a:rPr lang="en-US" altLang="en-US" sz="2200" dirty="0"/>
              <a:t>The entire program and all data of a process must be in physical memory for the process to execute.</a:t>
            </a:r>
          </a:p>
          <a:p>
            <a:pPr algn="just" eaLnBrk="1" hangingPunct="1"/>
            <a:r>
              <a:rPr lang="en-US" altLang="en-US" sz="2200" dirty="0"/>
              <a:t>The size of a process is thus limited to the size of physical memory.</a:t>
            </a:r>
          </a:p>
          <a:p>
            <a:pPr algn="just" eaLnBrk="1" hangingPunct="1"/>
            <a:r>
              <a:rPr lang="en-US" altLang="en-US" sz="2200" dirty="0"/>
              <a:t>All routines are kept on disk in a relocatable load format. The main program is loaded into memory and is executed.</a:t>
            </a:r>
          </a:p>
          <a:p>
            <a:pPr algn="just" eaLnBrk="1" hangingPunct="1"/>
            <a:r>
              <a:rPr lang="en-US" altLang="en-US" sz="2200" dirty="0"/>
              <a:t> When a routine needs to call another routine, the calling routine first checks to see whether the other routine has been loaded.</a:t>
            </a:r>
          </a:p>
          <a:p>
            <a:pPr algn="just" eaLnBrk="1" hangingPunct="1"/>
            <a:r>
              <a:rPr lang="en-US" altLang="en-US" sz="2200" dirty="0"/>
              <a:t>If not, the relocatable linking loader is called to load the desired routine into memory.</a:t>
            </a:r>
          </a:p>
          <a:p>
            <a:pPr algn="just" eaLnBrk="1" hangingPunct="1"/>
            <a:r>
              <a:rPr lang="en-US" altLang="en-US" sz="2200" dirty="0"/>
              <a:t>Then control is passed to the newly loaded routine.</a:t>
            </a:r>
          </a:p>
          <a:p>
            <a:pPr algn="just" eaLnBrk="1" hangingPunct="1"/>
            <a:r>
              <a:rPr lang="en-US" altLang="en-US" sz="2200" dirty="0"/>
              <a:t>Advantage: </a:t>
            </a:r>
          </a:p>
          <a:p>
            <a:pPr lvl="1" algn="just" eaLnBrk="1" hangingPunct="1"/>
            <a:r>
              <a:rPr lang="en-US" altLang="en-US" sz="1800" dirty="0"/>
              <a:t>Better memory-space utilization; unused routine is never loaded.</a:t>
            </a:r>
          </a:p>
          <a:p>
            <a:pPr algn="just" eaLnBrk="1" hangingPunct="1"/>
            <a:r>
              <a:rPr lang="en-US" altLang="en-US" sz="2200" dirty="0"/>
              <a:t>No special support from the operating system is required implemented through program design.</a:t>
            </a:r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588A9E29-0F19-418D-B9FB-C6563017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2B70A3-A9D9-48A6-A968-621DFC68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5605193-B28A-4CDC-9D1E-C266470268E7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1CEAE1-5A62-4115-8737-79CF23D56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06450"/>
          </a:xfrm>
        </p:spPr>
        <p:txBody>
          <a:bodyPr/>
          <a:lstStyle/>
          <a:p>
            <a:pPr eaLnBrk="1" hangingPunct="1"/>
            <a:r>
              <a:rPr lang="en-US" altLang="en-US" dirty="0"/>
              <a:t>Dynamic Linking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9EB2B51-4336-48AC-9A99-51B6E2F61B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8483" y="1228725"/>
            <a:ext cx="10384220" cy="4194613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u="sng" dirty="0"/>
              <a:t>static linking </a:t>
            </a:r>
            <a:r>
              <a:rPr lang="en-US" b="1" dirty="0"/>
              <a:t>- </a:t>
            </a:r>
            <a:r>
              <a:rPr lang="en-US" dirty="0"/>
              <a:t>in which system language libraries are treated like any other object module and are combined by the loader into the binary program image.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Linking postponed until execution time.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Without this facility, each program on a system must include a copy of its language library (or at least the routines referenced by the program) in the executable image.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This requirement wastes both disk space and main memory.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109E0854-D34C-4FE7-A476-574E68D0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1FE14-789F-4B82-B21F-D000EFEF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2814802-6B9F-49B5-874D-4DFE9BD45522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5F8EABC-4EB3-452B-99B8-014335D6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57212"/>
          </a:xfrm>
        </p:spPr>
        <p:txBody>
          <a:bodyPr/>
          <a:lstStyle/>
          <a:p>
            <a:pPr eaLnBrk="1" hangingPunct="1"/>
            <a:r>
              <a:rPr lang="en-US" altLang="en-US" dirty="0"/>
              <a:t>Dynamic Linking </a:t>
            </a:r>
            <a:r>
              <a:rPr lang="en-US" altLang="en-US" dirty="0" err="1"/>
              <a:t>conti</a:t>
            </a:r>
            <a:r>
              <a:rPr lang="en-US" altLang="en-US" dirty="0"/>
              <a:t>…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7479D1A-5457-4BFF-ACAC-93DE1291A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587" y="1352414"/>
            <a:ext cx="10331669" cy="4483372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Small piece of code, </a:t>
            </a:r>
            <a:r>
              <a:rPr lang="en-US" sz="3600" i="1" dirty="0"/>
              <a:t>stub</a:t>
            </a:r>
            <a:r>
              <a:rPr lang="en-US" sz="3600" dirty="0"/>
              <a:t>, used to locate the appropriate memory-resident library routine.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The stub is a small piece of code that indicates how to locate the appropriate memory-resident library routine or how to load the library if the routine is not already present.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When the stub is executed, it checks to see whether the needed routine is already in memory. If not, the program loads the routine into memory.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Stub replaces itself with the address of the routine and executes the routine.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Thus, the next time that particular code segment is reached, the library routine is executed directly, incurring no cost for dynamic linking.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Operating system needed to check if routine is in processes’ memory address.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/>
              <a:t>Dynamic linking is particularly useful for libraries.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AA6E3A6E-83C4-458C-8F93-D09918B8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D98116-94EF-4AC1-9BD7-0046B4B4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19D4CB8-73AC-4944-8117-E76DEF55CCAF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D1E7F2D-760A-446C-AE40-4EA1FE78F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17575"/>
          </a:xfrm>
        </p:spPr>
        <p:txBody>
          <a:bodyPr/>
          <a:lstStyle/>
          <a:p>
            <a:pPr eaLnBrk="1" hangingPunct="1"/>
            <a:r>
              <a:rPr lang="en-US" altLang="en-US" dirty="0"/>
              <a:t>Logical vs. Physical Address Space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817236C-F224-44A1-86C3-B4975A7368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The concept of a logical </a:t>
            </a:r>
            <a:r>
              <a:rPr lang="en-US" sz="2400" i="1" dirty="0"/>
              <a:t>address space</a:t>
            </a:r>
            <a:r>
              <a:rPr lang="en-US" sz="2400" dirty="0"/>
              <a:t> that is bound to a separate </a:t>
            </a:r>
            <a:r>
              <a:rPr lang="en-US" sz="2400" i="1" dirty="0"/>
              <a:t>physical</a:t>
            </a:r>
            <a:r>
              <a:rPr lang="en-US" sz="2400" dirty="0"/>
              <a:t> </a:t>
            </a:r>
            <a:r>
              <a:rPr lang="en-US" sz="2400" i="1" dirty="0"/>
              <a:t>address space</a:t>
            </a:r>
            <a:r>
              <a:rPr lang="en-US" sz="2400" dirty="0"/>
              <a:t> is central to proper memory management.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i="1" dirty="0"/>
              <a:t>Logical address</a:t>
            </a:r>
            <a:r>
              <a:rPr lang="en-US" sz="2000" dirty="0"/>
              <a:t> – generated by the CPU; also referred to as </a:t>
            </a:r>
            <a:r>
              <a:rPr lang="en-US" sz="2000" i="1" dirty="0"/>
              <a:t>virtual address</a:t>
            </a:r>
            <a:r>
              <a:rPr lang="en-US" sz="2000" dirty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i="1" dirty="0"/>
              <a:t>Physical address</a:t>
            </a:r>
            <a:r>
              <a:rPr lang="en-US" sz="2400" dirty="0"/>
              <a:t> – address seen by the memory unit.(that is, the one loaded into the </a:t>
            </a:r>
            <a:r>
              <a:rPr lang="en-US" sz="2400" b="1" dirty="0"/>
              <a:t>memory-address register </a:t>
            </a:r>
            <a:r>
              <a:rPr lang="en-US" sz="2400" dirty="0"/>
              <a:t>of the memory)</a:t>
            </a:r>
            <a:br>
              <a:rPr lang="en-US" sz="2400" dirty="0"/>
            </a:br>
            <a:endParaRPr lang="en-US" sz="24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Logical and physical addresses are the same in compile-time and load-time address-binding schemes; logical (virtual) and physical addresses differ in execution-time address-binding scheme.</a:t>
            </a:r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E4633A06-D90E-42A7-9831-46131FCE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DA759A-DDC4-4B6F-9342-3D9A12F1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424AC1A-350E-41D9-8234-FCF46CDBD0BD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39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67BBD91-86E4-400E-9117-FE858FEEC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17575"/>
          </a:xfrm>
        </p:spPr>
        <p:txBody>
          <a:bodyPr/>
          <a:lstStyle/>
          <a:p>
            <a:pPr eaLnBrk="1" hangingPunct="1"/>
            <a:r>
              <a:rPr lang="en-US" altLang="en-US" dirty="0"/>
              <a:t>Logical vs. Physical Address Space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A7A29E7-458B-4980-9BDF-15D735F62E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200" dirty="0"/>
              <a:t>The set of all logical addresses generated by a program is a </a:t>
            </a:r>
            <a:r>
              <a:rPr lang="en-US" sz="2200" b="1" dirty="0"/>
              <a:t>logical </a:t>
            </a:r>
            <a:r>
              <a:rPr lang="en-US" sz="2200" dirty="0"/>
              <a:t>address </a:t>
            </a:r>
            <a:r>
              <a:rPr lang="en-US" sz="2200" b="1" dirty="0"/>
              <a:t>space; </a:t>
            </a:r>
            <a:r>
              <a:rPr lang="en-US" sz="2200" dirty="0"/>
              <a:t>the set of all physical addresses corresponding to these logical addresses is a </a:t>
            </a:r>
            <a:r>
              <a:rPr lang="en-US" sz="2200" b="1" dirty="0"/>
              <a:t>physical </a:t>
            </a:r>
            <a:r>
              <a:rPr lang="en-US" sz="2200" dirty="0"/>
              <a:t>address </a:t>
            </a:r>
            <a:r>
              <a:rPr lang="en-US" sz="2200" b="1" dirty="0"/>
              <a:t>space.</a:t>
            </a:r>
          </a:p>
          <a:p>
            <a:pPr marL="0" indent="0">
              <a:buNone/>
              <a:defRPr/>
            </a:pPr>
            <a:endParaRPr lang="en-US" sz="2200" b="1" dirty="0"/>
          </a:p>
          <a:p>
            <a:pPr>
              <a:buFont typeface="Arial" charset="0"/>
              <a:buChar char="•"/>
              <a:defRPr/>
            </a:pPr>
            <a:r>
              <a:rPr lang="en-US" sz="2200" dirty="0"/>
              <a:t>Thus, in the execution-time address-binding scheme, the logical and physical address spaces differ.</a:t>
            </a:r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DC42F097-22D0-4BC0-8354-4631E0C6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EC516E-2E3E-48F4-A911-C91AEF0F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870256A-4375-4A84-9FEE-517E6933B813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858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D352EBA-2841-4201-AA6F-05E7CD10D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Memory-Management Unit (</a:t>
            </a:r>
            <a:r>
              <a:rPr lang="en-US" altLang="en-US" sz="2400" dirty="0"/>
              <a:t>MMU</a:t>
            </a:r>
            <a:r>
              <a:rPr lang="en-US" altLang="en-US" dirty="0"/>
              <a:t>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67FCB0E-73E4-4726-B30C-44C0F8242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MMU is a Hardware device that maps virtual/logical to physical address.</a:t>
            </a:r>
            <a:br>
              <a:rPr lang="en-US" altLang="en-US" sz="2200" dirty="0"/>
            </a:br>
            <a:endParaRPr lang="en-US" altLang="en-US" sz="2200" dirty="0"/>
          </a:p>
          <a:p>
            <a:pPr eaLnBrk="1" hangingPunct="1"/>
            <a:r>
              <a:rPr lang="en-US" altLang="en-US" sz="2200" dirty="0"/>
              <a:t>In MMU scheme, the value in the relocation register is added to every address generated by a user process at the time it is sent to memory.</a:t>
            </a:r>
            <a:br>
              <a:rPr lang="en-US" altLang="en-US" sz="2200" dirty="0"/>
            </a:br>
            <a:endParaRPr lang="en-US" altLang="en-US" sz="2200" dirty="0"/>
          </a:p>
          <a:p>
            <a:pPr eaLnBrk="1" hangingPunct="1"/>
            <a:r>
              <a:rPr lang="en-US" altLang="en-US" sz="2200" dirty="0"/>
              <a:t>The user program deals with </a:t>
            </a:r>
            <a:r>
              <a:rPr lang="en-US" altLang="en-US" sz="2200" i="1" dirty="0"/>
              <a:t>logical</a:t>
            </a:r>
            <a:r>
              <a:rPr lang="en-US" altLang="en-US" sz="2200" dirty="0"/>
              <a:t> addresses; it never sees the </a:t>
            </a:r>
            <a:r>
              <a:rPr lang="en-US" altLang="en-US" sz="2200" i="1" dirty="0"/>
              <a:t>real</a:t>
            </a:r>
            <a:r>
              <a:rPr lang="en-US" altLang="en-US" sz="2200" dirty="0"/>
              <a:t> physical addresses.</a:t>
            </a:r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D643A3CA-9AF2-4970-B70A-3E44F8BDA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2D0AB-9BFB-4DB1-B9E1-F5A45385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C3E603C-42C5-4CDE-8535-AD35B47939DA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860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925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Dynamic Loading</vt:lpstr>
      <vt:lpstr>Dynamic Linking</vt:lpstr>
      <vt:lpstr>Dynamic Linking conti…</vt:lpstr>
      <vt:lpstr>Logical vs. Physical Address Space</vt:lpstr>
      <vt:lpstr>Logical vs. Physical Address Space</vt:lpstr>
      <vt:lpstr>Memory-Management Unit (MMU)</vt:lpstr>
      <vt:lpstr>Dynamic relocation using a relocation register</vt:lpstr>
      <vt:lpstr>Swapping</vt:lpstr>
      <vt:lpstr>Schematic View of Swapping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265</cp:revision>
  <cp:lastPrinted>2001-06-14T19:17:20Z</cp:lastPrinted>
  <dcterms:created xsi:type="dcterms:W3CDTF">1999-08-02T20:13:57Z</dcterms:created>
  <dcterms:modified xsi:type="dcterms:W3CDTF">2021-02-04T04:37:31Z</dcterms:modified>
</cp:coreProperties>
</file>